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ppt/slides/slide16.xml" ContentType="application/vnd.openxmlformats-officedocument.presentationml.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s/slide17.xml" ContentType="application/vnd.openxmlformats-officedocument.presentationml.slide+xml"/>
  <Override PartName="/ppt/slides/slide18.xml" ContentType="application/vnd.openxmlformats-officedocument.presentationml.slide+xml"/>
  <Override PartName="/ppt/notesSlides/notesSlide18.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80" r:id="rId2"/>
    <p:sldId id="256" r:id="rId3"/>
    <p:sldId id="257" r:id="rId4"/>
    <p:sldId id="275" r:id="rId5"/>
    <p:sldId id="258" r:id="rId6"/>
    <p:sldId id="259" r:id="rId7"/>
    <p:sldId id="260" r:id="rId8"/>
    <p:sldId id="262" r:id="rId9"/>
    <p:sldId id="261" r:id="rId10"/>
    <p:sldId id="263" r:id="rId11"/>
    <p:sldId id="264" r:id="rId12"/>
    <p:sldId id="265" r:id="rId13"/>
    <p:sldId id="266" r:id="rId14"/>
    <p:sldId id="267" r:id="rId15"/>
    <p:sldId id="268" r:id="rId16"/>
    <p:sldId id="274" r:id="rId17"/>
    <p:sldId id="288" r:id="rId18"/>
    <p:sldId id="27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796101-C701-B64F-8311-B7060AD4B269}" v="2" dt="2026-07-15T17:50:10.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3"/>
    <p:restoredTop sz="94658"/>
  </p:normalViewPr>
  <p:slideViewPr>
    <p:cSldViewPr snapToGrid="0">
      <p:cViewPr varScale="1">
        <p:scale>
          <a:sx n="116" d="100"/>
          <a:sy n="116" d="100"/>
        </p:scale>
        <p:origin x="512" y="176"/>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degari, Sarem" userId="S::yadegari@chapman.edu::fcb98699-aad8-43dc-a616-a605fe6baf7b" providerId="AD" clId="Web-{6B81B5C6-FD3F-60F2-3C67-C7764D0DAEC1}"/>
    <pc:docChg chg="modSld">
      <pc:chgData name="Yadegari, Sarem" userId="S::yadegari@chapman.edu::fcb98699-aad8-43dc-a616-a605fe6baf7b" providerId="AD" clId="Web-{6B81B5C6-FD3F-60F2-3C67-C7764D0DAEC1}" dt="2026-07-04T19:28:15.663" v="9" actId="1076"/>
      <pc:docMkLst>
        <pc:docMk/>
      </pc:docMkLst>
      <pc:sldChg chg="addSp modSp">
        <pc:chgData name="Yadegari, Sarem" userId="S::yadegari@chapman.edu::fcb98699-aad8-43dc-a616-a605fe6baf7b" providerId="AD" clId="Web-{6B81B5C6-FD3F-60F2-3C67-C7764D0DAEC1}" dt="2026-07-04T19:28:15.663" v="9" actId="1076"/>
        <pc:sldMkLst>
          <pc:docMk/>
          <pc:sldMk cId="0" sldId="256"/>
        </pc:sldMkLst>
        <pc:spChg chg="mod">
          <ac:chgData name="Yadegari, Sarem" userId="S::yadegari@chapman.edu::fcb98699-aad8-43dc-a616-a605fe6baf7b" providerId="AD" clId="Web-{6B81B5C6-FD3F-60F2-3C67-C7764D0DAEC1}" dt="2026-07-04T19:26:07.764" v="0" actId="1076"/>
          <ac:spMkLst>
            <pc:docMk/>
            <pc:sldMk cId="0" sldId="256"/>
            <ac:spMk id="5" creationId="{00000000-0000-0000-0000-000000000000}"/>
          </ac:spMkLst>
        </pc:spChg>
        <pc:spChg chg="mod">
          <ac:chgData name="Yadegari, Sarem" userId="S::yadegari@chapman.edu::fcb98699-aad8-43dc-a616-a605fe6baf7b" providerId="AD" clId="Web-{6B81B5C6-FD3F-60F2-3C67-C7764D0DAEC1}" dt="2026-07-04T19:28:15.663" v="9" actId="1076"/>
          <ac:spMkLst>
            <pc:docMk/>
            <pc:sldMk cId="0" sldId="256"/>
            <ac:spMk id="6" creationId="{00000000-0000-0000-0000-000000000000}"/>
          </ac:spMkLst>
        </pc:spChg>
        <pc:picChg chg="add mod modCrop">
          <ac:chgData name="Yadegari, Sarem" userId="S::yadegari@chapman.edu::fcb98699-aad8-43dc-a616-a605fe6baf7b" providerId="AD" clId="Web-{6B81B5C6-FD3F-60F2-3C67-C7764D0DAEC1}" dt="2026-07-04T19:27:17.223" v="8"/>
          <ac:picMkLst>
            <pc:docMk/>
            <pc:sldMk cId="0" sldId="256"/>
            <ac:picMk id="8" creationId="{658D81D7-0512-22C2-5711-08D45E198796}"/>
          </ac:picMkLst>
        </pc:picChg>
      </pc:sldChg>
    </pc:docChg>
  </pc:docChgLst>
  <pc:docChgLst>
    <pc:chgData name="Yadegari, Sarem" userId="fcb98699-aad8-43dc-a616-a605fe6baf7b" providerId="ADAL" clId="{B5A15B26-BED1-5075-85DC-69DF3405AA4C}"/>
    <pc:docChg chg="addSld modSld">
      <pc:chgData name="Yadegari, Sarem" userId="fcb98699-aad8-43dc-a616-a605fe6baf7b" providerId="ADAL" clId="{B5A15B26-BED1-5075-85DC-69DF3405AA4C}" dt="2026-07-15T17:50:10.159" v="1"/>
      <pc:docMkLst>
        <pc:docMk/>
      </pc:docMkLst>
      <pc:sldChg chg="add setBg">
        <pc:chgData name="Yadegari, Sarem" userId="fcb98699-aad8-43dc-a616-a605fe6baf7b" providerId="ADAL" clId="{B5A15B26-BED1-5075-85DC-69DF3405AA4C}" dt="2026-07-15T17:50:10.159" v="1"/>
        <pc:sldMkLst>
          <pc:docMk/>
          <pc:sldMk cId="425595786" sldId="280"/>
        </pc:sldMkLst>
      </pc:sldChg>
      <pc:sldChg chg="add setBg">
        <pc:chgData name="Yadegari, Sarem" userId="fcb98699-aad8-43dc-a616-a605fe6baf7b" providerId="ADAL" clId="{B5A15B26-BED1-5075-85DC-69DF3405AA4C}" dt="2026-07-15T17:49:56.682" v="0"/>
        <pc:sldMkLst>
          <pc:docMk/>
          <pc:sldMk cId="3584091670" sldId="288"/>
        </pc:sldMkLst>
      </pc:sldChg>
    </pc:docChg>
  </pc:docChgLst>
  <pc:docChgLst>
    <pc:chgData name="Yadegari, Sarem" userId="S::yadegari@chapman.edu::fcb98699-aad8-43dc-a616-a605fe6baf7b" providerId="AD" clId="Web-{34A7870C-49FA-8A31-3E70-123F8DF8C7B9}"/>
    <pc:docChg chg="modSld">
      <pc:chgData name="Yadegari, Sarem" userId="S::yadegari@chapman.edu::fcb98699-aad8-43dc-a616-a605fe6baf7b" providerId="AD" clId="Web-{34A7870C-49FA-8A31-3E70-123F8DF8C7B9}" dt="2026-07-10T17:28:19.199" v="0" actId="1076"/>
      <pc:docMkLst>
        <pc:docMk/>
      </pc:docMkLst>
      <pc:sldChg chg="modSp">
        <pc:chgData name="Yadegari, Sarem" userId="S::yadegari@chapman.edu::fcb98699-aad8-43dc-a616-a605fe6baf7b" providerId="AD" clId="Web-{34A7870C-49FA-8A31-3E70-123F8DF8C7B9}" dt="2026-07-10T17:28:19.199" v="0" actId="1076"/>
        <pc:sldMkLst>
          <pc:docMk/>
          <pc:sldMk cId="3215754040" sldId="258"/>
        </pc:sldMkLst>
        <pc:picChg chg="mod">
          <ac:chgData name="Yadegari, Sarem" userId="S::yadegari@chapman.edu::fcb98699-aad8-43dc-a616-a605fe6baf7b" providerId="AD" clId="Web-{34A7870C-49FA-8A31-3E70-123F8DF8C7B9}" dt="2026-07-10T17:28:19.199" v="0" actId="1076"/>
          <ac:picMkLst>
            <pc:docMk/>
            <pc:sldMk cId="3215754040" sldId="258"/>
            <ac:picMk id="5" creationId="{0BD113B3-9E0D-6D5B-5667-A181C1DC546A}"/>
          </ac:picMkLst>
        </pc:picChg>
      </pc:sldChg>
    </pc:docChg>
  </pc:docChgLst>
  <pc:docChgLst>
    <pc:chgData name="Yadegari, Sarem" userId="S::yadegari@chapman.edu::fcb98699-aad8-43dc-a616-a605fe6baf7b" providerId="AD" clId="Web-{FE2B4C96-55ED-85F4-BA65-7AC85B0A6276}"/>
    <pc:docChg chg="addSld modSld">
      <pc:chgData name="Yadegari, Sarem" userId="S::yadegari@chapman.edu::fcb98699-aad8-43dc-a616-a605fe6baf7b" providerId="AD" clId="Web-{FE2B4C96-55ED-85F4-BA65-7AC85B0A6276}" dt="2026-07-04T20:17:04.873" v="82" actId="1076"/>
      <pc:docMkLst>
        <pc:docMk/>
      </pc:docMkLst>
      <pc:sldChg chg="addSp delSp modSp">
        <pc:chgData name="Yadegari, Sarem" userId="S::yadegari@chapman.edu::fcb98699-aad8-43dc-a616-a605fe6baf7b" providerId="AD" clId="Web-{FE2B4C96-55ED-85F4-BA65-7AC85B0A6276}" dt="2026-07-04T20:17:04.873" v="82" actId="1076"/>
        <pc:sldMkLst>
          <pc:docMk/>
          <pc:sldMk cId="0" sldId="274"/>
        </pc:sldMkLst>
        <pc:spChg chg="mod">
          <ac:chgData name="Yadegari, Sarem" userId="S::yadegari@chapman.edu::fcb98699-aad8-43dc-a616-a605fe6baf7b" providerId="AD" clId="Web-{FE2B4C96-55ED-85F4-BA65-7AC85B0A6276}" dt="2026-07-04T20:11:52.801" v="18" actId="20577"/>
          <ac:spMkLst>
            <pc:docMk/>
            <pc:sldMk cId="0" sldId="274"/>
            <ac:spMk id="4" creationId="{00000000-0000-0000-0000-000000000000}"/>
          </ac:spMkLst>
        </pc:spChg>
        <pc:spChg chg="add del mod">
          <ac:chgData name="Yadegari, Sarem" userId="S::yadegari@chapman.edu::fcb98699-aad8-43dc-a616-a605fe6baf7b" providerId="AD" clId="Web-{FE2B4C96-55ED-85F4-BA65-7AC85B0A6276}" dt="2026-07-04T20:17:04.873" v="82" actId="1076"/>
          <ac:spMkLst>
            <pc:docMk/>
            <pc:sldMk cId="0" sldId="274"/>
            <ac:spMk id="5" creationId="{00000000-0000-0000-0000-000000000000}"/>
          </ac:spMkLst>
        </pc:spChg>
        <pc:spChg chg="add del">
          <ac:chgData name="Yadegari, Sarem" userId="S::yadegari@chapman.edu::fcb98699-aad8-43dc-a616-a605fe6baf7b" providerId="AD" clId="Web-{FE2B4C96-55ED-85F4-BA65-7AC85B0A6276}" dt="2026-07-04T20:12:21.755" v="29"/>
          <ac:spMkLst>
            <pc:docMk/>
            <pc:sldMk cId="0" sldId="274"/>
            <ac:spMk id="6" creationId="{75A41E10-DD9E-CB06-F824-FF3B2D398CF6}"/>
          </ac:spMkLst>
        </pc:spChg>
        <pc:spChg chg="add del">
          <ac:chgData name="Yadegari, Sarem" userId="S::yadegari@chapman.edu::fcb98699-aad8-43dc-a616-a605fe6baf7b" providerId="AD" clId="Web-{FE2B4C96-55ED-85F4-BA65-7AC85B0A6276}" dt="2026-07-04T20:12:18.364" v="27"/>
          <ac:spMkLst>
            <pc:docMk/>
            <pc:sldMk cId="0" sldId="274"/>
            <ac:spMk id="8" creationId="{08548D65-37B8-E733-1372-F71707968DAF}"/>
          </ac:spMkLst>
        </pc:spChg>
        <pc:picChg chg="add mod">
          <ac:chgData name="Yadegari, Sarem" userId="S::yadegari@chapman.edu::fcb98699-aad8-43dc-a616-a605fe6baf7b" providerId="AD" clId="Web-{FE2B4C96-55ED-85F4-BA65-7AC85B0A6276}" dt="2026-07-04T20:14:14.508" v="81" actId="1076"/>
          <ac:picMkLst>
            <pc:docMk/>
            <pc:sldMk cId="0" sldId="274"/>
            <ac:picMk id="9" creationId="{2D080BDC-1D34-8041-867B-F3A305019AB5}"/>
          </ac:picMkLst>
        </pc:picChg>
      </pc:sldChg>
      <pc:sldChg chg="add replId">
        <pc:chgData name="Yadegari, Sarem" userId="S::yadegari@chapman.edu::fcb98699-aad8-43dc-a616-a605fe6baf7b" providerId="AD" clId="Web-{FE2B4C96-55ED-85F4-BA65-7AC85B0A6276}" dt="2026-07-04T20:11:18.722" v="0"/>
        <pc:sldMkLst>
          <pc:docMk/>
          <pc:sldMk cId="894873090"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EBCB48-47FD-B543-B6DC-33EF1A2EEEA4}" type="datetimeFigureOut">
              <a:rPr lang="en-US" smtClean="0"/>
              <a:t>7/15/26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61006D-AA41-3D42-A5F2-E7EBBE136824}" type="slidenum">
              <a:rPr lang="en-US" smtClean="0"/>
              <a:t>‹#›</a:t>
            </a:fld>
            <a:endParaRPr lang="en-US"/>
          </a:p>
        </p:txBody>
      </p:sp>
    </p:spTree>
    <p:extLst>
      <p:ext uri="{BB962C8B-B14F-4D97-AF65-F5344CB8AC3E}">
        <p14:creationId xmlns:p14="http://schemas.microsoft.com/office/powerpoint/2010/main" val="28304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6DF5-673F-274D-8118-B013A5D9426B}" type="slidenum">
              <a:rPr lang="en-US" smtClean="0"/>
              <a:t>1</a:t>
            </a:fld>
            <a:endParaRPr lang="en-US"/>
          </a:p>
        </p:txBody>
      </p:sp>
    </p:spTree>
    <p:extLst>
      <p:ext uri="{BB962C8B-B14F-4D97-AF65-F5344CB8AC3E}">
        <p14:creationId xmlns:p14="http://schemas.microsoft.com/office/powerpoint/2010/main" val="2745589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6C191-0C57-73D7-FE22-96DEEC9388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8A43D-18AB-4995-38A1-419B28D3D0D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15AAC6D0-9FF2-B0A0-AFAC-4B2B64A7D4D0}"/>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22A495A5-EAC4-DBE5-9015-1570F008F0B1}"/>
              </a:ext>
            </a:extLst>
          </p:cNvPr>
          <p:cNvSpPr>
            <a:spLocks noGrp="1"/>
          </p:cNvSpPr>
          <p:nvPr>
            <p:ph type="sldNum" sz="quarter" idx="5"/>
          </p:nvPr>
        </p:nvSpPr>
        <p:spPr/>
      </p:sp>
    </p:spTree>
    <p:extLst>
      <p:ext uri="{BB962C8B-B14F-4D97-AF65-F5344CB8AC3E}">
        <p14:creationId xmlns:p14="http://schemas.microsoft.com/office/powerpoint/2010/main" val="2895940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FE170-589E-F840-47DE-9949799B58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DCAB74-0B8F-904C-D755-5759BA39DBB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0ECD178-1B2A-836A-35EF-F612D1CC803B}"/>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E8F81583-E1B0-D8AB-47AD-3FCFA1E1E2A9}"/>
              </a:ext>
            </a:extLst>
          </p:cNvPr>
          <p:cNvSpPr>
            <a:spLocks noGrp="1"/>
          </p:cNvSpPr>
          <p:nvPr>
            <p:ph type="sldNum" sz="quarter" idx="5"/>
          </p:nvPr>
        </p:nvSpPr>
        <p:spPr/>
      </p:sp>
    </p:spTree>
    <p:extLst>
      <p:ext uri="{BB962C8B-B14F-4D97-AF65-F5344CB8AC3E}">
        <p14:creationId xmlns:p14="http://schemas.microsoft.com/office/powerpoint/2010/main" val="3214293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B6F21-CA20-E82D-85BA-D901BE39B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E70F3-852F-4651-1B2A-FF97A7CB1E2E}"/>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055FE6B-1DA3-9608-F836-EBE22DCF878C}"/>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DA0E363A-943D-9EA6-4183-20EDE9E66FFA}"/>
              </a:ext>
            </a:extLst>
          </p:cNvPr>
          <p:cNvSpPr>
            <a:spLocks noGrp="1"/>
          </p:cNvSpPr>
          <p:nvPr>
            <p:ph type="sldNum" sz="quarter" idx="5"/>
          </p:nvPr>
        </p:nvSpPr>
        <p:spPr/>
      </p:sp>
    </p:spTree>
    <p:extLst>
      <p:ext uri="{BB962C8B-B14F-4D97-AF65-F5344CB8AC3E}">
        <p14:creationId xmlns:p14="http://schemas.microsoft.com/office/powerpoint/2010/main" val="2934230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B432B-E459-EC4F-2080-283CA29A8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1FE4E1-641C-2557-75E2-BED5C5A0CF4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C94520E-BF8D-2601-15B5-16712885391C}"/>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F5CAF51E-416A-01DD-D7B9-AB650FDB9F6F}"/>
              </a:ext>
            </a:extLst>
          </p:cNvPr>
          <p:cNvSpPr>
            <a:spLocks noGrp="1"/>
          </p:cNvSpPr>
          <p:nvPr>
            <p:ph type="sldNum" sz="quarter" idx="5"/>
          </p:nvPr>
        </p:nvSpPr>
        <p:spPr/>
      </p:sp>
    </p:spTree>
    <p:extLst>
      <p:ext uri="{BB962C8B-B14F-4D97-AF65-F5344CB8AC3E}">
        <p14:creationId xmlns:p14="http://schemas.microsoft.com/office/powerpoint/2010/main" val="4042185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5F3D6-82F8-9E0A-FE4C-72A5A3061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9F9AF-CB64-729F-5F6A-7826804C302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795B710A-3A39-8746-393F-6DB117DF1358}"/>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E6436FA5-2BF1-4AB5-AFA5-4B7375DEC9EE}"/>
              </a:ext>
            </a:extLst>
          </p:cNvPr>
          <p:cNvSpPr>
            <a:spLocks noGrp="1"/>
          </p:cNvSpPr>
          <p:nvPr>
            <p:ph type="sldNum" sz="quarter" idx="5"/>
          </p:nvPr>
        </p:nvSpPr>
        <p:spPr/>
      </p:sp>
    </p:spTree>
    <p:extLst>
      <p:ext uri="{BB962C8B-B14F-4D97-AF65-F5344CB8AC3E}">
        <p14:creationId xmlns:p14="http://schemas.microsoft.com/office/powerpoint/2010/main" val="2468934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38F9D-7207-CF1E-E346-FAEFB7588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5832E5-C217-7B39-C7BF-5559BBEAD85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E9C9C067-4F4C-E456-3D12-AFDFFF8814AE}"/>
              </a:ext>
            </a:extLst>
          </p:cNvPr>
          <p:cNvSpPr>
            <a:spLocks noGrp="1"/>
          </p:cNvSpPr>
          <p:nvPr>
            <p:ph type="body" sz="quarter" idx="3"/>
          </p:nvPr>
        </p:nvSpPr>
        <p:spPr/>
        <p:txBody>
          <a:bodyPr/>
          <a:lstStyle/>
          <a:p>
            <a:r>
              <a:t>Open with a quick show of hands: Who has staff using AI? Who knows which tools? Who has a policy?</a:t>
            </a:r>
          </a:p>
          <a:p>
            <a:r>
              <a:t>Frame this as stewardship: efficiency + risk management + governance.</a:t>
            </a:r>
          </a:p>
          <a:p>
            <a:endParaRPr/>
          </a:p>
          <a:p>
            <a:r>
              <a:t>[Sources]</a:t>
            </a:r>
          </a:p>
          <a:p>
            <a:r>
              <a:t>- EDUCAUSE (2024). 2024 EDUCAUSE AI Landscape Study.</a:t>
            </a:r>
          </a:p>
          <a:p>
            <a:r>
              <a:t>- EDUCAUSE (2024). 2024 EDUCAUSE Action Plan: AI Policies and Guidelines.</a:t>
            </a:r>
          </a:p>
        </p:txBody>
      </p:sp>
      <p:sp>
        <p:nvSpPr>
          <p:cNvPr id="4" name="Slide Number Placeholder 3">
            <a:extLst>
              <a:ext uri="{FF2B5EF4-FFF2-40B4-BE49-F238E27FC236}">
                <a16:creationId xmlns:a16="http://schemas.microsoft.com/office/drawing/2014/main" id="{582347B1-0A41-0933-C03D-14F4C369CCD9}"/>
              </a:ext>
            </a:extLst>
          </p:cNvPr>
          <p:cNvSpPr>
            <a:spLocks noGrp="1"/>
          </p:cNvSpPr>
          <p:nvPr>
            <p:ph type="sldNum" sz="quarter" idx="5"/>
          </p:nvPr>
        </p:nvSpPr>
        <p:spPr/>
      </p:sp>
    </p:spTree>
    <p:extLst>
      <p:ext uri="{BB962C8B-B14F-4D97-AF65-F5344CB8AC3E}">
        <p14:creationId xmlns:p14="http://schemas.microsoft.com/office/powerpoint/2010/main" val="805729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Include links in your LMS/handout or QR code in the final slide.</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B3AEA-3EEA-F08D-1EA7-A07CE02BF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28C3B-B8F8-FFCD-C017-84666C8EDD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71D8F-66E3-2A82-CD91-6177034497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6E890E-1C45-9783-D344-FEB1BCD62BD6}"/>
              </a:ext>
            </a:extLst>
          </p:cNvPr>
          <p:cNvSpPr>
            <a:spLocks noGrp="1"/>
          </p:cNvSpPr>
          <p:nvPr>
            <p:ph type="sldNum" sz="quarter" idx="5"/>
          </p:nvPr>
        </p:nvSpPr>
        <p:spPr/>
        <p:txBody>
          <a:bodyPr/>
          <a:lstStyle/>
          <a:p>
            <a:fld id="{AF286DF5-673F-274D-8118-B013A5D9426B}" type="slidenum">
              <a:rPr lang="en-US" smtClean="0"/>
              <a:t>17</a:t>
            </a:fld>
            <a:endParaRPr lang="en-US"/>
          </a:p>
        </p:txBody>
      </p:sp>
    </p:spTree>
    <p:extLst>
      <p:ext uri="{BB962C8B-B14F-4D97-AF65-F5344CB8AC3E}">
        <p14:creationId xmlns:p14="http://schemas.microsoft.com/office/powerpoint/2010/main" val="352340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8C5C4-F742-CE61-842D-0EA9061C6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CFCD4-D0C1-4568-3A1A-593F73CEDA0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6C8589F-08F0-23CA-DEDD-B8EE51AB3E63}"/>
              </a:ext>
            </a:extLst>
          </p:cNvPr>
          <p:cNvSpPr>
            <a:spLocks noGrp="1"/>
          </p:cNvSpPr>
          <p:nvPr>
            <p:ph type="body" sz="quarter" idx="3"/>
          </p:nvPr>
        </p:nvSpPr>
        <p:spPr/>
        <p:txBody>
          <a:bodyPr/>
          <a:lstStyle/>
          <a:p>
            <a:r>
              <a:t>Include links in your LMS/handout or QR code in the final slide.</a:t>
            </a:r>
          </a:p>
        </p:txBody>
      </p:sp>
      <p:sp>
        <p:nvSpPr>
          <p:cNvPr id="4" name="Slide Number Placeholder 3">
            <a:extLst>
              <a:ext uri="{FF2B5EF4-FFF2-40B4-BE49-F238E27FC236}">
                <a16:creationId xmlns:a16="http://schemas.microsoft.com/office/drawing/2014/main" id="{58386EBB-21ED-4842-61CA-78D6C09B5FEB}"/>
              </a:ext>
            </a:extLst>
          </p:cNvPr>
          <p:cNvSpPr>
            <a:spLocks noGrp="1"/>
          </p:cNvSpPr>
          <p:nvPr>
            <p:ph type="sldNum" sz="quarter" idx="5"/>
          </p:nvPr>
        </p:nvSpPr>
        <p:spPr/>
      </p:sp>
    </p:spTree>
    <p:extLst>
      <p:ext uri="{BB962C8B-B14F-4D97-AF65-F5344CB8AC3E}">
        <p14:creationId xmlns:p14="http://schemas.microsoft.com/office/powerpoint/2010/main" val="2927234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761006D-AA41-3D42-A5F2-E7EBBE136824}" type="slidenum">
              <a:rPr lang="en-US" smtClean="0"/>
              <a:t>2</a:t>
            </a:fld>
            <a:endParaRPr lang="en-US"/>
          </a:p>
        </p:txBody>
      </p:sp>
    </p:spTree>
    <p:extLst>
      <p:ext uri="{BB962C8B-B14F-4D97-AF65-F5344CB8AC3E}">
        <p14:creationId xmlns:p14="http://schemas.microsoft.com/office/powerpoint/2010/main" val="51560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2E247-3946-30BE-5696-33E370481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57AAB4-F52D-11F2-0ED4-22302788B162}"/>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11AE1CBF-BF78-00DF-FD2E-17E38D59A677}"/>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121417B4-C0D5-9F4F-517F-6841046D9351}"/>
              </a:ext>
            </a:extLst>
          </p:cNvPr>
          <p:cNvSpPr>
            <a:spLocks noGrp="1"/>
          </p:cNvSpPr>
          <p:nvPr>
            <p:ph type="sldNum" sz="quarter" idx="5"/>
          </p:nvPr>
        </p:nvSpPr>
        <p:spPr/>
      </p:sp>
    </p:spTree>
    <p:extLst>
      <p:ext uri="{BB962C8B-B14F-4D97-AF65-F5344CB8AC3E}">
        <p14:creationId xmlns:p14="http://schemas.microsoft.com/office/powerpoint/2010/main" val="2531147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37E71-877F-B8AA-F93F-F488EF5F73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CF3C5-6872-AD50-2DC0-022C96722FA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3229732F-1F7D-23B5-7CAB-32D72380B885}"/>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A8C8415B-84AA-E230-7407-ABFD8A5C10FD}"/>
              </a:ext>
            </a:extLst>
          </p:cNvPr>
          <p:cNvSpPr>
            <a:spLocks noGrp="1"/>
          </p:cNvSpPr>
          <p:nvPr>
            <p:ph type="sldNum" sz="quarter" idx="5"/>
          </p:nvPr>
        </p:nvSpPr>
        <p:spPr/>
      </p:sp>
    </p:spTree>
    <p:extLst>
      <p:ext uri="{BB962C8B-B14F-4D97-AF65-F5344CB8AC3E}">
        <p14:creationId xmlns:p14="http://schemas.microsoft.com/office/powerpoint/2010/main" val="2234940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4CEE5-1BA9-E044-6342-3DFFC9431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A582C-1137-4385-425D-4E10D4AEA24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A6A876C3-E9B4-2804-789D-8614CC91E8E5}"/>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E5B2ACBB-5090-48BE-DE71-E914AD090863}"/>
              </a:ext>
            </a:extLst>
          </p:cNvPr>
          <p:cNvSpPr>
            <a:spLocks noGrp="1"/>
          </p:cNvSpPr>
          <p:nvPr>
            <p:ph type="sldNum" sz="quarter" idx="5"/>
          </p:nvPr>
        </p:nvSpPr>
        <p:spPr/>
      </p:sp>
    </p:spTree>
    <p:extLst>
      <p:ext uri="{BB962C8B-B14F-4D97-AF65-F5344CB8AC3E}">
        <p14:creationId xmlns:p14="http://schemas.microsoft.com/office/powerpoint/2010/main" val="1394233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F077-31A4-4BAA-5CE7-B73F38A96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1603F-6216-549A-E9BA-4AF30C05356A}"/>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6922E443-7387-AEA3-8FD9-7401A0863E84}"/>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988BD8CE-C5F2-72A6-616F-D50CFF52B39D}"/>
              </a:ext>
            </a:extLst>
          </p:cNvPr>
          <p:cNvSpPr>
            <a:spLocks noGrp="1"/>
          </p:cNvSpPr>
          <p:nvPr>
            <p:ph type="sldNum" sz="quarter" idx="5"/>
          </p:nvPr>
        </p:nvSpPr>
        <p:spPr/>
      </p:sp>
    </p:spTree>
    <p:extLst>
      <p:ext uri="{BB962C8B-B14F-4D97-AF65-F5344CB8AC3E}">
        <p14:creationId xmlns:p14="http://schemas.microsoft.com/office/powerpoint/2010/main" val="1494436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1AB25-A909-74A6-7A1C-C4B5B99ED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5872E2-2579-FD0C-BB6E-A55EF9A017C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419ED5F-E0CA-2068-E102-D1721D1D2224}"/>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7EEE6800-9A45-0C39-B9F9-14AAC8337DAC}"/>
              </a:ext>
            </a:extLst>
          </p:cNvPr>
          <p:cNvSpPr>
            <a:spLocks noGrp="1"/>
          </p:cNvSpPr>
          <p:nvPr>
            <p:ph type="sldNum" sz="quarter" idx="5"/>
          </p:nvPr>
        </p:nvSpPr>
        <p:spPr/>
      </p:sp>
    </p:spTree>
    <p:extLst>
      <p:ext uri="{BB962C8B-B14F-4D97-AF65-F5344CB8AC3E}">
        <p14:creationId xmlns:p14="http://schemas.microsoft.com/office/powerpoint/2010/main" val="3271116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39E1A-AFBB-CEC3-191A-891EE43BA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369FCB-9A85-8396-7833-00F8DEFC33D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A20B704-30AB-5686-727D-BA47D7EF68A3}"/>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C6C578C8-F796-4760-BF25-18C0DF4DE9EE}"/>
              </a:ext>
            </a:extLst>
          </p:cNvPr>
          <p:cNvSpPr>
            <a:spLocks noGrp="1"/>
          </p:cNvSpPr>
          <p:nvPr>
            <p:ph type="sldNum" sz="quarter" idx="5"/>
          </p:nvPr>
        </p:nvSpPr>
        <p:spPr/>
      </p:sp>
    </p:spTree>
    <p:extLst>
      <p:ext uri="{BB962C8B-B14F-4D97-AF65-F5344CB8AC3E}">
        <p14:creationId xmlns:p14="http://schemas.microsoft.com/office/powerpoint/2010/main" val="97955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support.microsoft.com/en-us/topic/learn-about-copilot-prompts-f6c3b467-f07c-4db1-ae54-ffac96184dd5"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s://youtu.be/9b0LOSjq39w?si=T2suxesXtWJBY-d2" TargetMode="External"/><Relationship Id="rId5" Type="http://schemas.openxmlformats.org/officeDocument/2006/relationships/hyperlink" Target="https://learn.microsoft.com/en-us/training/paths/craft-effective-prompts-copilot-microsoft-365/" TargetMode="External"/><Relationship Id="rId4" Type="http://schemas.openxmlformats.org/officeDocument/2006/relationships/hyperlink" Target="https://support.microsoft.com/en-us/topic/get-better-results-with-copilot-prompting-77251d6c-e162-479d-b398-9e46cf73da5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9b0LOSjq39w?feature=oembed" TargetMode="Externa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27347-8A3A-BD8E-2673-BB5C499327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9B9F9ED-D5FB-E987-9744-6D30A530FAF0}"/>
              </a:ext>
            </a:extLst>
          </p:cNvPr>
          <p:cNvSpPr txBox="1">
            <a:spLocks/>
          </p:cNvSpPr>
          <p:nvPr/>
        </p:nvSpPr>
        <p:spPr>
          <a:xfrm>
            <a:off x="752352" y="666750"/>
            <a:ext cx="4019671" cy="16002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b="1" dirty="0"/>
              <a:t>CHECK-IN</a:t>
            </a:r>
            <a:br>
              <a:rPr lang="en-US" sz="4800" b="1" dirty="0"/>
            </a:br>
            <a:r>
              <a:rPr lang="en-US" sz="4800" b="1" dirty="0"/>
              <a:t>POINT</a:t>
            </a:r>
          </a:p>
        </p:txBody>
      </p:sp>
      <p:sp>
        <p:nvSpPr>
          <p:cNvPr id="4" name="Text Placeholder 3">
            <a:extLst>
              <a:ext uri="{FF2B5EF4-FFF2-40B4-BE49-F238E27FC236}">
                <a16:creationId xmlns:a16="http://schemas.microsoft.com/office/drawing/2014/main" id="{0CDA03C4-1A95-87E7-5F08-C4E3268E8F01}"/>
              </a:ext>
            </a:extLst>
          </p:cNvPr>
          <p:cNvSpPr txBox="1">
            <a:spLocks/>
          </p:cNvSpPr>
          <p:nvPr/>
        </p:nvSpPr>
        <p:spPr>
          <a:xfrm>
            <a:off x="752351" y="2266950"/>
            <a:ext cx="4019671" cy="448056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Clr>
                <a:schemeClr val="bg1"/>
              </a:buClr>
              <a:buFont typeface="Arial" panose="020B0604020202020204" pitchFamily="34" charset="0"/>
              <a:buChar char="•"/>
            </a:pPr>
            <a:r>
              <a:rPr lang="en-US" sz="2000"/>
              <a:t>Point your phone’s camera at the QR code</a:t>
            </a:r>
          </a:p>
          <a:p>
            <a:pPr algn="ctr">
              <a:buClr>
                <a:schemeClr val="bg1"/>
              </a:buClr>
            </a:pPr>
            <a:r>
              <a:rPr lang="en-US" sz="2000" i="1"/>
              <a:t>or </a:t>
            </a:r>
          </a:p>
          <a:p>
            <a:pPr marL="285750" indent="-285750">
              <a:buClr>
                <a:schemeClr val="bg1"/>
              </a:buClr>
              <a:buFont typeface="Arial" panose="020B0604020202020204" pitchFamily="34" charset="0"/>
              <a:buChar char="•"/>
            </a:pPr>
            <a:r>
              <a:rPr lang="en-US" sz="2000"/>
              <a:t>Navigate to https://wacubo.cnf.io</a:t>
            </a:r>
          </a:p>
          <a:p>
            <a:pPr>
              <a:buClr>
                <a:schemeClr val="bg1"/>
              </a:buClr>
            </a:pPr>
            <a:endParaRPr lang="en-US" sz="2000"/>
          </a:p>
          <a:p>
            <a:pPr marL="285750" indent="-285750">
              <a:buClr>
                <a:schemeClr val="bg1"/>
              </a:buClr>
              <a:buFont typeface="Arial" panose="020B0604020202020204" pitchFamily="34" charset="0"/>
              <a:buChar char="•"/>
            </a:pPr>
            <a:r>
              <a:rPr lang="en-US" sz="2000"/>
              <a:t>Tap session matching this room </a:t>
            </a:r>
          </a:p>
          <a:p>
            <a:pPr>
              <a:buClr>
                <a:schemeClr val="bg1"/>
              </a:buClr>
            </a:pPr>
            <a:endParaRPr lang="en-US" sz="2000"/>
          </a:p>
          <a:p>
            <a:pPr marL="285750" indent="-285750">
              <a:buClr>
                <a:schemeClr val="bg1"/>
              </a:buClr>
              <a:buFont typeface="Arial" panose="020B0604020202020204" pitchFamily="34" charset="0"/>
              <a:buChar char="•"/>
            </a:pPr>
            <a:r>
              <a:rPr lang="en-US" sz="2000"/>
              <a:t>Keep browser window open to check out at session’s end</a:t>
            </a:r>
            <a:endParaRPr lang="en-US" sz="2000" dirty="0"/>
          </a:p>
        </p:txBody>
      </p:sp>
      <p:sp>
        <p:nvSpPr>
          <p:cNvPr id="7" name="Picture Placeholder 5">
            <a:extLst>
              <a:ext uri="{FF2B5EF4-FFF2-40B4-BE49-F238E27FC236}">
                <a16:creationId xmlns:a16="http://schemas.microsoft.com/office/drawing/2014/main" id="{68DBB805-CA21-F223-D67C-2A580962656E}"/>
              </a:ext>
            </a:extLst>
          </p:cNvPr>
          <p:cNvSpPr txBox="1">
            <a:spLocks/>
          </p:cNvSpPr>
          <p:nvPr/>
        </p:nvSpPr>
        <p:spPr>
          <a:xfrm>
            <a:off x="5749024" y="457200"/>
            <a:ext cx="5509526" cy="601662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400">
                <a:solidFill>
                  <a:schemeClr val="accent2"/>
                </a:solidFill>
              </a:rPr>
              <a:t>WACUBO 2025 </a:t>
            </a:r>
          </a:p>
          <a:p>
            <a:pPr algn="ctr"/>
            <a:r>
              <a:rPr lang="en-US" sz="2400">
                <a:solidFill>
                  <a:schemeClr val="accent2"/>
                </a:solidFill>
              </a:rPr>
              <a:t>Business Management Institute</a:t>
            </a:r>
            <a:endParaRPr lang="en-US" sz="2400" dirty="0">
              <a:solidFill>
                <a:schemeClr val="accent2"/>
              </a:solidFill>
            </a:endParaRPr>
          </a:p>
        </p:txBody>
      </p:sp>
      <p:pic>
        <p:nvPicPr>
          <p:cNvPr id="8" name="Content Placeholder 4">
            <a:extLst>
              <a:ext uri="{FF2B5EF4-FFF2-40B4-BE49-F238E27FC236}">
                <a16:creationId xmlns:a16="http://schemas.microsoft.com/office/drawing/2014/main" id="{5BD3DEB7-DAC8-F40C-EDD3-9E5BD0C2544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3225" y="1696534"/>
            <a:ext cx="3695167" cy="3695167"/>
          </a:xfrm>
          <a:prstGeom prst="rect">
            <a:avLst/>
          </a:prstGeom>
          <a:noFill/>
          <a:ln>
            <a:noFill/>
          </a:ln>
        </p:spPr>
      </p:pic>
    </p:spTree>
    <p:extLst>
      <p:ext uri="{BB962C8B-B14F-4D97-AF65-F5344CB8AC3E}">
        <p14:creationId xmlns:p14="http://schemas.microsoft.com/office/powerpoint/2010/main" val="425595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4BDBE-77F4-8EF2-7913-92A32CBC71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23EF46-8428-664E-77BB-0C0A097F818A}"/>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B7E3B5E4-3495-7630-517A-C1EDAC3DEC63}"/>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8E04118A-1CD0-2714-8726-1CF4FC879B47}"/>
              </a:ext>
            </a:extLst>
          </p:cNvPr>
          <p:cNvSpPr txBox="1">
            <a:spLocks noGrp="1"/>
          </p:cNvSpPr>
          <p:nvPr>
            <p:ph type="title" idx="4294967295"/>
          </p:nvPr>
        </p:nvSpPr>
        <p:spPr>
          <a:xfrm>
            <a:off x="822960" y="548640"/>
            <a:ext cx="788664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The art of prompting using the GCSE framework </a:t>
            </a:r>
          </a:p>
        </p:txBody>
      </p:sp>
      <p:pic>
        <p:nvPicPr>
          <p:cNvPr id="7" name="Picture 6" descr="Diagram titled &quot;The art and science of prompting&quot; explaining how to improve prompts using Copilot. It features three purple-labeled questions with icons: a question mark for context, a checklist for output use, and a stopwatch for extending Copilot's remit to save time.">
            <a:extLst>
              <a:ext uri="{FF2B5EF4-FFF2-40B4-BE49-F238E27FC236}">
                <a16:creationId xmlns:a16="http://schemas.microsoft.com/office/drawing/2014/main" id="{1D8B7410-6148-89BF-4F7E-400D0F8B1F3C}"/>
              </a:ext>
            </a:extLst>
          </p:cNvPr>
          <p:cNvPicPr>
            <a:picLocks noChangeAspect="1"/>
          </p:cNvPicPr>
          <p:nvPr/>
        </p:nvPicPr>
        <p:blipFill>
          <a:blip r:embed="rId3"/>
          <a:srcRect t="7449" b="5296"/>
          <a:stretch>
            <a:fillRect/>
          </a:stretch>
        </p:blipFill>
        <p:spPr>
          <a:xfrm>
            <a:off x="1127680" y="1361349"/>
            <a:ext cx="9936333" cy="4767810"/>
          </a:xfrm>
          <a:prstGeom prst="rect">
            <a:avLst/>
          </a:prstGeom>
        </p:spPr>
      </p:pic>
      <p:sp>
        <p:nvSpPr>
          <p:cNvPr id="5" name="Footer Placeholder 12">
            <a:extLst>
              <a:ext uri="{FF2B5EF4-FFF2-40B4-BE49-F238E27FC236}">
                <a16:creationId xmlns:a16="http://schemas.microsoft.com/office/drawing/2014/main" id="{7821CD30-4311-98A2-3CD0-E35529719795}"/>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4239923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2B91E-8AED-1EB0-C895-292672E8BA8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45BECB1-CCB0-90F5-4DF5-76FDD9F5BA03}"/>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A5D1B91-12CD-E309-6597-FD341923926F}"/>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B8FAB601-FB66-1553-3F08-A9837C296BAB}"/>
              </a:ext>
            </a:extLst>
          </p:cNvPr>
          <p:cNvSpPr txBox="1">
            <a:spLocks noGrp="1"/>
          </p:cNvSpPr>
          <p:nvPr>
            <p:ph type="title" idx="4294967295"/>
          </p:nvPr>
        </p:nvSpPr>
        <p:spPr>
          <a:xfrm>
            <a:off x="822960" y="548640"/>
            <a:ext cx="788664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The art of prompting using the GCSE framework </a:t>
            </a:r>
          </a:p>
        </p:txBody>
      </p:sp>
      <p:pic>
        <p:nvPicPr>
          <p:cNvPr id="5" name="Picture 4" descr="Diagram titled &quot;The art and science of prompting&quot; explains how following up on prompts with Copilot enhances collaboration for tailored responses. It features a blue-bordered box labeled &quot;4. Keep the conversation going,&quot; containing six purple icons with descriptions for generating ideas, enabling meetings, storytelling, gaining insights, translating languages, and solving technical problems.">
            <a:extLst>
              <a:ext uri="{FF2B5EF4-FFF2-40B4-BE49-F238E27FC236}">
                <a16:creationId xmlns:a16="http://schemas.microsoft.com/office/drawing/2014/main" id="{706A1623-ED4A-5E12-8F34-28BF8D065B19}"/>
              </a:ext>
            </a:extLst>
          </p:cNvPr>
          <p:cNvPicPr>
            <a:picLocks noChangeAspect="1"/>
          </p:cNvPicPr>
          <p:nvPr/>
        </p:nvPicPr>
        <p:blipFill>
          <a:blip r:embed="rId3"/>
          <a:srcRect t="5137" b="9916"/>
          <a:stretch>
            <a:fillRect/>
          </a:stretch>
        </p:blipFill>
        <p:spPr>
          <a:xfrm>
            <a:off x="984232" y="1353371"/>
            <a:ext cx="10223229" cy="4775788"/>
          </a:xfrm>
          <a:prstGeom prst="rect">
            <a:avLst/>
          </a:prstGeom>
        </p:spPr>
      </p:pic>
      <p:sp>
        <p:nvSpPr>
          <p:cNvPr id="7" name="Footer Placeholder 12">
            <a:extLst>
              <a:ext uri="{FF2B5EF4-FFF2-40B4-BE49-F238E27FC236}">
                <a16:creationId xmlns:a16="http://schemas.microsoft.com/office/drawing/2014/main" id="{D0D7A002-2D7A-330D-7AFE-BC932C71EB37}"/>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3933450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3C22-F89D-7AF0-9FD7-FADE7DA6DF4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4287E2-7A8B-09B9-490B-B120F70BA45E}"/>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C73C4BF-2AE9-D8CF-CCC3-4B96D2F5D234}"/>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18EC03D3-5456-F548-CE6F-5C9DE7C62AC7}"/>
              </a:ext>
            </a:extLst>
          </p:cNvPr>
          <p:cNvSpPr txBox="1">
            <a:spLocks noGrp="1"/>
          </p:cNvSpPr>
          <p:nvPr>
            <p:ph type="title" idx="4294967295"/>
          </p:nvPr>
        </p:nvSpPr>
        <p:spPr>
          <a:xfrm>
            <a:off x="822960" y="548640"/>
            <a:ext cx="4700005"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Example of GCSE framework</a:t>
            </a:r>
          </a:p>
        </p:txBody>
      </p:sp>
      <p:pic>
        <p:nvPicPr>
          <p:cNvPr id="7" name="Picture 6" descr="Screenshot of a text example illustrating a GCSE framework with two prompts for generating job descriptions using Copilot in Word. Text includes a simple prompt in blue and a detailed prompt in multiple colors, with a color-coded legend at the bottom identifying goal, context, source, and expectations.">
            <a:extLst>
              <a:ext uri="{FF2B5EF4-FFF2-40B4-BE49-F238E27FC236}">
                <a16:creationId xmlns:a16="http://schemas.microsoft.com/office/drawing/2014/main" id="{07E30792-7EED-43E5-8F56-F5F53A5D4CC6}"/>
              </a:ext>
            </a:extLst>
          </p:cNvPr>
          <p:cNvPicPr>
            <a:picLocks noChangeAspect="1"/>
          </p:cNvPicPr>
          <p:nvPr/>
        </p:nvPicPr>
        <p:blipFill>
          <a:blip r:embed="rId3"/>
          <a:srcRect l="-59" t="6135" r="59" b="221"/>
          <a:stretch>
            <a:fillRect/>
          </a:stretch>
        </p:blipFill>
        <p:spPr>
          <a:xfrm>
            <a:off x="1518473" y="1411705"/>
            <a:ext cx="9154748" cy="4717454"/>
          </a:xfrm>
          <a:prstGeom prst="rect">
            <a:avLst/>
          </a:prstGeom>
        </p:spPr>
      </p:pic>
      <p:sp>
        <p:nvSpPr>
          <p:cNvPr id="5" name="Footer Placeholder 12">
            <a:extLst>
              <a:ext uri="{FF2B5EF4-FFF2-40B4-BE49-F238E27FC236}">
                <a16:creationId xmlns:a16="http://schemas.microsoft.com/office/drawing/2014/main" id="{2E376E17-6AE7-A856-8CDE-C8B45376FEE2}"/>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4274581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CD24C-8EEF-956E-2E93-A7AA3762F5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7BFB9F8-B5EF-EC32-4FA2-E1F00F38BCA9}"/>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F0D2DE8A-A5ED-1B36-525D-7BBDB3BCC910}"/>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FB57CE49-4F44-B93B-6DF7-50843656601B}"/>
              </a:ext>
            </a:extLst>
          </p:cNvPr>
          <p:cNvSpPr txBox="1">
            <a:spLocks noGrp="1"/>
          </p:cNvSpPr>
          <p:nvPr>
            <p:ph type="title" idx="4294967295"/>
          </p:nvPr>
        </p:nvSpPr>
        <p:spPr>
          <a:xfrm>
            <a:off x="822960" y="548640"/>
            <a:ext cx="5311390"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Extending the prompt’s purpose</a:t>
            </a:r>
          </a:p>
        </p:txBody>
      </p:sp>
      <p:pic>
        <p:nvPicPr>
          <p:cNvPr id="5" name="Picture 4" descr="Screenshot of a text document explaining how to extend a prompt's purpose for Microsoft Teams meetings. It includes two example prompts with color-coded text highlighting goals, context, sources, and expectations for creating follow-up emails and action tables.">
            <a:extLst>
              <a:ext uri="{FF2B5EF4-FFF2-40B4-BE49-F238E27FC236}">
                <a16:creationId xmlns:a16="http://schemas.microsoft.com/office/drawing/2014/main" id="{129A9AE3-7CFB-8626-A78F-3CFC93CEFDC1}"/>
              </a:ext>
            </a:extLst>
          </p:cNvPr>
          <p:cNvPicPr>
            <a:picLocks noChangeAspect="1"/>
          </p:cNvPicPr>
          <p:nvPr/>
        </p:nvPicPr>
        <p:blipFill>
          <a:blip r:embed="rId3"/>
          <a:srcRect t="7768"/>
          <a:stretch>
            <a:fillRect/>
          </a:stretch>
        </p:blipFill>
        <p:spPr>
          <a:xfrm>
            <a:off x="1316651" y="1279988"/>
            <a:ext cx="9635398" cy="4897741"/>
          </a:xfrm>
          <a:prstGeom prst="rect">
            <a:avLst/>
          </a:prstGeom>
        </p:spPr>
      </p:pic>
      <p:sp>
        <p:nvSpPr>
          <p:cNvPr id="7" name="Footer Placeholder 12">
            <a:extLst>
              <a:ext uri="{FF2B5EF4-FFF2-40B4-BE49-F238E27FC236}">
                <a16:creationId xmlns:a16="http://schemas.microsoft.com/office/drawing/2014/main" id="{94C80815-B992-77C2-435B-285AEAE77650}"/>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3983484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91951-EAF7-74EE-A892-03C6EFF9A1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D70ED7F-73B7-8FEB-DAFC-853FF8536B7F}"/>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E347F0C4-F1FA-5AD5-A0FB-6A2D54F247DB}"/>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8DDCB164-C1EC-61B7-58CD-6F1C3267340B}"/>
              </a:ext>
            </a:extLst>
          </p:cNvPr>
          <p:cNvSpPr txBox="1">
            <a:spLocks noGrp="1"/>
          </p:cNvSpPr>
          <p:nvPr>
            <p:ph type="title" idx="4294967295"/>
          </p:nvPr>
        </p:nvSpPr>
        <p:spPr>
          <a:xfrm>
            <a:off x="822960" y="548640"/>
            <a:ext cx="357251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Giving feedback to AI</a:t>
            </a:r>
          </a:p>
        </p:txBody>
      </p:sp>
      <p:pic>
        <p:nvPicPr>
          <p:cNvPr id="7" name="Picture 6" descr="Screenshot of a text-based tutorial explaining how to give feedback using Copilot, featuring example prompts and responses. The content includes color-coded text with purple headings, green and blue feedback comments, and emphasizes improving vague sentences by requesting more specific summaries.">
            <a:extLst>
              <a:ext uri="{FF2B5EF4-FFF2-40B4-BE49-F238E27FC236}">
                <a16:creationId xmlns:a16="http://schemas.microsoft.com/office/drawing/2014/main" id="{344AF4BA-7695-1E11-F6E6-523206575EAB}"/>
              </a:ext>
            </a:extLst>
          </p:cNvPr>
          <p:cNvPicPr>
            <a:picLocks noChangeAspect="1"/>
          </p:cNvPicPr>
          <p:nvPr/>
        </p:nvPicPr>
        <p:blipFill>
          <a:blip r:embed="rId3"/>
          <a:srcRect t="7221" b="6156"/>
          <a:stretch>
            <a:fillRect/>
          </a:stretch>
        </p:blipFill>
        <p:spPr>
          <a:xfrm>
            <a:off x="1161101" y="1427747"/>
            <a:ext cx="9869491" cy="4701412"/>
          </a:xfrm>
          <a:prstGeom prst="rect">
            <a:avLst/>
          </a:prstGeom>
        </p:spPr>
      </p:pic>
      <p:sp>
        <p:nvSpPr>
          <p:cNvPr id="5" name="Footer Placeholder 12">
            <a:extLst>
              <a:ext uri="{FF2B5EF4-FFF2-40B4-BE49-F238E27FC236}">
                <a16:creationId xmlns:a16="http://schemas.microsoft.com/office/drawing/2014/main" id="{B2BC2723-9263-AA15-83B2-E4E9ABC0CD4B}"/>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202582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F2BF-6D75-C496-3730-EF21899F3D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00E7577-6458-ECD2-EB04-512A950416C9}"/>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F0374838-64F5-053A-0431-0959D537E9B6}"/>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DCC0DDD6-028A-B4B3-9717-3DE58BB0AB84}"/>
              </a:ext>
            </a:extLst>
          </p:cNvPr>
          <p:cNvSpPr txBox="1">
            <a:spLocks noGrp="1"/>
          </p:cNvSpPr>
          <p:nvPr>
            <p:ph type="title" idx="4294967295"/>
          </p:nvPr>
        </p:nvSpPr>
        <p:spPr>
          <a:xfrm>
            <a:off x="822960" y="548640"/>
            <a:ext cx="144898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Practice</a:t>
            </a:r>
          </a:p>
        </p:txBody>
      </p:sp>
      <p:sp>
        <p:nvSpPr>
          <p:cNvPr id="5" name="Text Placeholder 7">
            <a:extLst>
              <a:ext uri="{FF2B5EF4-FFF2-40B4-BE49-F238E27FC236}">
                <a16:creationId xmlns:a16="http://schemas.microsoft.com/office/drawing/2014/main" id="{C5B6ABFE-FEB9-FC31-636F-C6D56627AB82}"/>
              </a:ext>
            </a:extLst>
          </p:cNvPr>
          <p:cNvSpPr txBox="1">
            <a:spLocks/>
          </p:cNvSpPr>
          <p:nvPr/>
        </p:nvSpPr>
        <p:spPr>
          <a:xfrm>
            <a:off x="1320696" y="1991376"/>
            <a:ext cx="9558597" cy="2864533"/>
          </a:xfrm>
          <a:prstGeom prst="rect">
            <a:avLst/>
          </a:prstGeom>
        </p:spPr>
        <p:txBody>
          <a:bodyPr lIns="91440" tIns="45720" rIns="91440" bIns="45720" anchor="t"/>
          <a:lstStyle>
            <a:defPPr>
              <a:defRPr lang="en-US"/>
            </a:defPPr>
            <a:lvl1pPr marL="0" indent="0" algn="l" defTabSz="914400" rtl="0" eaLnBrk="1" latinLnBrk="0" hangingPunct="1">
              <a:lnSpc>
                <a:spcPct val="90000"/>
              </a:lnSpc>
              <a:spcBef>
                <a:spcPts val="1000"/>
              </a:spcBef>
              <a:buFontTx/>
              <a:buNone/>
              <a:defRPr sz="4000" kern="1200">
                <a:solidFill>
                  <a:srgbClr val="C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buFont typeface="Arial,Sans-Serif"/>
              <a:buChar char="•"/>
            </a:pPr>
            <a:r>
              <a:rPr lang="en-US" sz="2000">
                <a:solidFill>
                  <a:schemeClr val="tx1"/>
                </a:solidFill>
                <a:ea typeface="+mn-lt"/>
                <a:cs typeface="+mn-lt"/>
              </a:rPr>
              <a:t>Use Microsoft Copilot for Web or your preferred AI tool to run prompts on the topic of your choosing. Create good, better, and best prompts, based on the GCSE concept.</a:t>
            </a:r>
          </a:p>
          <a:p>
            <a:pPr marL="285750" indent="-285750">
              <a:lnSpc>
                <a:spcPct val="100000"/>
              </a:lnSpc>
              <a:buFont typeface="Arial,Sans-Serif"/>
              <a:buChar char="•"/>
            </a:pPr>
            <a:r>
              <a:rPr lang="en-US" sz="2000">
                <a:solidFill>
                  <a:schemeClr val="tx1"/>
                </a:solidFill>
                <a:ea typeface="+mn-lt"/>
                <a:cs typeface="+mn-lt"/>
              </a:rPr>
              <a:t>Share your prompts with the person next to you.</a:t>
            </a:r>
          </a:p>
        </p:txBody>
      </p:sp>
      <p:sp>
        <p:nvSpPr>
          <p:cNvPr id="7" name="Footer Placeholder 12">
            <a:extLst>
              <a:ext uri="{FF2B5EF4-FFF2-40B4-BE49-F238E27FC236}">
                <a16:creationId xmlns:a16="http://schemas.microsoft.com/office/drawing/2014/main" id="{5DFD2D79-A638-CD73-4398-A2F7A92741ED}"/>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3599208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p:cNvSpPr txBox="1">
            <a:spLocks noGrp="1"/>
          </p:cNvSpPr>
          <p:nvPr>
            <p:ph type="title" idx="4294967295"/>
          </p:nvPr>
        </p:nvSpPr>
        <p:spPr>
          <a:xfrm>
            <a:off x="822960" y="548640"/>
            <a:ext cx="5533118"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spcBef>
                <a:spcPts val="0"/>
              </a:spcBef>
              <a:defRPr/>
            </a:pPr>
            <a:r>
              <a:rPr lang="en-US" sz="3000" b="1">
                <a:solidFill>
                  <a:srgbClr val="0F172A"/>
                </a:solidFill>
                <a:latin typeface="Calibri"/>
                <a:ea typeface="+mn-ea"/>
                <a:cs typeface="+mn-cs"/>
              </a:rPr>
              <a:t>Presentation Summary and Slides</a:t>
            </a:r>
            <a:endParaRPr lang="en-US">
              <a:ea typeface="+mn-ea"/>
              <a:cs typeface="+mn-cs"/>
            </a:endParaRPr>
          </a:p>
        </p:txBody>
      </p:sp>
      <p:sp>
        <p:nvSpPr>
          <p:cNvPr id="5" name="TextBox 4"/>
          <p:cNvSpPr txBox="1"/>
          <p:nvPr/>
        </p:nvSpPr>
        <p:spPr>
          <a:xfrm>
            <a:off x="824411" y="1317897"/>
            <a:ext cx="10180015" cy="400110"/>
          </a:xfrm>
          <a:prstGeom prst="rect">
            <a:avLst/>
          </a:prstGeom>
          <a:noFill/>
        </p:spPr>
        <p:txBody>
          <a:bodyPr wrap="square" lIns="91440" tIns="45720" rIns="91440" bIns="45720" anchor="t">
            <a:spAutoFit/>
          </a:bodyPr>
          <a:lstStyle/>
          <a:p>
            <a:r>
              <a:rPr lang="en-US" sz="2000">
                <a:ea typeface="Calibri"/>
                <a:cs typeface="Calibri"/>
              </a:rPr>
              <a:t>Scan the QR Code to access the presentation slides.</a:t>
            </a:r>
          </a:p>
        </p:txBody>
      </p:sp>
      <p:sp>
        <p:nvSpPr>
          <p:cNvPr id="7" name="Footer Placeholder 12">
            <a:extLst>
              <a:ext uri="{FF2B5EF4-FFF2-40B4-BE49-F238E27FC236}">
                <a16:creationId xmlns:a16="http://schemas.microsoft.com/office/drawing/2014/main" id="{43D3CFAF-F138-0216-5F8E-A64460D3DC85}"/>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pic>
        <p:nvPicPr>
          <p:cNvPr id="9" name="Picture 8" descr="A QR Code with circles and squares that takes the users to: https://new.express.adobe.com/webpage/eYRiLHE4Nog1F">
            <a:extLst>
              <a:ext uri="{FF2B5EF4-FFF2-40B4-BE49-F238E27FC236}">
                <a16:creationId xmlns:a16="http://schemas.microsoft.com/office/drawing/2014/main" id="{2D080BDC-1D34-8041-867B-F3A305019AB5}"/>
              </a:ext>
            </a:extLst>
          </p:cNvPr>
          <p:cNvPicPr>
            <a:picLocks noChangeAspect="1"/>
          </p:cNvPicPr>
          <p:nvPr/>
        </p:nvPicPr>
        <p:blipFill>
          <a:blip r:embed="rId3"/>
          <a:stretch>
            <a:fillRect/>
          </a:stretch>
        </p:blipFill>
        <p:spPr>
          <a:xfrm>
            <a:off x="4077607" y="2114549"/>
            <a:ext cx="4036786" cy="404404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D9B78-5430-CF89-2514-BB801846D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093BCD-B354-DD7A-0076-42ABCA38B7D9}"/>
              </a:ext>
            </a:extLst>
          </p:cNvPr>
          <p:cNvSpPr txBox="1">
            <a:spLocks/>
          </p:cNvSpPr>
          <p:nvPr/>
        </p:nvSpPr>
        <p:spPr>
          <a:xfrm>
            <a:off x="1268055" y="1645728"/>
            <a:ext cx="9495500" cy="731070"/>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t>Looking to Obtain CPEs?</a:t>
            </a:r>
          </a:p>
        </p:txBody>
      </p:sp>
      <p:sp>
        <p:nvSpPr>
          <p:cNvPr id="5" name="Text Placeholder 2">
            <a:extLst>
              <a:ext uri="{FF2B5EF4-FFF2-40B4-BE49-F238E27FC236}">
                <a16:creationId xmlns:a16="http://schemas.microsoft.com/office/drawing/2014/main" id="{86760C37-F1AA-28E1-59D2-F4BA7F1643D9}"/>
              </a:ext>
            </a:extLst>
          </p:cNvPr>
          <p:cNvSpPr txBox="1">
            <a:spLocks/>
          </p:cNvSpPr>
          <p:nvPr/>
        </p:nvSpPr>
        <p:spPr>
          <a:xfrm>
            <a:off x="1268055" y="2844109"/>
            <a:ext cx="5348417" cy="2862321"/>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5400" b="1"/>
              <a:t>Don’t forget to Check-Out from the system!</a:t>
            </a:r>
            <a:endParaRPr lang="en-US" sz="5400" b="1" dirty="0"/>
          </a:p>
        </p:txBody>
      </p:sp>
      <p:pic>
        <p:nvPicPr>
          <p:cNvPr id="6" name="Content Placeholder 4">
            <a:extLst>
              <a:ext uri="{FF2B5EF4-FFF2-40B4-BE49-F238E27FC236}">
                <a16:creationId xmlns:a16="http://schemas.microsoft.com/office/drawing/2014/main" id="{A43BA6E0-71EA-C1B2-D9D1-CAE4CF39AE6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431" y="2011263"/>
            <a:ext cx="3695167" cy="3695167"/>
          </a:xfrm>
          <a:prstGeom prst="rect">
            <a:avLst/>
          </a:prstGeom>
          <a:noFill/>
          <a:ln>
            <a:noFill/>
          </a:ln>
        </p:spPr>
      </p:pic>
    </p:spTree>
    <p:extLst>
      <p:ext uri="{BB962C8B-B14F-4D97-AF65-F5344CB8AC3E}">
        <p14:creationId xmlns:p14="http://schemas.microsoft.com/office/powerpoint/2010/main" val="3584091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B58B3-AD61-8049-6F14-FA86FFC802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F54770-A092-51C0-A39B-966C8B7B5993}"/>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B3BC29F4-B7DD-66C3-EDBF-F007CB923E51}"/>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C7DCB2BF-2FC2-1731-F4C7-431A629CC30F}"/>
              </a:ext>
            </a:extLst>
          </p:cNvPr>
          <p:cNvSpPr txBox="1">
            <a:spLocks noGrp="1"/>
          </p:cNvSpPr>
          <p:nvPr>
            <p:ph type="title" idx="4294967295"/>
          </p:nvPr>
        </p:nvSpPr>
        <p:spPr>
          <a:xfrm>
            <a:off x="822960" y="548640"/>
            <a:ext cx="1936492"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References</a:t>
            </a:r>
          </a:p>
        </p:txBody>
      </p:sp>
      <p:sp>
        <p:nvSpPr>
          <p:cNvPr id="5" name="TextBox 4">
            <a:extLst>
              <a:ext uri="{FF2B5EF4-FFF2-40B4-BE49-F238E27FC236}">
                <a16:creationId xmlns:a16="http://schemas.microsoft.com/office/drawing/2014/main" id="{6B03E7BD-406D-4D77-EB88-6837C8F51F4C}"/>
              </a:ext>
            </a:extLst>
          </p:cNvPr>
          <p:cNvSpPr txBox="1"/>
          <p:nvPr/>
        </p:nvSpPr>
        <p:spPr>
          <a:xfrm>
            <a:off x="1005840" y="1463040"/>
            <a:ext cx="10180015" cy="1323439"/>
          </a:xfrm>
          <a:prstGeom prst="rect">
            <a:avLst/>
          </a:prstGeom>
          <a:noFill/>
        </p:spPr>
        <p:txBody>
          <a:bodyPr wrap="square">
            <a:spAutoFit/>
          </a:bodyPr>
          <a:lstStyle/>
          <a:p>
            <a:pPr marL="342900" indent="-342900">
              <a:buFont typeface="Arial" panose="020B0604020202020204" pitchFamily="34" charset="0"/>
              <a:buChar char="•"/>
            </a:pPr>
            <a:r>
              <a:rPr lang="en-US" sz="2000">
                <a:hlinkClick r:id="rId3"/>
              </a:rPr>
              <a:t>Learn about Copilot prompts</a:t>
            </a:r>
            <a:endParaRPr lang="en-US" sz="2000"/>
          </a:p>
          <a:p>
            <a:pPr marL="342900" indent="-342900">
              <a:buFont typeface="Arial" panose="020B0604020202020204" pitchFamily="34" charset="0"/>
              <a:buChar char="•"/>
            </a:pPr>
            <a:r>
              <a:rPr lang="en-US" sz="2000">
                <a:hlinkClick r:id="rId4"/>
              </a:rPr>
              <a:t>Get better results with Copilot prompting</a:t>
            </a:r>
            <a:endParaRPr lang="en-US" sz="2000" i="1"/>
          </a:p>
          <a:p>
            <a:pPr marL="342900" indent="-342900">
              <a:buFont typeface="Arial" panose="020B0604020202020204" pitchFamily="34" charset="0"/>
              <a:buChar char="•"/>
            </a:pPr>
            <a:r>
              <a:rPr lang="en-US" sz="2000">
                <a:hlinkClick r:id="rId5"/>
              </a:rPr>
              <a:t>Craft effective prompts for Microsoft 365 Copilot</a:t>
            </a:r>
            <a:endParaRPr lang="en-US" sz="2000"/>
          </a:p>
          <a:p>
            <a:pPr marL="342900" indent="-342900">
              <a:buFont typeface="Arial" panose="020B0604020202020204" pitchFamily="34" charset="0"/>
              <a:buChar char="•"/>
            </a:pPr>
            <a:r>
              <a:rPr lang="en-US" sz="2000">
                <a:hlinkClick r:id="rId6"/>
              </a:rPr>
              <a:t>How to create a great Microsoft Copilot prompt | Microsoft Copilot Tutorial</a:t>
            </a:r>
            <a:endParaRPr lang="en-US" sz="2000"/>
          </a:p>
        </p:txBody>
      </p:sp>
      <p:sp>
        <p:nvSpPr>
          <p:cNvPr id="7" name="Footer Placeholder 12">
            <a:extLst>
              <a:ext uri="{FF2B5EF4-FFF2-40B4-BE49-F238E27FC236}">
                <a16:creationId xmlns:a16="http://schemas.microsoft.com/office/drawing/2014/main" id="{0064F8F2-7C19-1B47-4ED2-EE46BA8AC8A2}"/>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894873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p:cNvSpPr txBox="1">
            <a:spLocks noGrp="1"/>
          </p:cNvSpPr>
          <p:nvPr>
            <p:ph type="title" idx="4294967295"/>
          </p:nvPr>
        </p:nvSpPr>
        <p:spPr>
          <a:xfrm>
            <a:off x="822960" y="822960"/>
            <a:ext cx="6530699"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F172A"/>
                </a:solidFill>
                <a:effectLst/>
                <a:uLnTx/>
                <a:uFillTx/>
                <a:latin typeface="Calibri"/>
                <a:ea typeface="+mn-ea"/>
                <a:cs typeface="+mn-cs"/>
              </a:rPr>
              <a:t>The Art of Prompt Generation</a:t>
            </a:r>
          </a:p>
        </p:txBody>
      </p:sp>
      <p:sp>
        <p:nvSpPr>
          <p:cNvPr id="5" name="TextBox 4"/>
          <p:cNvSpPr txBox="1"/>
          <p:nvPr/>
        </p:nvSpPr>
        <p:spPr>
          <a:xfrm>
            <a:off x="822960" y="1531257"/>
            <a:ext cx="3533981" cy="400110"/>
          </a:xfrm>
          <a:prstGeom prst="rect">
            <a:avLst/>
          </a:prstGeom>
          <a:noFill/>
        </p:spPr>
        <p:txBody>
          <a:bodyPr wrap="none">
            <a:spAutoFit/>
          </a:bodyPr>
          <a:lstStyle/>
          <a:p>
            <a:pPr algn="l"/>
            <a:r>
              <a:rPr lang="en-US" sz="2000">
                <a:solidFill>
                  <a:srgbClr val="475569"/>
                </a:solidFill>
                <a:latin typeface="Calibri"/>
              </a:rPr>
              <a:t>Using Microsoft’s GCSE method.</a:t>
            </a:r>
            <a:endParaRPr sz="2000">
              <a:solidFill>
                <a:srgbClr val="475569"/>
              </a:solidFill>
              <a:latin typeface="Calibri"/>
            </a:endParaRPr>
          </a:p>
        </p:txBody>
      </p:sp>
      <p:sp>
        <p:nvSpPr>
          <p:cNvPr id="6" name="TextBox 5"/>
          <p:cNvSpPr txBox="1"/>
          <p:nvPr/>
        </p:nvSpPr>
        <p:spPr>
          <a:xfrm>
            <a:off x="822960" y="6036491"/>
            <a:ext cx="3089757" cy="523220"/>
          </a:xfrm>
          <a:prstGeom prst="rect">
            <a:avLst/>
          </a:prstGeom>
          <a:noFill/>
        </p:spPr>
        <p:txBody>
          <a:bodyPr wrap="none">
            <a:spAutoFit/>
          </a:bodyPr>
          <a:lstStyle/>
          <a:p>
            <a:r>
              <a:rPr sz="1400">
                <a:solidFill>
                  <a:srgbClr val="475569"/>
                </a:solidFill>
                <a:latin typeface="Calibri"/>
              </a:rPr>
              <a:t>Presenter:</a:t>
            </a:r>
            <a:r>
              <a:rPr lang="en-US" sz="1400">
                <a:solidFill>
                  <a:srgbClr val="475569"/>
                </a:solidFill>
                <a:latin typeface="Calibri"/>
              </a:rPr>
              <a:t> Sarem Yadegari</a:t>
            </a:r>
            <a:br>
              <a:rPr lang="en-US" sz="1400">
                <a:solidFill>
                  <a:srgbClr val="475569"/>
                </a:solidFill>
                <a:latin typeface="Calibri"/>
              </a:rPr>
            </a:br>
            <a:r>
              <a:rPr lang="en-US" sz="1400">
                <a:solidFill>
                  <a:srgbClr val="475569"/>
                </a:solidFill>
                <a:latin typeface="Calibri"/>
              </a:rPr>
              <a:t>Presentation Curated for: WACUBO BMI</a:t>
            </a:r>
            <a:endParaRPr sz="1400">
              <a:solidFill>
                <a:srgbClr val="475569"/>
              </a:solidFill>
              <a:latin typeface="Calibri"/>
            </a:endParaRPr>
          </a:p>
        </p:txBody>
      </p:sp>
      <p:pic>
        <p:nvPicPr>
          <p:cNvPr id="8" name="Picture 7">
            <a:extLst>
              <a:ext uri="{FF2B5EF4-FFF2-40B4-BE49-F238E27FC236}">
                <a16:creationId xmlns:a16="http://schemas.microsoft.com/office/drawing/2014/main" id="{658D81D7-0512-22C2-5711-08D45E198796}"/>
              </a:ext>
              <a:ext uri="{C183D7F6-B498-43B3-948B-1728B52AA6E4}">
                <adec:decorative xmlns:adec="http://schemas.microsoft.com/office/drawing/2017/decorative" val="1"/>
              </a:ext>
            </a:extLst>
          </p:cNvPr>
          <p:cNvPicPr>
            <a:picLocks noChangeAspect="1"/>
          </p:cNvPicPr>
          <p:nvPr/>
        </p:nvPicPr>
        <p:blipFill>
          <a:blip r:embed="rId3"/>
          <a:srcRect l="26798" t="29708" r="2394" b="11009"/>
          <a:stretch>
            <a:fillRect/>
          </a:stretch>
        </p:blipFill>
        <p:spPr>
          <a:xfrm>
            <a:off x="2485719" y="2110997"/>
            <a:ext cx="7220566" cy="33250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p:cNvSpPr txBox="1">
            <a:spLocks noGrp="1"/>
          </p:cNvSpPr>
          <p:nvPr>
            <p:ph type="title" idx="4294967295"/>
          </p:nvPr>
        </p:nvSpPr>
        <p:spPr>
          <a:xfrm>
            <a:off x="822960" y="548640"/>
            <a:ext cx="4235583"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What we will cover today</a:t>
            </a:r>
          </a:p>
        </p:txBody>
      </p:sp>
      <p:sp>
        <p:nvSpPr>
          <p:cNvPr id="9" name="TextBox 8">
            <a:extLst>
              <a:ext uri="{FF2B5EF4-FFF2-40B4-BE49-F238E27FC236}">
                <a16:creationId xmlns:a16="http://schemas.microsoft.com/office/drawing/2014/main" id="{06CD6C11-4D7B-0769-0F35-3517B9922E39}"/>
              </a:ext>
            </a:extLst>
          </p:cNvPr>
          <p:cNvSpPr txBox="1"/>
          <p:nvPr/>
        </p:nvSpPr>
        <p:spPr>
          <a:xfrm>
            <a:off x="1005838" y="1232437"/>
            <a:ext cx="10180015" cy="2862322"/>
          </a:xfrm>
          <a:prstGeom prst="rect">
            <a:avLst/>
          </a:prstGeom>
          <a:noFill/>
        </p:spPr>
        <p:txBody>
          <a:bodyPr wrap="square">
            <a:spAutoFit/>
          </a:bodyPr>
          <a:lstStyle/>
          <a:p>
            <a:pPr marL="457200" indent="-457200">
              <a:buFont typeface="+mj-lt"/>
              <a:buAutoNum type="arabicPeriod"/>
              <a:defRPr sz="2000">
                <a:solidFill>
                  <a:srgbClr val="0F172A"/>
                </a:solidFill>
                <a:latin typeface="Calibri"/>
              </a:defRPr>
            </a:pPr>
            <a:r>
              <a:rPr lang="en-US"/>
              <a:t>What makes a good prompt</a:t>
            </a:r>
          </a:p>
          <a:p>
            <a:pPr marL="457200" indent="-457200">
              <a:buFont typeface="+mj-lt"/>
              <a:buAutoNum type="arabicPeriod"/>
              <a:defRPr sz="2000">
                <a:solidFill>
                  <a:srgbClr val="0F172A"/>
                </a:solidFill>
                <a:latin typeface="Calibri"/>
              </a:defRPr>
            </a:pPr>
            <a:r>
              <a:rPr lang="en-US"/>
              <a:t>Understanding prompt structure</a:t>
            </a:r>
          </a:p>
          <a:p>
            <a:pPr marL="457200" indent="-457200">
              <a:buFont typeface="+mj-lt"/>
              <a:buAutoNum type="arabicPeriod"/>
              <a:defRPr sz="2000">
                <a:solidFill>
                  <a:srgbClr val="0F172A"/>
                </a:solidFill>
                <a:latin typeface="Calibri"/>
              </a:defRPr>
            </a:pPr>
            <a:r>
              <a:rPr lang="en-US"/>
              <a:t>The art of prompting using the GCSE framework</a:t>
            </a:r>
          </a:p>
          <a:p>
            <a:pPr marL="457200" indent="-457200">
              <a:buFont typeface="+mj-lt"/>
              <a:buAutoNum type="arabicPeriod"/>
              <a:defRPr sz="2000">
                <a:solidFill>
                  <a:srgbClr val="0F172A"/>
                </a:solidFill>
                <a:latin typeface="Calibri"/>
              </a:defRPr>
            </a:pPr>
            <a:r>
              <a:rPr lang="en-US"/>
              <a:t>Example of GCSE framework</a:t>
            </a:r>
          </a:p>
          <a:p>
            <a:pPr marL="457200" indent="-457200">
              <a:buFont typeface="+mj-lt"/>
              <a:buAutoNum type="arabicPeriod"/>
              <a:defRPr sz="2000">
                <a:solidFill>
                  <a:srgbClr val="0F172A"/>
                </a:solidFill>
                <a:latin typeface="Calibri"/>
              </a:defRPr>
            </a:pPr>
            <a:r>
              <a:rPr lang="en-US"/>
              <a:t>Extending the prompt’s purpose</a:t>
            </a:r>
          </a:p>
          <a:p>
            <a:pPr marL="457200" indent="-457200">
              <a:buFont typeface="+mj-lt"/>
              <a:buAutoNum type="arabicPeriod"/>
              <a:defRPr sz="2000">
                <a:solidFill>
                  <a:srgbClr val="0F172A"/>
                </a:solidFill>
                <a:latin typeface="Calibri"/>
              </a:defRPr>
            </a:pPr>
            <a:r>
              <a:rPr lang="en-US"/>
              <a:t>Giving feedback to AI</a:t>
            </a:r>
          </a:p>
          <a:p>
            <a:pPr marL="457200" indent="-457200">
              <a:buFont typeface="+mj-lt"/>
              <a:buAutoNum type="arabicPeriod"/>
              <a:defRPr sz="2000">
                <a:solidFill>
                  <a:srgbClr val="0F172A"/>
                </a:solidFill>
                <a:latin typeface="Calibri"/>
              </a:defRPr>
            </a:pPr>
            <a:r>
              <a:rPr lang="en-US"/>
              <a:t>Practice</a:t>
            </a:r>
          </a:p>
          <a:p>
            <a:pPr marL="457200" indent="-457200">
              <a:buFont typeface="+mj-lt"/>
              <a:buAutoNum type="arabicPeriod"/>
              <a:defRPr sz="2000">
                <a:solidFill>
                  <a:srgbClr val="0F172A"/>
                </a:solidFill>
                <a:latin typeface="Calibri"/>
              </a:defRPr>
            </a:pPr>
            <a:endParaRPr lang="en-US"/>
          </a:p>
          <a:p>
            <a:pPr marL="457200" indent="-457200">
              <a:buFont typeface="+mj-lt"/>
              <a:buAutoNum type="arabicPeriod"/>
              <a:defRPr sz="2000">
                <a:solidFill>
                  <a:srgbClr val="0F172A"/>
                </a:solidFill>
                <a:latin typeface="Calibri"/>
              </a:defRPr>
            </a:pPr>
            <a:endParaRPr lang="en-US"/>
          </a:p>
        </p:txBody>
      </p:sp>
      <p:sp>
        <p:nvSpPr>
          <p:cNvPr id="5" name="Footer Placeholder 12">
            <a:extLst>
              <a:ext uri="{FF2B5EF4-FFF2-40B4-BE49-F238E27FC236}">
                <a16:creationId xmlns:a16="http://schemas.microsoft.com/office/drawing/2014/main" id="{E021D10D-DFDB-E77E-330C-931688771BED}"/>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70152-3F07-CE33-A2FB-3A52ED7AB6F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4BDAD0-4685-314A-D1C1-57F1234D952F}"/>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772D34B3-8E0B-F236-F58E-D94699FA2509}"/>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9FE2D4A4-EB65-8B64-2FBE-4959ED56A7B1}"/>
              </a:ext>
            </a:extLst>
          </p:cNvPr>
          <p:cNvSpPr txBox="1">
            <a:spLocks noGrp="1"/>
          </p:cNvSpPr>
          <p:nvPr>
            <p:ph type="title" idx="4294967295"/>
          </p:nvPr>
        </p:nvSpPr>
        <p:spPr>
          <a:xfrm>
            <a:off x="822960" y="548640"/>
            <a:ext cx="4613764"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What makes a good prompt</a:t>
            </a:r>
          </a:p>
        </p:txBody>
      </p:sp>
      <p:pic>
        <p:nvPicPr>
          <p:cNvPr id="7" name="Online Media 6" descr="How to create a great Microsoft Copilot prompt | Microsoft Copilot Tutorial">
            <a:hlinkClick r:id="" action="ppaction://media"/>
            <a:extLst>
              <a:ext uri="{FF2B5EF4-FFF2-40B4-BE49-F238E27FC236}">
                <a16:creationId xmlns:a16="http://schemas.microsoft.com/office/drawing/2014/main" id="{7A2ED10C-CEF4-A59C-FAD7-09BBFECF21E1}"/>
              </a:ext>
            </a:extLst>
          </p:cNvPr>
          <p:cNvPicPr>
            <a:picLocks noRot="1" noChangeAspect="1"/>
          </p:cNvPicPr>
          <p:nvPr>
            <a:videoFile r:link="rId1"/>
          </p:nvPr>
        </p:nvPicPr>
        <p:blipFill>
          <a:blip r:embed="rId4"/>
          <a:stretch>
            <a:fillRect/>
          </a:stretch>
        </p:blipFill>
        <p:spPr>
          <a:xfrm>
            <a:off x="2008003" y="1409075"/>
            <a:ext cx="8354132" cy="4720084"/>
          </a:xfrm>
          <a:prstGeom prst="rect">
            <a:avLst/>
          </a:prstGeom>
        </p:spPr>
      </p:pic>
      <p:sp>
        <p:nvSpPr>
          <p:cNvPr id="5" name="Footer Placeholder 12">
            <a:extLst>
              <a:ext uri="{FF2B5EF4-FFF2-40B4-BE49-F238E27FC236}">
                <a16:creationId xmlns:a16="http://schemas.microsoft.com/office/drawing/2014/main" id="{C7CDE964-62EE-2719-C8DB-D62FAB36C911}"/>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196300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EB089-A813-E8D0-9255-8C1C63E9DB8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880518-6EC9-B392-2480-2BC4030E015D}"/>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DFBCE884-B6C2-C535-48D6-2682FFBA3FCB}"/>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5D1E3002-63D0-087C-45BC-C69D2BF5276D}"/>
              </a:ext>
            </a:extLst>
          </p:cNvPr>
          <p:cNvSpPr txBox="1">
            <a:spLocks noGrp="1"/>
          </p:cNvSpPr>
          <p:nvPr>
            <p:ph type="title" idx="4294967295"/>
          </p:nvPr>
        </p:nvSpPr>
        <p:spPr>
          <a:xfrm>
            <a:off x="822960" y="548640"/>
            <a:ext cx="5362109"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Understanding prompt structure</a:t>
            </a:r>
          </a:p>
        </p:txBody>
      </p:sp>
      <p:pic>
        <p:nvPicPr>
          <p:cNvPr id="5" name="Picture 4" descr="Screenshot of a software tutorial explaining what a prompt is in Copilot. It features a browser window with Copilot interface on the left and text on the right defining prompts as instructions or questions used to communicate with Copilot, accompanied by a blue heading and a subtle abstract background.">
            <a:extLst>
              <a:ext uri="{FF2B5EF4-FFF2-40B4-BE49-F238E27FC236}">
                <a16:creationId xmlns:a16="http://schemas.microsoft.com/office/drawing/2014/main" id="{0BD113B3-9E0D-6D5B-5667-A181C1DC546A}"/>
              </a:ext>
            </a:extLst>
          </p:cNvPr>
          <p:cNvPicPr>
            <a:picLocks noChangeAspect="1"/>
          </p:cNvPicPr>
          <p:nvPr/>
        </p:nvPicPr>
        <p:blipFill>
          <a:blip r:embed="rId3"/>
          <a:srcRect t="6779"/>
          <a:stretch>
            <a:fillRect/>
          </a:stretch>
        </p:blipFill>
        <p:spPr>
          <a:xfrm>
            <a:off x="2064429" y="1529206"/>
            <a:ext cx="8444480" cy="4399305"/>
          </a:xfrm>
          <a:prstGeom prst="rect">
            <a:avLst/>
          </a:prstGeom>
        </p:spPr>
      </p:pic>
      <p:sp>
        <p:nvSpPr>
          <p:cNvPr id="7" name="Footer Placeholder 12">
            <a:extLst>
              <a:ext uri="{FF2B5EF4-FFF2-40B4-BE49-F238E27FC236}">
                <a16:creationId xmlns:a16="http://schemas.microsoft.com/office/drawing/2014/main" id="{194E63E1-9F82-C2BF-A944-033D2BC526B3}"/>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321575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83317-9EA3-9EEB-F0E2-6F70C3211F9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056D30-DE4D-C95D-9096-2868CF767464}"/>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37586398-AAC9-0162-BF01-710AF3C0CFC4}"/>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0E57D680-BF66-A5A1-B6D2-78788CEA0A3F}"/>
              </a:ext>
            </a:extLst>
          </p:cNvPr>
          <p:cNvSpPr txBox="1">
            <a:spLocks noGrp="1"/>
          </p:cNvSpPr>
          <p:nvPr>
            <p:ph type="title" idx="4294967295"/>
          </p:nvPr>
        </p:nvSpPr>
        <p:spPr>
          <a:xfrm>
            <a:off x="822960" y="548640"/>
            <a:ext cx="788664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The art of prompting using the GCSE framework </a:t>
            </a:r>
          </a:p>
        </p:txBody>
      </p:sp>
      <p:pic>
        <p:nvPicPr>
          <p:cNvPr id="7" name="Picture 6" descr="Screenshot of a text-based guide titled &quot;The art and science of prompting,&quot; explaining how to effectively prompt Copilot for tasks like creating, summarizing, editing, or transforming content. The guide includes a color-coded list of example prompts in blue, purple, and orange, detailing actions such as learning about projects, editing text, transforming documents, summarizing information, creating content, and catching up on missed items.">
            <a:extLst>
              <a:ext uri="{FF2B5EF4-FFF2-40B4-BE49-F238E27FC236}">
                <a16:creationId xmlns:a16="http://schemas.microsoft.com/office/drawing/2014/main" id="{74F326D9-19B9-3959-685F-86B11E85124D}"/>
              </a:ext>
            </a:extLst>
          </p:cNvPr>
          <p:cNvPicPr>
            <a:picLocks noChangeAspect="1"/>
          </p:cNvPicPr>
          <p:nvPr/>
        </p:nvPicPr>
        <p:blipFill>
          <a:blip r:embed="rId3"/>
          <a:srcRect t="8450" b="2766"/>
          <a:stretch>
            <a:fillRect/>
          </a:stretch>
        </p:blipFill>
        <p:spPr>
          <a:xfrm>
            <a:off x="1396847" y="1431421"/>
            <a:ext cx="9398000" cy="4594876"/>
          </a:xfrm>
          <a:prstGeom prst="rect">
            <a:avLst/>
          </a:prstGeom>
        </p:spPr>
      </p:pic>
      <p:sp>
        <p:nvSpPr>
          <p:cNvPr id="5" name="Footer Placeholder 12">
            <a:extLst>
              <a:ext uri="{FF2B5EF4-FFF2-40B4-BE49-F238E27FC236}">
                <a16:creationId xmlns:a16="http://schemas.microsoft.com/office/drawing/2014/main" id="{003DB90B-4663-B96B-F6AD-A2EDA71840FF}"/>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2377112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8FC99-31C8-BF34-38EA-83B444C0A2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4FAD308-D3EC-1871-3B51-6546FA0FAC2D}"/>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0AB03EB2-3E1B-8074-8FED-4DED165984D8}"/>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92803A36-D2D5-3E29-2B83-BA04977F6D1C}"/>
              </a:ext>
            </a:extLst>
          </p:cNvPr>
          <p:cNvSpPr txBox="1">
            <a:spLocks noGrp="1"/>
          </p:cNvSpPr>
          <p:nvPr>
            <p:ph type="title" idx="4294967295"/>
          </p:nvPr>
        </p:nvSpPr>
        <p:spPr>
          <a:xfrm>
            <a:off x="822960" y="548640"/>
            <a:ext cx="788664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The art of prompting using the GCSE framework </a:t>
            </a:r>
          </a:p>
        </p:txBody>
      </p:sp>
      <p:pic>
        <p:nvPicPr>
          <p:cNvPr id="5" name="Picture 4" descr="Diagram illustrating key elements for effective prompting in Copilot, emphasizing goal, context, source, and expectations. Each element is color-coded with blue for goal, green for context, purple for source, and orange for expectations, accompanied by guiding questions to optimize prompt quality.">
            <a:extLst>
              <a:ext uri="{FF2B5EF4-FFF2-40B4-BE49-F238E27FC236}">
                <a16:creationId xmlns:a16="http://schemas.microsoft.com/office/drawing/2014/main" id="{1F665AB3-0E69-4525-67F5-F6C90CF40DAF}"/>
              </a:ext>
            </a:extLst>
          </p:cNvPr>
          <p:cNvPicPr>
            <a:picLocks noChangeAspect="1"/>
          </p:cNvPicPr>
          <p:nvPr/>
        </p:nvPicPr>
        <p:blipFill>
          <a:blip r:embed="rId3"/>
          <a:srcRect t="8391" b="1149"/>
          <a:stretch>
            <a:fillRect/>
          </a:stretch>
        </p:blipFill>
        <p:spPr>
          <a:xfrm>
            <a:off x="1396847" y="1454071"/>
            <a:ext cx="9398000" cy="4675088"/>
          </a:xfrm>
          <a:prstGeom prst="rect">
            <a:avLst/>
          </a:prstGeom>
        </p:spPr>
      </p:pic>
      <p:sp>
        <p:nvSpPr>
          <p:cNvPr id="7" name="Footer Placeholder 12">
            <a:extLst>
              <a:ext uri="{FF2B5EF4-FFF2-40B4-BE49-F238E27FC236}">
                <a16:creationId xmlns:a16="http://schemas.microsoft.com/office/drawing/2014/main" id="{2134081E-8372-CB5F-512E-E822A504A71F}"/>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1579008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99A59-774D-16F8-3A3C-CDBFD96B7F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AAE178-0F30-3571-65C3-0F839C678AFE}"/>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77072F62-FA2F-A9F7-FF1F-0946C5EF0172}"/>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A8F0B351-8B08-34C8-5504-8DC444050122}"/>
              </a:ext>
            </a:extLst>
          </p:cNvPr>
          <p:cNvSpPr txBox="1">
            <a:spLocks noGrp="1"/>
          </p:cNvSpPr>
          <p:nvPr>
            <p:ph type="title" idx="4294967295"/>
          </p:nvPr>
        </p:nvSpPr>
        <p:spPr>
          <a:xfrm>
            <a:off x="822960" y="548640"/>
            <a:ext cx="788664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The art of prompting using the GCSE framework </a:t>
            </a:r>
          </a:p>
        </p:txBody>
      </p:sp>
      <p:pic>
        <p:nvPicPr>
          <p:cNvPr id="5" name="Picture 4" descr="Diagram illustrating key elements for crafting effective Copilot prompts, focusing on including the right prompt ingredients. It highlights components such as Goal, Context, Source, and Expectations with color-coded labels, and provides a sample prompt emphasizing clarity, simplicity, and specific communication channels for optimal response.">
            <a:extLst>
              <a:ext uri="{FF2B5EF4-FFF2-40B4-BE49-F238E27FC236}">
                <a16:creationId xmlns:a16="http://schemas.microsoft.com/office/drawing/2014/main" id="{CC1F12D9-71D2-1D89-E3EB-15D76A87191E}"/>
              </a:ext>
            </a:extLst>
          </p:cNvPr>
          <p:cNvPicPr>
            <a:picLocks noChangeAspect="1"/>
          </p:cNvPicPr>
          <p:nvPr/>
        </p:nvPicPr>
        <p:blipFill>
          <a:blip r:embed="rId3"/>
          <a:srcRect t="7313" b="2430"/>
          <a:stretch>
            <a:fillRect/>
          </a:stretch>
        </p:blipFill>
        <p:spPr>
          <a:xfrm>
            <a:off x="1248077" y="1324227"/>
            <a:ext cx="9695540" cy="4804932"/>
          </a:xfrm>
          <a:prstGeom prst="rect">
            <a:avLst/>
          </a:prstGeom>
        </p:spPr>
      </p:pic>
      <p:sp>
        <p:nvSpPr>
          <p:cNvPr id="7" name="Footer Placeholder 12">
            <a:extLst>
              <a:ext uri="{FF2B5EF4-FFF2-40B4-BE49-F238E27FC236}">
                <a16:creationId xmlns:a16="http://schemas.microsoft.com/office/drawing/2014/main" id="{4DC1B32D-15C6-CE6C-0554-C75BB1700864}"/>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338987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F6CE3-DE62-931D-F0DB-806AD9922F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A3CEF6-7772-5DDB-C0D5-7E753B37F966}"/>
              </a:ex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DA81A7B5-8EFF-99D7-CFA4-D007438226AB}"/>
              </a:ex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0923F2EF-DDB7-6B34-2AE7-7F5A8727FFF3}"/>
              </a:ext>
            </a:extLst>
          </p:cNvPr>
          <p:cNvSpPr txBox="1">
            <a:spLocks noGrp="1"/>
          </p:cNvSpPr>
          <p:nvPr>
            <p:ph type="title" idx="4294967295"/>
          </p:nvPr>
        </p:nvSpPr>
        <p:spPr>
          <a:xfrm>
            <a:off x="822960" y="548640"/>
            <a:ext cx="788664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F172A"/>
                </a:solidFill>
                <a:effectLst/>
                <a:uLnTx/>
                <a:uFillTx/>
                <a:latin typeface="Calibri"/>
                <a:ea typeface="+mn-ea"/>
                <a:cs typeface="+mn-cs"/>
              </a:rPr>
              <a:t>The art of prompting using the GCSE framework </a:t>
            </a:r>
          </a:p>
        </p:txBody>
      </p:sp>
      <p:pic>
        <p:nvPicPr>
          <p:cNvPr id="7" name="Picture 6" descr="A comparison chart displays three levels of writing quality labeled Good, Better, and Best, illustrating how to improve an email about a product launch. Each level adds detail and clarity, with color-coded text indicating Goal (blue), Context (green), Source (purple), and Expectations (orange), highlighting progression from a simple draft to a detailed, professional email with support links.">
            <a:extLst>
              <a:ext uri="{FF2B5EF4-FFF2-40B4-BE49-F238E27FC236}">
                <a16:creationId xmlns:a16="http://schemas.microsoft.com/office/drawing/2014/main" id="{0CC356BE-E4E7-C522-8F89-18998D812B18}"/>
              </a:ext>
            </a:extLst>
          </p:cNvPr>
          <p:cNvPicPr>
            <a:picLocks noChangeAspect="1"/>
          </p:cNvPicPr>
          <p:nvPr/>
        </p:nvPicPr>
        <p:blipFill>
          <a:blip r:embed="rId3"/>
          <a:srcRect t="1384" b="3012"/>
          <a:stretch>
            <a:fillRect/>
          </a:stretch>
        </p:blipFill>
        <p:spPr>
          <a:xfrm>
            <a:off x="1508561" y="1258374"/>
            <a:ext cx="9174572" cy="4940969"/>
          </a:xfrm>
          <a:prstGeom prst="rect">
            <a:avLst/>
          </a:prstGeom>
        </p:spPr>
      </p:pic>
      <p:sp>
        <p:nvSpPr>
          <p:cNvPr id="5" name="Footer Placeholder 12">
            <a:extLst>
              <a:ext uri="{FF2B5EF4-FFF2-40B4-BE49-F238E27FC236}">
                <a16:creationId xmlns:a16="http://schemas.microsoft.com/office/drawing/2014/main" id="{76C7B2F9-0FB3-EE95-35A3-C9412D796FA2}"/>
              </a:ext>
            </a:extLst>
          </p:cNvPr>
          <p:cNvSpPr>
            <a:spLocks noGrp="1"/>
          </p:cNvSpPr>
          <p:nvPr>
            <p:ph type="ftr" sz="quarter" idx="11"/>
          </p:nvPr>
        </p:nvSpPr>
        <p:spPr>
          <a:xfrm>
            <a:off x="1072" y="6528068"/>
            <a:ext cx="10849065" cy="354392"/>
          </a:xfrm>
        </p:spPr>
        <p:txBody>
          <a:bodyPr/>
          <a:lstStyle/>
          <a:p>
            <a:pPr algn="l"/>
            <a:r>
              <a:rPr lang="en-US" sz="900"/>
              <a:t>The Art of Prompt Generation • For Higher Education Business Leaders • Summer 2026 • Presented by Sarem Yadegari, WACUBO Business Management Institute</a:t>
            </a:r>
          </a:p>
        </p:txBody>
      </p:sp>
    </p:spTree>
    <p:extLst>
      <p:ext uri="{BB962C8B-B14F-4D97-AF65-F5344CB8AC3E}">
        <p14:creationId xmlns:p14="http://schemas.microsoft.com/office/powerpoint/2010/main" val="3234261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A6F850E930524AB4BCA73AEFACA546" ma:contentTypeVersion="15" ma:contentTypeDescription="Create a new document." ma:contentTypeScope="" ma:versionID="2c0f94f6930bbc087baed87b560c14fd">
  <xsd:schema xmlns:xsd="http://www.w3.org/2001/XMLSchema" xmlns:xs="http://www.w3.org/2001/XMLSchema" xmlns:p="http://schemas.microsoft.com/office/2006/metadata/properties" xmlns:ns2="86038015-123e-43bb-a136-f3ca5b43affb" xmlns:ns3="03a67363-0174-4e84-b0b0-03441103e3b4" targetNamespace="http://schemas.microsoft.com/office/2006/metadata/properties" ma:root="true" ma:fieldsID="b9c6f9d8af42d1a9f95f80762de03f61" ns2:_="" ns3:_="">
    <xsd:import namespace="86038015-123e-43bb-a136-f3ca5b43affb"/>
    <xsd:import namespace="03a67363-0174-4e84-b0b0-03441103e3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38015-123e-43bb-a136-f3ca5b43af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7e7a4b-f39d-4b45-a94f-a4b0d09f27a7"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a67363-0174-4e84-b0b0-03441103e3b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91b6627-a503-4d50-a4f5-777010fc68f2}" ma:internalName="TaxCatchAll" ma:showField="CatchAllData" ma:web="03a67363-0174-4e84-b0b0-03441103e3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038015-123e-43bb-a136-f3ca5b43affb">
      <Terms xmlns="http://schemas.microsoft.com/office/infopath/2007/PartnerControls"/>
    </lcf76f155ced4ddcb4097134ff3c332f>
    <TaxCatchAll xmlns="03a67363-0174-4e84-b0b0-03441103e3b4" xsi:nil="true"/>
  </documentManagement>
</p:properties>
</file>

<file path=customXml/itemProps1.xml><?xml version="1.0" encoding="utf-8"?>
<ds:datastoreItem xmlns:ds="http://schemas.openxmlformats.org/officeDocument/2006/customXml" ds:itemID="{75E77E4A-1FC6-4CCF-9634-434344E974B1}"/>
</file>

<file path=customXml/itemProps2.xml><?xml version="1.0" encoding="utf-8"?>
<ds:datastoreItem xmlns:ds="http://schemas.openxmlformats.org/officeDocument/2006/customXml" ds:itemID="{D61EA765-430E-4189-AD53-6A5E2E2A51BF}"/>
</file>

<file path=customXml/itemProps3.xml><?xml version="1.0" encoding="utf-8"?>
<ds:datastoreItem xmlns:ds="http://schemas.openxmlformats.org/officeDocument/2006/customXml" ds:itemID="{AA8336A2-4192-4264-8267-E7A95F3C1602}"/>
</file>

<file path=docMetadata/LabelInfo.xml><?xml version="1.0" encoding="utf-8"?>
<clbl:labelList xmlns:clbl="http://schemas.microsoft.com/office/2020/mipLabelMetadata">
  <clbl:label id="{50ed428c-477b-4cd5-8bc6-cdc48c181878}" enabled="1" method="Standard" siteId="{809929af-2d25-45bf-9837-089eb9cfbd01}" contentBits="0" removed="0"/>
</clbl:labelList>
</file>

<file path=docProps/app.xml><?xml version="1.0" encoding="utf-8"?>
<Properties xmlns="http://schemas.openxmlformats.org/officeDocument/2006/extended-properties" xmlns:vt="http://schemas.openxmlformats.org/officeDocument/2006/docPropsVTypes">
  <TotalTime>0</TotalTime>
  <Words>725</Words>
  <Application>Microsoft Macintosh PowerPoint</Application>
  <PresentationFormat>Widescreen</PresentationFormat>
  <Paragraphs>70</Paragraphs>
  <Slides>18</Slides>
  <Notes>18</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Arial,Sans-Serif</vt:lpstr>
      <vt:lpstr>Calibri</vt:lpstr>
      <vt:lpstr>Office Theme</vt:lpstr>
      <vt:lpstr>PowerPoint Presentation</vt:lpstr>
      <vt:lpstr>The Art of Prompt Generation</vt:lpstr>
      <vt:lpstr>What we will cover today</vt:lpstr>
      <vt:lpstr>What makes a good prompt</vt:lpstr>
      <vt:lpstr>Understanding prompt structure</vt:lpstr>
      <vt:lpstr>The art of prompting using the GCSE framework </vt:lpstr>
      <vt:lpstr>The art of prompting using the GCSE framework </vt:lpstr>
      <vt:lpstr>The art of prompting using the GCSE framework </vt:lpstr>
      <vt:lpstr>The art of prompting using the GCSE framework </vt:lpstr>
      <vt:lpstr>The art of prompting using the GCSE framework </vt:lpstr>
      <vt:lpstr>The art of prompting using the GCSE framework </vt:lpstr>
      <vt:lpstr>Example of GCSE framework</vt:lpstr>
      <vt:lpstr>Extending the prompt’s purpose</vt:lpstr>
      <vt:lpstr>Giving feedback to AI</vt:lpstr>
      <vt:lpstr>Practice</vt:lpstr>
      <vt:lpstr>Presentation Summary and Slides</vt:lpstr>
      <vt:lpstr>PowerPoint Presentation</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Yadegari, Sarem</cp:lastModifiedBy>
  <cp:revision>1</cp:revision>
  <dcterms:created xsi:type="dcterms:W3CDTF">2013-01-27T09:14:16Z</dcterms:created>
  <dcterms:modified xsi:type="dcterms:W3CDTF">2026-07-15T17:50:14Z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0x010100A0A6F850E930524AB4BCA73AEFACA546</vt:lpwstr>
  </property>
</Properties>
</file>