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slideLayouts/slideLayout11.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Metadata/LabelInfo.xml" ContentType="application/vnd.ms-office.classificationlabels+xml"/>
  <Override PartName="/docProps/app.xml" ContentType="application/vnd.openxmlformats-officedocument.extended-properties+xml"/>
  <Override PartName="/ppt/slides/slide14.xml" ContentType="application/vnd.openxmlformats-officedocument.presentationml.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openxmlformats.org/officeDocument/2006/relationships/custom-properties" Target="docProps/custom.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80" r:id="rId2"/>
    <p:sldId id="256" r:id="rId3"/>
    <p:sldId id="257" r:id="rId4"/>
    <p:sldId id="2147482533" r:id="rId5"/>
    <p:sldId id="318" r:id="rId6"/>
    <p:sldId id="368" r:id="rId7"/>
    <p:sldId id="291" r:id="rId8"/>
    <p:sldId id="295" r:id="rId9"/>
    <p:sldId id="313" r:id="rId10"/>
    <p:sldId id="2147483635" r:id="rId11"/>
    <p:sldId id="351" r:id="rId12"/>
    <p:sldId id="2147483636" r:id="rId13"/>
    <p:sldId id="2147483637" r:id="rId14"/>
    <p:sldId id="2147483638" r:id="rId15"/>
    <p:sldId id="288" r:id="rId16"/>
    <p:sldId id="274"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D64D323-72E8-2446-8FBB-3AB5C9DD0756}" v="2" dt="2026-07-15T17:49:09.8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069"/>
    <p:restoredTop sz="96301"/>
  </p:normalViewPr>
  <p:slideViewPr>
    <p:cSldViewPr snapToGrid="0" snapToObjects="1">
      <p:cViewPr varScale="1">
        <p:scale>
          <a:sx n="118" d="100"/>
          <a:sy n="118" d="100"/>
        </p:scale>
        <p:origin x="680"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0"/>
    </p:cViewPr>
  </p:sorterViewPr>
  <p:notesViewPr>
    <p:cSldViewPr snapToGrid="0" snapToObjects="1">
      <p:cViewPr varScale="1">
        <p:scale>
          <a:sx n="96" d="100"/>
          <a:sy n="96" d="100"/>
        </p:scale>
        <p:origin x="3976" y="17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customXml" Target="../customXml/item2.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 Id="rId27"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adegari, Sarem" userId="fcb98699-aad8-43dc-a616-a605fe6baf7b" providerId="ADAL" clId="{B5A15B26-BED1-5075-85DC-69DF3405AA4C}"/>
    <pc:docChg chg="addSld modSld sldOrd">
      <pc:chgData name="Yadegari, Sarem" userId="fcb98699-aad8-43dc-a616-a605fe6baf7b" providerId="ADAL" clId="{B5A15B26-BED1-5075-85DC-69DF3405AA4C}" dt="2026-07-15T17:49:09.877" v="2"/>
      <pc:docMkLst>
        <pc:docMk/>
      </pc:docMkLst>
      <pc:sldChg chg="add ord setBg">
        <pc:chgData name="Yadegari, Sarem" userId="fcb98699-aad8-43dc-a616-a605fe6baf7b" providerId="ADAL" clId="{B5A15B26-BED1-5075-85DC-69DF3405AA4C}" dt="2026-07-15T17:48:58.258" v="1" actId="20578"/>
        <pc:sldMkLst>
          <pc:docMk/>
          <pc:sldMk cId="425595786" sldId="280"/>
        </pc:sldMkLst>
      </pc:sldChg>
      <pc:sldChg chg="add setBg">
        <pc:chgData name="Yadegari, Sarem" userId="fcb98699-aad8-43dc-a616-a605fe6baf7b" providerId="ADAL" clId="{B5A15B26-BED1-5075-85DC-69DF3405AA4C}" dt="2026-07-15T17:49:09.877" v="2"/>
        <pc:sldMkLst>
          <pc:docMk/>
          <pc:sldMk cId="3584091670" sldId="288"/>
        </pc:sldMkLst>
      </pc:sldChg>
    </pc:docChg>
  </pc:docChgLst>
  <pc:docChgLst>
    <pc:chgData name="Yadegari, Sarem" userId="S::yadegari@chapman.edu::fcb98699-aad8-43dc-a616-a605fe6baf7b" providerId="AD" clId="Web-{36D8BB97-8BAC-0FCF-1738-69055A79CFFC}"/>
    <pc:docChg chg="addSld modSld">
      <pc:chgData name="Yadegari, Sarem" userId="S::yadegari@chapman.edu::fcb98699-aad8-43dc-a616-a605fe6baf7b" providerId="AD" clId="Web-{36D8BB97-8BAC-0FCF-1738-69055A79CFFC}" dt="2026-07-04T20:17:09.425" v="2" actId="1076"/>
      <pc:docMkLst>
        <pc:docMk/>
      </pc:docMkLst>
      <pc:sldChg chg="modSp add">
        <pc:chgData name="Yadegari, Sarem" userId="S::yadegari@chapman.edu::fcb98699-aad8-43dc-a616-a605fe6baf7b" providerId="AD" clId="Web-{36D8BB97-8BAC-0FCF-1738-69055A79CFFC}" dt="2026-07-04T20:17:09.425" v="2" actId="1076"/>
        <pc:sldMkLst>
          <pc:docMk/>
          <pc:sldMk cId="587639527" sldId="2147483638"/>
        </pc:sldMkLst>
        <pc:spChg chg="mod">
          <ac:chgData name="Yadegari, Sarem" userId="S::yadegari@chapman.edu::fcb98699-aad8-43dc-a616-a605fe6baf7b" providerId="AD" clId="Web-{36D8BB97-8BAC-0FCF-1738-69055A79CFFC}" dt="2026-07-04T20:17:09.425" v="2" actId="1076"/>
          <ac:spMkLst>
            <pc:docMk/>
            <pc:sldMk cId="587639527" sldId="2147483638"/>
            <ac:spMk id="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EBCB48-47FD-B543-B6DC-33EF1A2EEEA4}" type="datetimeFigureOut">
              <a:rPr lang="en-US" smtClean="0"/>
              <a:t>7/15/26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61006D-AA41-3D42-A5F2-E7EBBE136824}" type="slidenum">
              <a:rPr lang="en-US" smtClean="0"/>
              <a:t>‹#›</a:t>
            </a:fld>
            <a:endParaRPr lang="en-US"/>
          </a:p>
        </p:txBody>
      </p:sp>
    </p:spTree>
    <p:extLst>
      <p:ext uri="{BB962C8B-B14F-4D97-AF65-F5344CB8AC3E}">
        <p14:creationId xmlns:p14="http://schemas.microsoft.com/office/powerpoint/2010/main" val="28304325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286DF5-673F-274D-8118-B013A5D9426B}" type="slidenum">
              <a:rPr lang="en-US" smtClean="0"/>
              <a:t>1</a:t>
            </a:fld>
            <a:endParaRPr lang="en-US"/>
          </a:p>
        </p:txBody>
      </p:sp>
    </p:spTree>
    <p:extLst>
      <p:ext uri="{BB962C8B-B14F-4D97-AF65-F5344CB8AC3E}">
        <p14:creationId xmlns:p14="http://schemas.microsoft.com/office/powerpoint/2010/main" val="27455899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58F051-6CA3-4C38-8D2D-4B36D30D807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14495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US"/>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Footer Placeholder 4"/>
          <p:cNvSpPr>
            <a:spLocks noGrp="1"/>
          </p:cNvSpPr>
          <p:nvPr>
            <p:ph type="ftr" sz="quarter" idx="4"/>
          </p:nvPr>
        </p:nvSpPr>
        <p:spPr/>
        <p:txBody>
          <a:bodyPr/>
          <a:lstStyle/>
          <a:p>
            <a:pPr marL="0" marR="0" lvl="0" indent="0" algn="l" defTabSz="925160"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7/15/26 10:48 AM</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959446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0CF57-2FA4-B89D-7FF6-C0B885EBDE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CAC6A8-0EED-9B45-D458-2AB3909EAA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36C17B-171C-5AE5-D00C-01ECCEDF5D27}"/>
              </a:ext>
            </a:extLst>
          </p:cNvPr>
          <p:cNvSpPr>
            <a:spLocks noGrp="1"/>
          </p:cNvSpPr>
          <p:nvPr>
            <p:ph type="body" idx="1"/>
          </p:nvPr>
        </p:nvSpPr>
        <p:spPr/>
        <p:txBody>
          <a:bodyPr/>
          <a:lstStyle/>
          <a:p>
            <a:pPr fontAlgn="t"/>
            <a:endParaRPr lang="en-US"/>
          </a:p>
        </p:txBody>
      </p:sp>
      <p:sp>
        <p:nvSpPr>
          <p:cNvPr id="4" name="Header Placeholder 3">
            <a:extLst>
              <a:ext uri="{FF2B5EF4-FFF2-40B4-BE49-F238E27FC236}">
                <a16:creationId xmlns:a16="http://schemas.microsoft.com/office/drawing/2014/main" id="{C666C7F7-24E7-EA36-1771-2371B79306EE}"/>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Footer Placeholder 4">
            <a:extLst>
              <a:ext uri="{FF2B5EF4-FFF2-40B4-BE49-F238E27FC236}">
                <a16:creationId xmlns:a16="http://schemas.microsoft.com/office/drawing/2014/main" id="{58941868-54D3-E5BD-E9B8-2773096C5D68}"/>
              </a:ext>
            </a:extLst>
          </p:cNvPr>
          <p:cNvSpPr>
            <a:spLocks noGrp="1"/>
          </p:cNvSpPr>
          <p:nvPr>
            <p:ph type="ftr" sz="quarter" idx="4"/>
          </p:nvPr>
        </p:nvSpPr>
        <p:spPr/>
        <p:txBody>
          <a:bodyPr/>
          <a:lstStyle/>
          <a:p>
            <a:pPr marL="0" marR="0" lvl="0" indent="0" algn="l" defTabSz="925160"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D73B26F2-BC2F-E471-D07D-3E76303AE9C8}"/>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7/15/26 10:48 AM</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 name="Slide Number Placeholder 6">
            <a:extLst>
              <a:ext uri="{FF2B5EF4-FFF2-40B4-BE49-F238E27FC236}">
                <a16:creationId xmlns:a16="http://schemas.microsoft.com/office/drawing/2014/main" id="{A2189E6C-853A-1CB7-B06A-A88922EE773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049957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C329D7-DCE1-CA7D-9222-5071F1C3ED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F9EA6F-5D07-6672-F414-B529ED70BD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9D4F69-8D28-DEFC-8391-A331DAC9E29F}"/>
              </a:ext>
            </a:extLst>
          </p:cNvPr>
          <p:cNvSpPr>
            <a:spLocks noGrp="1"/>
          </p:cNvSpPr>
          <p:nvPr>
            <p:ph type="body" idx="1"/>
          </p:nvPr>
        </p:nvSpPr>
        <p:spPr/>
        <p:txBody>
          <a:bodyPr/>
          <a:lstStyle/>
          <a:p>
            <a:pPr fontAlgn="t"/>
            <a:endParaRPr lang="en-US"/>
          </a:p>
        </p:txBody>
      </p:sp>
      <p:sp>
        <p:nvSpPr>
          <p:cNvPr id="4" name="Header Placeholder 3">
            <a:extLst>
              <a:ext uri="{FF2B5EF4-FFF2-40B4-BE49-F238E27FC236}">
                <a16:creationId xmlns:a16="http://schemas.microsoft.com/office/drawing/2014/main" id="{2F6B9022-7242-923A-A648-324B13D73ECE}"/>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Footer Placeholder 4">
            <a:extLst>
              <a:ext uri="{FF2B5EF4-FFF2-40B4-BE49-F238E27FC236}">
                <a16:creationId xmlns:a16="http://schemas.microsoft.com/office/drawing/2014/main" id="{468D315D-2EC1-0649-D07C-57CB114B3E00}"/>
              </a:ext>
            </a:extLst>
          </p:cNvPr>
          <p:cNvSpPr>
            <a:spLocks noGrp="1"/>
          </p:cNvSpPr>
          <p:nvPr>
            <p:ph type="ftr" sz="quarter" idx="4"/>
          </p:nvPr>
        </p:nvSpPr>
        <p:spPr/>
        <p:txBody>
          <a:bodyPr/>
          <a:lstStyle/>
          <a:p>
            <a:pPr marL="0" marR="0" lvl="0" indent="0" algn="l" defTabSz="925160"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3FB9A792-5030-DB76-3C55-268CE5403D30}"/>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7/15/26 10:48 AM</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 name="Slide Number Placeholder 6">
            <a:extLst>
              <a:ext uri="{FF2B5EF4-FFF2-40B4-BE49-F238E27FC236}">
                <a16:creationId xmlns:a16="http://schemas.microsoft.com/office/drawing/2014/main" id="{7CAEBE3E-8ADB-A95E-2B76-B7FAE240502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657739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Include links in your LMS/handout or QR code in the final slide.</a:t>
            </a:r>
          </a:p>
        </p:txBody>
      </p:sp>
      <p:sp>
        <p:nvSpPr>
          <p:cNvPr id="4" name="Slide Number Placeholder 3"/>
          <p:cNvSpPr>
            <a:spLocks noGrp="1"/>
          </p:cNvSpPr>
          <p:nvPr>
            <p:ph type="sldNum" sz="quarter" idx="5"/>
          </p:nvPr>
        </p:nvSpPr>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B3AEA-3EEA-F08D-1EA7-A07CE02BFA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628C3B-B8F8-FFCD-C017-84666C8EDD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871D8F-66E3-2A82-CD91-61770344977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76E890E-1C45-9783-D344-FEB1BCD62BD6}"/>
              </a:ext>
            </a:extLst>
          </p:cNvPr>
          <p:cNvSpPr>
            <a:spLocks noGrp="1"/>
          </p:cNvSpPr>
          <p:nvPr>
            <p:ph type="sldNum" sz="quarter" idx="5"/>
          </p:nvPr>
        </p:nvSpPr>
        <p:spPr/>
        <p:txBody>
          <a:bodyPr/>
          <a:lstStyle/>
          <a:p>
            <a:fld id="{AF286DF5-673F-274D-8118-B013A5D9426B}" type="slidenum">
              <a:rPr lang="en-US" smtClean="0"/>
              <a:t>15</a:t>
            </a:fld>
            <a:endParaRPr lang="en-US"/>
          </a:p>
        </p:txBody>
      </p:sp>
    </p:spTree>
    <p:extLst>
      <p:ext uri="{BB962C8B-B14F-4D97-AF65-F5344CB8AC3E}">
        <p14:creationId xmlns:p14="http://schemas.microsoft.com/office/powerpoint/2010/main" val="3523400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Include links in your LMS/handout or QR code in the final slide.</a:t>
            </a:r>
          </a:p>
        </p:txBody>
      </p:sp>
      <p:sp>
        <p:nvSpPr>
          <p:cNvPr id="4" name="Slide Number Placeholder 3"/>
          <p:cNvSpPr>
            <a:spLocks noGrp="1"/>
          </p:cNvSpPr>
          <p:nvPr>
            <p:ph type="sldNum" sz="quarter" idx="5"/>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761006D-AA41-3D42-A5F2-E7EBBE136824}" type="slidenum">
              <a:rPr lang="en-US" smtClean="0"/>
              <a:t>2</a:t>
            </a:fld>
            <a:endParaRPr lang="en-US"/>
          </a:p>
        </p:txBody>
      </p:sp>
    </p:spTree>
    <p:extLst>
      <p:ext uri="{BB962C8B-B14F-4D97-AF65-F5344CB8AC3E}">
        <p14:creationId xmlns:p14="http://schemas.microsoft.com/office/powerpoint/2010/main" val="515607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spcBef>
                <a:spcPts val="450"/>
              </a:spcBef>
              <a:spcAft>
                <a:spcPts val="750"/>
              </a:spcAft>
              <a:buNone/>
            </a:pPr>
            <a:endParaRPr lang="en-US"/>
          </a:p>
        </p:txBody>
      </p:sp>
      <p:sp>
        <p:nvSpPr>
          <p:cNvPr id="4" name="Slide Number Placeholder 3"/>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78E2843E-4E3F-4539-8169-3BC120CDD5F2}" type="slidenum">
              <a:rPr kumimoji="0" lang="en-US" sz="1200" b="0" i="0" u="none" strike="noStrike" kern="1200" cap="none" spc="0" normalizeH="0" baseline="0" noProof="0" smtClean="0">
                <a:ln>
                  <a:noFill/>
                </a:ln>
                <a:solidFill>
                  <a:prstClr val="black"/>
                </a:solidFill>
                <a:effectLst/>
                <a:uLnTx/>
                <a:uFillTx/>
                <a:latin typeface="Segoe Sans Display" pitchFamily="2"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Segoe Sans Display" pitchFamily="2" charset="0"/>
              <a:ea typeface="+mn-ea"/>
              <a:cs typeface="+mn-cs"/>
            </a:endParaRPr>
          </a:p>
        </p:txBody>
      </p:sp>
    </p:spTree>
    <p:extLst>
      <p:ext uri="{BB962C8B-B14F-4D97-AF65-F5344CB8AC3E}">
        <p14:creationId xmlns:p14="http://schemas.microsoft.com/office/powerpoint/2010/main" val="23731344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F6937-FE81-722F-62A9-0A2C3A5556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817F50-380B-DA0C-EEDD-02D3DBF229C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CA4B065-37DB-029B-C3C6-3BDD8F39CCD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FB2955A-EBF0-96EC-EF58-A3CD6A660897}"/>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F1781624-BC54-4363-BF42-C5F2781AA858}" type="slidenum">
              <a:rPr kumimoji="0" lang="en-US" sz="1200" b="0" i="0" u="none" strike="noStrike" kern="1200" cap="none" spc="0" normalizeH="0" baseline="0" noProof="0" smtClean="0">
                <a:ln>
                  <a:noFill/>
                </a:ln>
                <a:solidFill>
                  <a:prstClr val="black"/>
                </a:solidFill>
                <a:effectLst/>
                <a:uLnTx/>
                <a:uFillTx/>
                <a:latin typeface="Segoe Sans Display" pitchFamily="2"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Segoe Sans Display" pitchFamily="2" charset="0"/>
              <a:ea typeface="+mn-ea"/>
              <a:cs typeface="+mn-cs"/>
            </a:endParaRPr>
          </a:p>
        </p:txBody>
      </p:sp>
    </p:spTree>
    <p:extLst>
      <p:ext uri="{BB962C8B-B14F-4D97-AF65-F5344CB8AC3E}">
        <p14:creationId xmlns:p14="http://schemas.microsoft.com/office/powerpoint/2010/main" val="8936265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44C28B-0D5B-7D9C-757A-9192FE64C9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3B96A3-9BA5-CAB3-4531-B9FE33046F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04C645-BC2D-E408-3B3D-8DE719C208A0}"/>
              </a:ext>
            </a:extLst>
          </p:cNvPr>
          <p:cNvSpPr>
            <a:spLocks noGrp="1"/>
          </p:cNvSpPr>
          <p:nvPr>
            <p:ph type="body" idx="1"/>
          </p:nvPr>
        </p:nvSpPr>
        <p:spPr/>
        <p:txBody>
          <a:bodyPr/>
          <a:lstStyle/>
          <a:p>
            <a:pPr fontAlgn="base"/>
            <a:endParaRPr lang="en-US"/>
          </a:p>
        </p:txBody>
      </p:sp>
      <p:sp>
        <p:nvSpPr>
          <p:cNvPr id="4" name="Header Placeholder 3">
            <a:extLst>
              <a:ext uri="{FF2B5EF4-FFF2-40B4-BE49-F238E27FC236}">
                <a16:creationId xmlns:a16="http://schemas.microsoft.com/office/drawing/2014/main" id="{4CAEEDB6-252B-65ED-026A-F8BF66F84F71}"/>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Sans Text" pitchFamily="2" charset="0"/>
              <a:ea typeface="+mn-ea"/>
              <a:cs typeface="+mn-cs"/>
            </a:endParaRPr>
          </a:p>
        </p:txBody>
      </p:sp>
      <p:sp>
        <p:nvSpPr>
          <p:cNvPr id="5" name="Footer Placeholder 4">
            <a:extLst>
              <a:ext uri="{FF2B5EF4-FFF2-40B4-BE49-F238E27FC236}">
                <a16:creationId xmlns:a16="http://schemas.microsoft.com/office/drawing/2014/main" id="{57AC98E0-8FCA-F812-B656-0037F64E4F24}"/>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Sans Text" pitchFamily="2" charset="0"/>
                <a:ea typeface="Segoe UI" pitchFamily="34" charset="0"/>
                <a:cs typeface="Segoe Sans Display" pitchFamily="2"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CE1A92EF-246C-478A-4A40-C6F9AE08834A}"/>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D7DB6565-EEE0-442A-8DC8-09FA435478BA}" type="datetime8">
              <a:rPr kumimoji="0" lang="en-US" sz="1200" b="0" i="0" u="none" strike="noStrike" kern="1200" cap="none" spc="0" normalizeH="0" baseline="0" noProof="0" smtClean="0">
                <a:ln>
                  <a:noFill/>
                </a:ln>
                <a:solidFill>
                  <a:prstClr val="black"/>
                </a:solidFill>
                <a:effectLst/>
                <a:uLnTx/>
                <a:uFillTx/>
                <a:latin typeface="Segoe Sans Text" pitchFamily="2"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7/15/26 10:48 AM</a:t>
            </a:fld>
            <a:endParaRPr kumimoji="0" lang="en-US" sz="1200" b="0" i="0" u="none" strike="noStrike" kern="1200" cap="none" spc="0" normalizeH="0" baseline="0" noProof="0">
              <a:ln>
                <a:noFill/>
              </a:ln>
              <a:solidFill>
                <a:prstClr val="black"/>
              </a:solidFill>
              <a:effectLst/>
              <a:uLnTx/>
              <a:uFillTx/>
              <a:latin typeface="Segoe Sans Text" pitchFamily="2" charset="0"/>
              <a:ea typeface="+mn-ea"/>
              <a:cs typeface="+mn-cs"/>
            </a:endParaRPr>
          </a:p>
        </p:txBody>
      </p:sp>
      <p:sp>
        <p:nvSpPr>
          <p:cNvPr id="7" name="Slide Number Placeholder 6">
            <a:extLst>
              <a:ext uri="{FF2B5EF4-FFF2-40B4-BE49-F238E27FC236}">
                <a16:creationId xmlns:a16="http://schemas.microsoft.com/office/drawing/2014/main" id="{A04BD54A-96DC-A06A-95C5-A5046F2E1F95}"/>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Sans Text" pitchFamily="2"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Segoe Sans Text" pitchFamily="2" charset="0"/>
              <a:ea typeface="+mn-ea"/>
              <a:cs typeface="+mn-cs"/>
            </a:endParaRPr>
          </a:p>
        </p:txBody>
      </p:sp>
    </p:spTree>
    <p:extLst>
      <p:ext uri="{BB962C8B-B14F-4D97-AF65-F5344CB8AC3E}">
        <p14:creationId xmlns:p14="http://schemas.microsoft.com/office/powerpoint/2010/main" val="29404555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1286D5-7F0B-4CB7-9AF8-5D4D24D45A5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076818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C33E0-7208-FEE0-AB97-B17A3E5D9E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7958D8-23AF-C342-A035-DAB05A3B6D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880221-5637-ACA4-AF12-339CC1D55785}"/>
              </a:ext>
            </a:extLst>
          </p:cNvPr>
          <p:cNvSpPr>
            <a:spLocks noGrp="1"/>
          </p:cNvSpPr>
          <p:nvPr>
            <p:ph type="body" idx="1"/>
          </p:nvPr>
        </p:nvSpPr>
        <p:spPr/>
        <p:txBody>
          <a:bodyPr/>
          <a:lstStyle/>
          <a:p>
            <a:pPr algn="l" rtl="0" fontAlgn="base">
              <a:lnSpc>
                <a:spcPts val="1200"/>
              </a:lnSpc>
              <a:buFont typeface="Arial" panose="020B0604020202020204" pitchFamily="34" charset="0"/>
              <a:buChar char="•"/>
            </a:pPr>
            <a:endParaRPr lang="en-US"/>
          </a:p>
        </p:txBody>
      </p:sp>
      <p:sp>
        <p:nvSpPr>
          <p:cNvPr id="4" name="Slide Number Placeholder 3">
            <a:extLst>
              <a:ext uri="{FF2B5EF4-FFF2-40B4-BE49-F238E27FC236}">
                <a16:creationId xmlns:a16="http://schemas.microsoft.com/office/drawing/2014/main" id="{FAFB053D-5941-F114-15B9-134A9C6BFE3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8E3547-CAB1-462B-A8FF-F2E85A8C2A1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22081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40257-B145-4286-3B3D-BF1151EA7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0D1C6C-B3F5-8B15-E21C-C12A282B4C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6FF451-BCC8-9FD0-64A3-750E6528463A}"/>
              </a:ext>
            </a:extLst>
          </p:cNvPr>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38020461-6860-DCA7-2521-3602F47B9733}"/>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Sans Display" pitchFamily="2" charset="0"/>
              <a:ea typeface="+mn-ea"/>
              <a:cs typeface="+mn-cs"/>
            </a:endParaRPr>
          </a:p>
        </p:txBody>
      </p:sp>
      <p:sp>
        <p:nvSpPr>
          <p:cNvPr id="5" name="Footer Placeholder 4">
            <a:extLst>
              <a:ext uri="{FF2B5EF4-FFF2-40B4-BE49-F238E27FC236}">
                <a16:creationId xmlns:a16="http://schemas.microsoft.com/office/drawing/2014/main" id="{74D92851-27B7-4370-F9FC-D30DD74DA062}"/>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Sans Display" pitchFamily="2" charset="0"/>
                <a:ea typeface="Segoe UI" pitchFamily="34" charset="0"/>
                <a:cs typeface="Segoe Sans Display" pitchFamily="2"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6EA9AFBF-63A2-FAE2-A62E-43F425116004}"/>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Sans Display" pitchFamily="2"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7/15/26 10:48 AM</a:t>
            </a:fld>
            <a:endParaRPr kumimoji="0" lang="en-US" sz="1200" b="0" i="0" u="none" strike="noStrike" kern="1200" cap="none" spc="0" normalizeH="0" baseline="0" noProof="0">
              <a:ln>
                <a:noFill/>
              </a:ln>
              <a:solidFill>
                <a:prstClr val="black"/>
              </a:solidFill>
              <a:effectLst/>
              <a:uLnTx/>
              <a:uFillTx/>
              <a:latin typeface="Segoe Sans Display" pitchFamily="2" charset="0"/>
              <a:ea typeface="+mn-ea"/>
              <a:cs typeface="+mn-cs"/>
            </a:endParaRPr>
          </a:p>
        </p:txBody>
      </p:sp>
      <p:sp>
        <p:nvSpPr>
          <p:cNvPr id="7" name="Slide Number Placeholder 6">
            <a:extLst>
              <a:ext uri="{FF2B5EF4-FFF2-40B4-BE49-F238E27FC236}">
                <a16:creationId xmlns:a16="http://schemas.microsoft.com/office/drawing/2014/main" id="{C44934DA-6D70-4CCA-1470-65D6655F02F7}"/>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Sans Display" pitchFamily="2"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Segoe Sans Display" pitchFamily="2" charset="0"/>
              <a:ea typeface="+mn-ea"/>
              <a:cs typeface="+mn-cs"/>
            </a:endParaRPr>
          </a:p>
        </p:txBody>
      </p:sp>
    </p:spTree>
    <p:extLst>
      <p:ext uri="{BB962C8B-B14F-4D97-AF65-F5344CB8AC3E}">
        <p14:creationId xmlns:p14="http://schemas.microsoft.com/office/powerpoint/2010/main" val="41246516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
        <p:nvSpPr>
          <p:cNvPr id="3" name="Text Placeholder 4">
            <a:extLst>
              <a:ext uri="{FF2B5EF4-FFF2-40B4-BE49-F238E27FC236}">
                <a16:creationId xmlns:a16="http://schemas.microsoft.com/office/drawing/2014/main" id="{3134AA3C-2F0D-D667-86A9-3A48F0A2264F}"/>
              </a:ext>
            </a:extLst>
          </p:cNvPr>
          <p:cNvSpPr>
            <a:spLocks noGrp="1"/>
          </p:cNvSpPr>
          <p:nvPr>
            <p:ph type="body" sz="quarter" idx="11" hasCustomPrompt="1"/>
          </p:nvPr>
        </p:nvSpPr>
        <p:spPr>
          <a:xfrm>
            <a:off x="584200" y="292100"/>
            <a:ext cx="11018520" cy="153888"/>
          </a:xfrm>
        </p:spPr>
        <p:txBody>
          <a:bodyPr/>
          <a:lstStyle>
            <a:lvl1pPr marL="0" indent="0">
              <a:buNone/>
              <a:defRPr sz="1000" cap="all" baseline="0"/>
            </a:lvl1pPr>
            <a:lvl2pPr marL="228600" indent="0">
              <a:buNone/>
              <a:defRPr/>
            </a:lvl2pPr>
            <a:lvl3pPr marL="457200" indent="0">
              <a:buNone/>
              <a:defRPr/>
            </a:lvl3pPr>
            <a:lvl4pPr marL="661988" indent="0">
              <a:buNone/>
              <a:defRPr/>
            </a:lvl4pPr>
            <a:lvl5pPr marL="855663" indent="0">
              <a:buNone/>
              <a:defRPr/>
            </a:lvl5pPr>
          </a:lstStyle>
          <a:p>
            <a:pPr lvl="0"/>
            <a:r>
              <a:rPr lang="en-US"/>
              <a:t>Click to edit eyebrow style</a:t>
            </a:r>
          </a:p>
        </p:txBody>
      </p:sp>
    </p:spTree>
    <p:extLst>
      <p:ext uri="{BB962C8B-B14F-4D97-AF65-F5344CB8AC3E}">
        <p14:creationId xmlns:p14="http://schemas.microsoft.com/office/powerpoint/2010/main" val="428727618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only white">
    <p:bg>
      <p:bgPr>
        <a:solidFill>
          <a:srgbClr val="FDF0EB"/>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A8375BC4-5403-C422-6705-14ABA64013B3}"/>
              </a:ext>
            </a:extLst>
          </p:cNvPr>
          <p:cNvSpPr>
            <a:spLocks noGrp="1"/>
          </p:cNvSpPr>
          <p:nvPr>
            <p:ph type="title"/>
          </p:nvPr>
        </p:nvSpPr>
        <p:spPr>
          <a:xfrm>
            <a:off x="571500" y="377825"/>
            <a:ext cx="11049000" cy="482568"/>
          </a:xfrm>
        </p:spPr>
        <p:txBody>
          <a:bodyPr wrap="square" lIns="0" tIns="0" rIns="0" bIns="0" anchor="t">
            <a:spAutoFit/>
          </a:bodyPr>
          <a:lstStyle>
            <a:lvl1pPr marL="0" indent="0" algn="l" defTabSz="914400" rtl="0" eaLnBrk="1" latinLnBrk="0" hangingPunct="1">
              <a:lnSpc>
                <a:spcPct val="98000"/>
              </a:lnSpc>
              <a:spcBef>
                <a:spcPts val="0"/>
              </a:spcBef>
              <a:spcAft>
                <a:spcPts val="1400"/>
              </a:spcAft>
              <a:buFont typeface="Arial" panose="020B0604020202020204" pitchFamily="34" charset="0"/>
              <a:buNone/>
              <a:defRPr lang="en-US" sz="3200" b="0" kern="1200" cap="none" spc="0" baseline="0" dirty="0">
                <a:ln w="3175">
                  <a:noFill/>
                </a:ln>
                <a:gradFill>
                  <a:gsLst>
                    <a:gs pos="2874">
                      <a:schemeClr val="accent1"/>
                    </a:gs>
                    <a:gs pos="71000">
                      <a:schemeClr val="accent4"/>
                    </a:gs>
                    <a:gs pos="100000">
                      <a:schemeClr val="accent2"/>
                    </a:gs>
                  </a:gsLst>
                  <a:lin ang="0" scaled="1"/>
                </a:gradFill>
                <a:effectLst/>
                <a:latin typeface="+mj-lt"/>
                <a:ea typeface="+mn-ea"/>
                <a:cs typeface="Segoe Sans Display" pitchFamily="2" charset="0"/>
              </a:defRPr>
            </a:lvl1pPr>
          </a:lstStyle>
          <a:p>
            <a:r>
              <a:rPr lang="en-US"/>
              <a:t>Click to edit Master title style</a:t>
            </a:r>
          </a:p>
        </p:txBody>
      </p:sp>
    </p:spTree>
    <p:extLst>
      <p:ext uri="{BB962C8B-B14F-4D97-AF65-F5344CB8AC3E}">
        <p14:creationId xmlns:p14="http://schemas.microsoft.com/office/powerpoint/2010/main" val="2874241185"/>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2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
        <p:nvSpPr>
          <p:cNvPr id="3" name="Text Placeholder 4">
            <a:extLst>
              <a:ext uri="{FF2B5EF4-FFF2-40B4-BE49-F238E27FC236}">
                <a16:creationId xmlns:a16="http://schemas.microsoft.com/office/drawing/2014/main" id="{3134AA3C-2F0D-D667-86A9-3A48F0A2264F}"/>
              </a:ext>
            </a:extLst>
          </p:cNvPr>
          <p:cNvSpPr>
            <a:spLocks noGrp="1"/>
          </p:cNvSpPr>
          <p:nvPr>
            <p:ph type="body" sz="quarter" idx="11" hasCustomPrompt="1"/>
          </p:nvPr>
        </p:nvSpPr>
        <p:spPr>
          <a:xfrm>
            <a:off x="584200" y="292100"/>
            <a:ext cx="11018520" cy="153888"/>
          </a:xfrm>
        </p:spPr>
        <p:txBody>
          <a:bodyPr/>
          <a:lstStyle>
            <a:lvl1pPr marL="0" indent="0">
              <a:buNone/>
              <a:defRPr sz="1000" cap="all" baseline="0"/>
            </a:lvl1pPr>
            <a:lvl2pPr marL="228600" indent="0">
              <a:buNone/>
              <a:defRPr/>
            </a:lvl2pPr>
            <a:lvl3pPr marL="457200" indent="0">
              <a:buNone/>
              <a:defRPr/>
            </a:lvl3pPr>
            <a:lvl4pPr marL="661988" indent="0">
              <a:buNone/>
              <a:defRPr/>
            </a:lvl4pPr>
            <a:lvl5pPr marL="855663" indent="0">
              <a:buNone/>
              <a:defRPr/>
            </a:lvl5pPr>
          </a:lstStyle>
          <a:p>
            <a:pPr lvl="0"/>
            <a:r>
              <a:rPr lang="en-US"/>
              <a:t>Click to edit eyebrow style</a:t>
            </a:r>
          </a:p>
        </p:txBody>
      </p:sp>
    </p:spTree>
    <p:extLst>
      <p:ext uri="{BB962C8B-B14F-4D97-AF65-F5344CB8AC3E}">
        <p14:creationId xmlns:p14="http://schemas.microsoft.com/office/powerpoint/2010/main" val="2872513482"/>
      </p:ext>
    </p:extLst>
  </p:cSld>
  <p:clrMapOvr>
    <a:masterClrMapping/>
  </p:clrMapOvr>
  <p:transition>
    <p:fade/>
  </p:transition>
  <p:hf hdr="0" dt="0"/>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7/15/26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7/15/26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7/15/26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7/15/26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openxmlformats.org/officeDocument/2006/relationships/image" Target="../media/image28.svg"/><Relationship Id="rId5" Type="http://schemas.openxmlformats.org/officeDocument/2006/relationships/image" Target="../media/image27.svg"/><Relationship Id="rId4" Type="http://schemas.openxmlformats.org/officeDocument/2006/relationships/image" Target="../media/image26.sv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31.png"/><Relationship Id="rId5" Type="http://schemas.openxmlformats.org/officeDocument/2006/relationships/image" Target="../media/image30.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s://support.microsoft.com/en-us/topic/learn-about-copilot-prompts-f6c3b467-f07c-4db1-ae54-ffac96184dd5"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hyperlink" Target="https://youtu.be/9b0LOSjq39w?si=T2suxesXtWJBY-d2" TargetMode="External"/><Relationship Id="rId5" Type="http://schemas.openxmlformats.org/officeDocument/2006/relationships/hyperlink" Target="https://learn.microsoft.com/en-us/training/paths/craft-effective-prompts-copilot-microsoft-365/" TargetMode="External"/><Relationship Id="rId4" Type="http://schemas.openxmlformats.org/officeDocument/2006/relationships/hyperlink" Target="https://support.microsoft.com/en-us/topic/get-better-results-with-copilot-prompting-77251d6c-e162-479d-b398-9e46cf73da55"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11.gif"/><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hyperlink" Target="https://support.microsoft.com/en-us/topic/how-copilot-chat-works-with-and-without-a-microsoft-365-copilot-license-5810b659-fbe0-48ee-9fe6-d731fe86cdeb"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27347-8A3A-BD8E-2673-BB5C49932788}"/>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D9B9F9ED-D5FB-E987-9744-6D30A530FAF0}"/>
              </a:ext>
            </a:extLst>
          </p:cNvPr>
          <p:cNvSpPr txBox="1">
            <a:spLocks/>
          </p:cNvSpPr>
          <p:nvPr/>
        </p:nvSpPr>
        <p:spPr>
          <a:xfrm>
            <a:off x="752352" y="666750"/>
            <a:ext cx="4019671" cy="1600200"/>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4800" b="1" dirty="0"/>
              <a:t>CHECK-IN</a:t>
            </a:r>
            <a:br>
              <a:rPr lang="en-US" sz="4800" b="1" dirty="0"/>
            </a:br>
            <a:r>
              <a:rPr lang="en-US" sz="4800" b="1" dirty="0"/>
              <a:t>POINT</a:t>
            </a:r>
          </a:p>
        </p:txBody>
      </p:sp>
      <p:sp>
        <p:nvSpPr>
          <p:cNvPr id="4" name="Text Placeholder 3">
            <a:extLst>
              <a:ext uri="{FF2B5EF4-FFF2-40B4-BE49-F238E27FC236}">
                <a16:creationId xmlns:a16="http://schemas.microsoft.com/office/drawing/2014/main" id="{0CDA03C4-1A95-87E7-5F08-C4E3268E8F01}"/>
              </a:ext>
            </a:extLst>
          </p:cNvPr>
          <p:cNvSpPr txBox="1">
            <a:spLocks/>
          </p:cNvSpPr>
          <p:nvPr/>
        </p:nvSpPr>
        <p:spPr>
          <a:xfrm>
            <a:off x="752351" y="2266950"/>
            <a:ext cx="4019671" cy="4480560"/>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indent="-285750">
              <a:buClr>
                <a:schemeClr val="bg1"/>
              </a:buClr>
              <a:buFont typeface="Arial" panose="020B0604020202020204" pitchFamily="34" charset="0"/>
              <a:buChar char="•"/>
            </a:pPr>
            <a:r>
              <a:rPr lang="en-US" sz="2000"/>
              <a:t>Point your phone’s camera at the QR code</a:t>
            </a:r>
          </a:p>
          <a:p>
            <a:pPr algn="ctr">
              <a:buClr>
                <a:schemeClr val="bg1"/>
              </a:buClr>
            </a:pPr>
            <a:r>
              <a:rPr lang="en-US" sz="2000" i="1"/>
              <a:t>or </a:t>
            </a:r>
          </a:p>
          <a:p>
            <a:pPr marL="285750" indent="-285750">
              <a:buClr>
                <a:schemeClr val="bg1"/>
              </a:buClr>
              <a:buFont typeface="Arial" panose="020B0604020202020204" pitchFamily="34" charset="0"/>
              <a:buChar char="•"/>
            </a:pPr>
            <a:r>
              <a:rPr lang="en-US" sz="2000"/>
              <a:t>Navigate to https://wacubo.cnf.io</a:t>
            </a:r>
          </a:p>
          <a:p>
            <a:pPr>
              <a:buClr>
                <a:schemeClr val="bg1"/>
              </a:buClr>
            </a:pPr>
            <a:endParaRPr lang="en-US" sz="2000"/>
          </a:p>
          <a:p>
            <a:pPr marL="285750" indent="-285750">
              <a:buClr>
                <a:schemeClr val="bg1"/>
              </a:buClr>
              <a:buFont typeface="Arial" panose="020B0604020202020204" pitchFamily="34" charset="0"/>
              <a:buChar char="•"/>
            </a:pPr>
            <a:r>
              <a:rPr lang="en-US" sz="2000"/>
              <a:t>Tap session matching this room </a:t>
            </a:r>
          </a:p>
          <a:p>
            <a:pPr>
              <a:buClr>
                <a:schemeClr val="bg1"/>
              </a:buClr>
            </a:pPr>
            <a:endParaRPr lang="en-US" sz="2000"/>
          </a:p>
          <a:p>
            <a:pPr marL="285750" indent="-285750">
              <a:buClr>
                <a:schemeClr val="bg1"/>
              </a:buClr>
              <a:buFont typeface="Arial" panose="020B0604020202020204" pitchFamily="34" charset="0"/>
              <a:buChar char="•"/>
            </a:pPr>
            <a:r>
              <a:rPr lang="en-US" sz="2000"/>
              <a:t>Keep browser window open to check out at session’s end</a:t>
            </a:r>
            <a:endParaRPr lang="en-US" sz="2000" dirty="0"/>
          </a:p>
        </p:txBody>
      </p:sp>
      <p:sp>
        <p:nvSpPr>
          <p:cNvPr id="7" name="Picture Placeholder 5">
            <a:extLst>
              <a:ext uri="{FF2B5EF4-FFF2-40B4-BE49-F238E27FC236}">
                <a16:creationId xmlns:a16="http://schemas.microsoft.com/office/drawing/2014/main" id="{68DBB805-CA21-F223-D67C-2A580962656E}"/>
              </a:ext>
            </a:extLst>
          </p:cNvPr>
          <p:cNvSpPr txBox="1">
            <a:spLocks/>
          </p:cNvSpPr>
          <p:nvPr/>
        </p:nvSpPr>
        <p:spPr>
          <a:xfrm>
            <a:off x="5749024" y="457200"/>
            <a:ext cx="5509526" cy="6016624"/>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sz="2400">
                <a:solidFill>
                  <a:schemeClr val="accent2"/>
                </a:solidFill>
              </a:rPr>
              <a:t>WACUBO 2025 </a:t>
            </a:r>
          </a:p>
          <a:p>
            <a:pPr algn="ctr"/>
            <a:r>
              <a:rPr lang="en-US" sz="2400">
                <a:solidFill>
                  <a:schemeClr val="accent2"/>
                </a:solidFill>
              </a:rPr>
              <a:t>Business Management Institute</a:t>
            </a:r>
            <a:endParaRPr lang="en-US" sz="2400" dirty="0">
              <a:solidFill>
                <a:schemeClr val="accent2"/>
              </a:solidFill>
            </a:endParaRPr>
          </a:p>
        </p:txBody>
      </p:sp>
      <p:pic>
        <p:nvPicPr>
          <p:cNvPr id="8" name="Content Placeholder 4">
            <a:extLst>
              <a:ext uri="{FF2B5EF4-FFF2-40B4-BE49-F238E27FC236}">
                <a16:creationId xmlns:a16="http://schemas.microsoft.com/office/drawing/2014/main" id="{5BD3DEB7-DAC8-F40C-EDD3-9E5BD0C2544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53225" y="1696534"/>
            <a:ext cx="3695167" cy="3695167"/>
          </a:xfrm>
          <a:prstGeom prst="rect">
            <a:avLst/>
          </a:prstGeom>
          <a:noFill/>
          <a:ln>
            <a:noFill/>
          </a:ln>
        </p:spPr>
      </p:pic>
    </p:spTree>
    <p:extLst>
      <p:ext uri="{BB962C8B-B14F-4D97-AF65-F5344CB8AC3E}">
        <p14:creationId xmlns:p14="http://schemas.microsoft.com/office/powerpoint/2010/main" val="4255957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descr="Use cases for Copilot Chat: Summarize, generate content, provide quick answers, and research.">
            <a:extLst>
              <a:ext uri="{FF2B5EF4-FFF2-40B4-BE49-F238E27FC236}">
                <a16:creationId xmlns:a16="http://schemas.microsoft.com/office/drawing/2014/main" id="{139D55B5-3F68-A30A-E57A-FA1A731B0A98}"/>
              </a:ext>
            </a:extLst>
          </p:cNvPr>
          <p:cNvGrpSpPr/>
          <p:nvPr/>
        </p:nvGrpSpPr>
        <p:grpSpPr>
          <a:xfrm>
            <a:off x="2447363" y="1492573"/>
            <a:ext cx="7153837" cy="5069315"/>
            <a:chOff x="4346312" y="613609"/>
            <a:chExt cx="7297274" cy="5630780"/>
          </a:xfrm>
        </p:grpSpPr>
        <p:sp>
          <p:nvSpPr>
            <p:cNvPr id="8" name="Rectangle: Rounded Corners 7">
              <a:extLst>
                <a:ext uri="{FF2B5EF4-FFF2-40B4-BE49-F238E27FC236}">
                  <a16:creationId xmlns:a16="http://schemas.microsoft.com/office/drawing/2014/main" id="{B2E81023-90F0-653F-11D4-296E195925C8}"/>
                </a:ext>
                <a:ext uri="{C183D7F6-B498-43B3-948B-1728B52AA6E4}">
                  <adec:decorative xmlns:adec="http://schemas.microsoft.com/office/drawing/2017/decorative" val="1"/>
                </a:ext>
              </a:extLst>
            </p:cNvPr>
            <p:cNvSpPr>
              <a:spLocks/>
            </p:cNvSpPr>
            <p:nvPr/>
          </p:nvSpPr>
          <p:spPr bwMode="auto">
            <a:xfrm>
              <a:off x="4346312" y="613609"/>
              <a:ext cx="7297274" cy="5630780"/>
            </a:xfrm>
            <a:prstGeom prst="roundRect">
              <a:avLst>
                <a:gd name="adj" fmla="val 5383"/>
              </a:avLst>
            </a:prstGeom>
            <a:solidFill>
              <a:schemeClr val="bg1"/>
            </a:solidFill>
            <a:ln w="19050">
              <a:solidFill>
                <a:schemeClr val="bg1"/>
              </a:solidFill>
              <a:headEnd type="none" w="med" len="med"/>
              <a:tailEnd type="none" w="med" len="med"/>
            </a:ln>
            <a:effectLst>
              <a:outerShdw blurRad="342900" algn="ctr" rotWithShape="0">
                <a:srgbClr val="000000">
                  <a:alpha val="1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ts val="200"/>
                </a:spcAft>
                <a:buClrTx/>
                <a:buSzTx/>
                <a:buFontTx/>
                <a:buNone/>
                <a:tabLst/>
                <a:defRPr/>
              </a:pPr>
              <a:endParaRPr kumimoji="0" lang="en-US" sz="1400" b="0" i="0" u="none" strike="noStrike" kern="1200" cap="none" spc="0" normalizeH="0" baseline="0" noProof="0">
                <a:ln>
                  <a:noFill/>
                </a:ln>
                <a:solidFill>
                  <a:srgbClr val="0078D4"/>
                </a:solidFill>
                <a:effectLst/>
                <a:uLnTx/>
                <a:uFillTx/>
                <a:latin typeface="Segoe Sans Display Semibold"/>
                <a:ea typeface="+mn-ea"/>
                <a:cs typeface="+mn-cs"/>
              </a:endParaRPr>
            </a:p>
          </p:txBody>
        </p:sp>
        <p:sp>
          <p:nvSpPr>
            <p:cNvPr id="10" name="TextBox 9">
              <a:extLst>
                <a:ext uri="{FF2B5EF4-FFF2-40B4-BE49-F238E27FC236}">
                  <a16:creationId xmlns:a16="http://schemas.microsoft.com/office/drawing/2014/main" id="{F82D6C3E-2CEC-8B1F-FA30-0B30B2083B07}"/>
                </a:ext>
                <a:ext uri="{C183D7F6-B498-43B3-948B-1728B52AA6E4}">
                  <adec:decorative xmlns:adec="http://schemas.microsoft.com/office/drawing/2017/decorative" val="1"/>
                </a:ext>
              </a:extLst>
            </p:cNvPr>
            <p:cNvSpPr txBox="1">
              <a:spLocks/>
            </p:cNvSpPr>
            <p:nvPr/>
          </p:nvSpPr>
          <p:spPr>
            <a:xfrm>
              <a:off x="4584410" y="1080268"/>
              <a:ext cx="549056" cy="549058"/>
            </a:xfrm>
            <a:prstGeom prst="ellipse">
              <a:avLst/>
            </a:prstGeom>
            <a:gradFill flip="none" rotWithShape="1">
              <a:gsLst>
                <a:gs pos="100000">
                  <a:srgbClr val="8661C5"/>
                </a:gs>
                <a:gs pos="0">
                  <a:srgbClr val="0078D4"/>
                </a:gs>
              </a:gsLst>
              <a:lin ang="2700000" scaled="1"/>
              <a:tileRect/>
            </a:gradFill>
            <a:effectLst>
              <a:outerShdw blurRad="63500" dist="38100" algn="l" rotWithShape="0">
                <a:prstClr val="black">
                  <a:alpha val="20000"/>
                </a:prstClr>
              </a:outerShdw>
            </a:effectLst>
          </p:spPr>
          <p:txBody>
            <a:bodyPr wrap="square" lIns="0" tIns="0" rIns="0" bIns="0" anchor="ctr" anchorCtr="0">
              <a:noAutofit/>
            </a:bodyPr>
            <a:lstStyle>
              <a:defPPr>
                <a:defRPr lang="en-US"/>
              </a:defPPr>
              <a:lvl1pPr marR="0" lvl="0" indent="0" algn="ctr" defTabSz="914367" fontAlgn="base">
                <a:lnSpc>
                  <a:spcPct val="100000"/>
                </a:lnSpc>
                <a:spcBef>
                  <a:spcPct val="0"/>
                </a:spcBef>
                <a:spcAft>
                  <a:spcPct val="0"/>
                </a:spcAft>
                <a:buClrTx/>
                <a:buSzTx/>
                <a:buFontTx/>
                <a:buNone/>
                <a:tabLst/>
                <a:defRPr kumimoji="0" sz="2000" b="0" i="0" u="none" strike="noStrike" kern="0" cap="none" spc="0" normalizeH="0" baseline="0">
                  <a:ln>
                    <a:noFill/>
                  </a:ln>
                  <a:solidFill>
                    <a:srgbClr val="FFFFFF"/>
                  </a:solidFill>
                  <a:effectLst/>
                  <a:uLnTx/>
                  <a:uFillTx/>
                  <a:latin typeface="+mj-lt"/>
                  <a:cs typeface="Segoe UI" pitchFamily="34" charset="0"/>
                </a:defRPr>
              </a:lvl1pPr>
            </a:lstStyle>
            <a:p>
              <a:pPr marL="0" marR="0" lvl="0" indent="0" algn="ctr" defTabSz="914367" rtl="0" eaLnBrk="1" fontAlgn="base" latinLnBrk="0" hangingPunct="1">
                <a:lnSpc>
                  <a:spcPct val="100000"/>
                </a:lnSpc>
                <a:spcBef>
                  <a:spcPct val="0"/>
                </a:spcBef>
                <a:spcAft>
                  <a:spcPct val="0"/>
                </a:spcAft>
                <a:buClrTx/>
                <a:buSzTx/>
                <a:buFontTx/>
                <a:buNone/>
                <a:tabLst/>
                <a:defRPr/>
              </a:pPr>
              <a:endParaRPr kumimoji="0" lang="en-US" sz="2400" b="1" i="0" u="none" strike="noStrike" kern="0" cap="none" spc="0" normalizeH="0" baseline="0" noProof="0">
                <a:ln>
                  <a:noFill/>
                </a:ln>
                <a:solidFill>
                  <a:srgbClr val="FFFFFF"/>
                </a:solidFill>
                <a:effectLst/>
                <a:uLnTx/>
                <a:uFillTx/>
                <a:latin typeface="Segoe Sans Display"/>
                <a:ea typeface="+mn-ea"/>
                <a:cs typeface="Segoe UI" pitchFamily="34" charset="0"/>
              </a:endParaRPr>
            </a:p>
          </p:txBody>
        </p:sp>
        <p:sp>
          <p:nvSpPr>
            <p:cNvPr id="11" name="Rectangle 10">
              <a:extLst>
                <a:ext uri="{FF2B5EF4-FFF2-40B4-BE49-F238E27FC236}">
                  <a16:creationId xmlns:a16="http://schemas.microsoft.com/office/drawing/2014/main" id="{93CB7AE0-B274-F5A7-7018-D72DA0854AFE}"/>
                </a:ext>
                <a:ext uri="{C183D7F6-B498-43B3-948B-1728B52AA6E4}">
                  <adec:decorative xmlns:adec="http://schemas.microsoft.com/office/drawing/2017/decorative" val="0"/>
                </a:ext>
              </a:extLst>
            </p:cNvPr>
            <p:cNvSpPr>
              <a:spLocks/>
            </p:cNvSpPr>
            <p:nvPr/>
          </p:nvSpPr>
          <p:spPr bwMode="auto">
            <a:xfrm>
              <a:off x="5276150" y="1077799"/>
              <a:ext cx="6054592" cy="553998"/>
            </a:xfrm>
            <a:prstGeom prst="rect">
              <a:avLst/>
            </a:prstGeom>
            <a:noFill/>
            <a:ln w="3175">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32742" rtl="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a:ln w="3175">
                    <a:noFill/>
                  </a:ln>
                  <a:solidFill>
                    <a:srgbClr val="000000"/>
                  </a:solidFill>
                  <a:effectLst/>
                  <a:uLnTx/>
                  <a:uFillTx/>
                  <a:latin typeface="Segoe Sans Display Semibold"/>
                  <a:ea typeface="+mn-ea"/>
                  <a:cs typeface="+mn-cs"/>
                </a:rPr>
                <a:t>Summarization of Document: </a:t>
              </a:r>
              <a:r>
                <a:rPr kumimoji="0" lang="en-US" sz="1800" b="0" i="0" u="none" strike="noStrike" kern="0" cap="none" spc="0" normalizeH="0" baseline="0" noProof="0">
                  <a:ln w="3175">
                    <a:noFill/>
                  </a:ln>
                  <a:solidFill>
                    <a:srgbClr val="000000"/>
                  </a:solidFill>
                  <a:effectLst/>
                  <a:uLnTx/>
                  <a:uFillTx/>
                  <a:latin typeface="Segoe Sans Display"/>
                  <a:ea typeface="+mn-ea"/>
                  <a:cs typeface="+mn-cs"/>
                </a:rPr>
                <a:t>Copilot Chat can help users quickly summarize lengthy document.</a:t>
              </a:r>
            </a:p>
          </p:txBody>
        </p:sp>
        <p:pic>
          <p:nvPicPr>
            <p:cNvPr id="33" name="Graphic 32">
              <a:extLst>
                <a:ext uri="{FF2B5EF4-FFF2-40B4-BE49-F238E27FC236}">
                  <a16:creationId xmlns:a16="http://schemas.microsoft.com/office/drawing/2014/main" id="{81E6C450-3E41-C998-72DB-20CE968329D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1057" y="1186916"/>
              <a:ext cx="335762" cy="335762"/>
            </a:xfrm>
            <a:prstGeom prst="rect">
              <a:avLst/>
            </a:prstGeom>
          </p:spPr>
        </p:pic>
        <p:sp>
          <p:nvSpPr>
            <p:cNvPr id="16" name="TextBox 15">
              <a:extLst>
                <a:ext uri="{FF2B5EF4-FFF2-40B4-BE49-F238E27FC236}">
                  <a16:creationId xmlns:a16="http://schemas.microsoft.com/office/drawing/2014/main" id="{7F28F5BC-A1B7-8423-5C89-F2C1905B29D2}"/>
                </a:ext>
                <a:ext uri="{C183D7F6-B498-43B3-948B-1728B52AA6E4}">
                  <adec:decorative xmlns:adec="http://schemas.microsoft.com/office/drawing/2017/decorative" val="1"/>
                </a:ext>
              </a:extLst>
            </p:cNvPr>
            <p:cNvSpPr txBox="1">
              <a:spLocks/>
            </p:cNvSpPr>
            <p:nvPr/>
          </p:nvSpPr>
          <p:spPr>
            <a:xfrm>
              <a:off x="4584410" y="2416904"/>
              <a:ext cx="549056" cy="549058"/>
            </a:xfrm>
            <a:prstGeom prst="ellipse">
              <a:avLst/>
            </a:prstGeom>
            <a:gradFill flip="none" rotWithShape="1">
              <a:gsLst>
                <a:gs pos="100000">
                  <a:srgbClr val="8661C5"/>
                </a:gs>
                <a:gs pos="0">
                  <a:srgbClr val="0078D4"/>
                </a:gs>
              </a:gsLst>
              <a:lin ang="2700000" scaled="1"/>
              <a:tileRect/>
            </a:gradFill>
            <a:effectLst>
              <a:outerShdw blurRad="63500" dist="38100" algn="l" rotWithShape="0">
                <a:prstClr val="black">
                  <a:alpha val="20000"/>
                </a:prstClr>
              </a:outerShdw>
            </a:effectLst>
          </p:spPr>
          <p:txBody>
            <a:bodyPr wrap="square" lIns="0" tIns="0" rIns="0" bIns="0" anchor="ctr" anchorCtr="0">
              <a:noAutofit/>
            </a:bodyPr>
            <a:lstStyle>
              <a:defPPr>
                <a:defRPr lang="en-US"/>
              </a:defPPr>
              <a:lvl1pPr marR="0" lvl="0" indent="0" algn="ctr" defTabSz="914367" fontAlgn="base">
                <a:lnSpc>
                  <a:spcPct val="100000"/>
                </a:lnSpc>
                <a:spcBef>
                  <a:spcPct val="0"/>
                </a:spcBef>
                <a:spcAft>
                  <a:spcPct val="0"/>
                </a:spcAft>
                <a:buClrTx/>
                <a:buSzTx/>
                <a:buFontTx/>
                <a:buNone/>
                <a:tabLst/>
                <a:defRPr kumimoji="0" sz="2000" b="0" i="0" u="none" strike="noStrike" kern="0" cap="none" spc="0" normalizeH="0" baseline="0">
                  <a:ln>
                    <a:noFill/>
                  </a:ln>
                  <a:solidFill>
                    <a:srgbClr val="FFFFFF"/>
                  </a:solidFill>
                  <a:effectLst/>
                  <a:uLnTx/>
                  <a:uFillTx/>
                  <a:latin typeface="+mj-lt"/>
                  <a:cs typeface="Segoe UI" pitchFamily="34" charset="0"/>
                </a:defRPr>
              </a:lvl1pPr>
            </a:lstStyle>
            <a:p>
              <a:pPr marL="0" marR="0" lvl="0" indent="0" algn="ctr" defTabSz="914367" rtl="0" eaLnBrk="1" fontAlgn="base" latinLnBrk="0" hangingPunct="1">
                <a:lnSpc>
                  <a:spcPct val="100000"/>
                </a:lnSpc>
                <a:spcBef>
                  <a:spcPct val="0"/>
                </a:spcBef>
                <a:spcAft>
                  <a:spcPct val="0"/>
                </a:spcAft>
                <a:buClrTx/>
                <a:buSzTx/>
                <a:buFontTx/>
                <a:buNone/>
                <a:tabLst/>
                <a:defRPr/>
              </a:pPr>
              <a:endParaRPr kumimoji="0" lang="en-US" sz="2400" b="1" i="0" u="none" strike="noStrike" kern="0" cap="none" spc="0" normalizeH="0" baseline="0" noProof="0">
                <a:ln>
                  <a:noFill/>
                </a:ln>
                <a:solidFill>
                  <a:srgbClr val="FFFFFF"/>
                </a:solidFill>
                <a:effectLst/>
                <a:uLnTx/>
                <a:uFillTx/>
                <a:latin typeface="Segoe Sans Display"/>
                <a:ea typeface="+mn-ea"/>
                <a:cs typeface="Segoe UI" pitchFamily="34" charset="0"/>
              </a:endParaRPr>
            </a:p>
          </p:txBody>
        </p:sp>
        <p:sp>
          <p:nvSpPr>
            <p:cNvPr id="17" name="Rectangle 16">
              <a:extLst>
                <a:ext uri="{FF2B5EF4-FFF2-40B4-BE49-F238E27FC236}">
                  <a16:creationId xmlns:a16="http://schemas.microsoft.com/office/drawing/2014/main" id="{23E39FA2-BA55-A2E0-53D0-CB3D46AF7091}"/>
                </a:ext>
                <a:ext uri="{C183D7F6-B498-43B3-948B-1728B52AA6E4}">
                  <adec:decorative xmlns:adec="http://schemas.microsoft.com/office/drawing/2017/decorative" val="0"/>
                </a:ext>
              </a:extLst>
            </p:cNvPr>
            <p:cNvSpPr>
              <a:spLocks/>
            </p:cNvSpPr>
            <p:nvPr/>
          </p:nvSpPr>
          <p:spPr bwMode="auto">
            <a:xfrm>
              <a:off x="5276150" y="2275935"/>
              <a:ext cx="6054592" cy="830997"/>
            </a:xfrm>
            <a:prstGeom prst="rect">
              <a:avLst/>
            </a:prstGeom>
            <a:noFill/>
            <a:ln w="3175">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32742" rtl="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w="3175">
                    <a:noFill/>
                  </a:ln>
                  <a:solidFill>
                    <a:srgbClr val="000000"/>
                  </a:solidFill>
                  <a:effectLst/>
                  <a:uLnTx/>
                  <a:uFillTx/>
                  <a:latin typeface="Segoe Sans Display Semibold"/>
                  <a:ea typeface="+mn-ea"/>
                  <a:cs typeface="+mn-cs"/>
                </a:rPr>
                <a:t>Generating Creative Content: </a:t>
              </a:r>
              <a:r>
                <a:rPr kumimoji="0" lang="en-US" sz="1800" b="0" i="0" u="none" strike="noStrike" kern="0" cap="none" spc="0" normalizeH="0" baseline="0" noProof="0" dirty="0">
                  <a:ln w="3175">
                    <a:noFill/>
                  </a:ln>
                  <a:solidFill>
                    <a:srgbClr val="000000"/>
                  </a:solidFill>
                  <a:effectLst/>
                  <a:uLnTx/>
                  <a:uFillTx/>
                  <a:latin typeface="Segoe Sans Display"/>
                  <a:ea typeface="+mn-ea"/>
                  <a:cs typeface="+mn-cs"/>
                </a:rPr>
                <a:t>Users can leverage Copilot Chat to generate creative content such as stories, poems, and other written materials.</a:t>
              </a:r>
            </a:p>
          </p:txBody>
        </p:sp>
        <p:pic>
          <p:nvPicPr>
            <p:cNvPr id="35" name="Graphic 34">
              <a:extLst>
                <a:ext uri="{FF2B5EF4-FFF2-40B4-BE49-F238E27FC236}">
                  <a16:creationId xmlns:a16="http://schemas.microsoft.com/office/drawing/2014/main" id="{569A4A7C-0761-732B-CE60-C15C6F173FB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96296" y="2528791"/>
              <a:ext cx="325284" cy="325284"/>
            </a:xfrm>
            <a:prstGeom prst="rect">
              <a:avLst/>
            </a:prstGeom>
          </p:spPr>
        </p:pic>
        <p:sp>
          <p:nvSpPr>
            <p:cNvPr id="19" name="TextBox 18">
              <a:extLst>
                <a:ext uri="{FF2B5EF4-FFF2-40B4-BE49-F238E27FC236}">
                  <a16:creationId xmlns:a16="http://schemas.microsoft.com/office/drawing/2014/main" id="{2B11B421-FF2D-43CD-D343-7610C9459BAD}"/>
                </a:ext>
                <a:ext uri="{C183D7F6-B498-43B3-948B-1728B52AA6E4}">
                  <adec:decorative xmlns:adec="http://schemas.microsoft.com/office/drawing/2017/decorative" val="1"/>
                </a:ext>
              </a:extLst>
            </p:cNvPr>
            <p:cNvSpPr txBox="1">
              <a:spLocks/>
            </p:cNvSpPr>
            <p:nvPr/>
          </p:nvSpPr>
          <p:spPr>
            <a:xfrm>
              <a:off x="4584410" y="3892039"/>
              <a:ext cx="549056" cy="549058"/>
            </a:xfrm>
            <a:prstGeom prst="ellipse">
              <a:avLst/>
            </a:prstGeom>
            <a:gradFill flip="none" rotWithShape="1">
              <a:gsLst>
                <a:gs pos="100000">
                  <a:srgbClr val="8661C5"/>
                </a:gs>
                <a:gs pos="0">
                  <a:srgbClr val="0078D4"/>
                </a:gs>
              </a:gsLst>
              <a:lin ang="2700000" scaled="1"/>
              <a:tileRect/>
            </a:gradFill>
            <a:effectLst>
              <a:outerShdw blurRad="63500" dist="38100" algn="l" rotWithShape="0">
                <a:prstClr val="black">
                  <a:alpha val="20000"/>
                </a:prstClr>
              </a:outerShdw>
            </a:effectLst>
          </p:spPr>
          <p:txBody>
            <a:bodyPr wrap="square" lIns="0" tIns="0" rIns="0" bIns="0" anchor="ctr" anchorCtr="0">
              <a:noAutofit/>
            </a:bodyPr>
            <a:lstStyle>
              <a:defPPr>
                <a:defRPr lang="en-US"/>
              </a:defPPr>
              <a:lvl1pPr marR="0" lvl="0" indent="0" algn="ctr" defTabSz="914367" fontAlgn="base">
                <a:lnSpc>
                  <a:spcPct val="100000"/>
                </a:lnSpc>
                <a:spcBef>
                  <a:spcPct val="0"/>
                </a:spcBef>
                <a:spcAft>
                  <a:spcPct val="0"/>
                </a:spcAft>
                <a:buClrTx/>
                <a:buSzTx/>
                <a:buFontTx/>
                <a:buNone/>
                <a:tabLst/>
                <a:defRPr kumimoji="0" sz="2000" b="0" i="0" u="none" strike="noStrike" kern="0" cap="none" spc="0" normalizeH="0" baseline="0">
                  <a:ln>
                    <a:noFill/>
                  </a:ln>
                  <a:solidFill>
                    <a:srgbClr val="FFFFFF"/>
                  </a:solidFill>
                  <a:effectLst/>
                  <a:uLnTx/>
                  <a:uFillTx/>
                  <a:latin typeface="+mj-lt"/>
                  <a:cs typeface="Segoe UI" pitchFamily="34" charset="0"/>
                </a:defRPr>
              </a:lvl1pPr>
            </a:lstStyle>
            <a:p>
              <a:pPr marL="0" marR="0" lvl="0" indent="0" algn="ctr" defTabSz="914367" rtl="0" eaLnBrk="1" fontAlgn="base" latinLnBrk="0" hangingPunct="1">
                <a:lnSpc>
                  <a:spcPct val="100000"/>
                </a:lnSpc>
                <a:spcBef>
                  <a:spcPct val="0"/>
                </a:spcBef>
                <a:spcAft>
                  <a:spcPct val="0"/>
                </a:spcAft>
                <a:buClrTx/>
                <a:buSzTx/>
                <a:buFontTx/>
                <a:buNone/>
                <a:tabLst/>
                <a:defRPr/>
              </a:pPr>
              <a:endParaRPr kumimoji="0" lang="en-US" sz="2400" b="1" i="0" u="none" strike="noStrike" kern="0" cap="none" spc="0" normalizeH="0" baseline="0" noProof="0">
                <a:ln>
                  <a:noFill/>
                </a:ln>
                <a:solidFill>
                  <a:srgbClr val="FFFFFF"/>
                </a:solidFill>
                <a:effectLst/>
                <a:uLnTx/>
                <a:uFillTx/>
                <a:latin typeface="Segoe Sans Display"/>
                <a:ea typeface="+mn-ea"/>
                <a:cs typeface="Segoe UI" pitchFamily="34" charset="0"/>
              </a:endParaRPr>
            </a:p>
          </p:txBody>
        </p:sp>
        <p:sp>
          <p:nvSpPr>
            <p:cNvPr id="20" name="Rectangle 19">
              <a:extLst>
                <a:ext uri="{FF2B5EF4-FFF2-40B4-BE49-F238E27FC236}">
                  <a16:creationId xmlns:a16="http://schemas.microsoft.com/office/drawing/2014/main" id="{7B190529-7D96-2316-5E95-626B5707D36A}"/>
                </a:ext>
                <a:ext uri="{C183D7F6-B498-43B3-948B-1728B52AA6E4}">
                  <adec:decorative xmlns:adec="http://schemas.microsoft.com/office/drawing/2017/decorative" val="0"/>
                </a:ext>
              </a:extLst>
            </p:cNvPr>
            <p:cNvSpPr>
              <a:spLocks/>
            </p:cNvSpPr>
            <p:nvPr/>
          </p:nvSpPr>
          <p:spPr bwMode="auto">
            <a:xfrm>
              <a:off x="5276150" y="3751070"/>
              <a:ext cx="6054592" cy="830997"/>
            </a:xfrm>
            <a:prstGeom prst="rect">
              <a:avLst/>
            </a:prstGeom>
            <a:noFill/>
            <a:ln w="3175">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32742" rtl="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a:ln w="3175">
                    <a:noFill/>
                  </a:ln>
                  <a:solidFill>
                    <a:srgbClr val="000000"/>
                  </a:solidFill>
                  <a:effectLst/>
                  <a:uLnTx/>
                  <a:uFillTx/>
                  <a:latin typeface="Segoe Sans Display Semibold"/>
                  <a:ea typeface="+mn-ea"/>
                  <a:cs typeface="+mn-cs"/>
                </a:rPr>
                <a:t>Providing Quick Answers and Explanations: </a:t>
              </a:r>
              <a:r>
                <a:rPr kumimoji="0" lang="en-US" sz="1800" b="0" i="0" u="none" strike="noStrike" kern="0" cap="none" spc="0" normalizeH="0" baseline="0" noProof="0">
                  <a:ln w="3175">
                    <a:noFill/>
                  </a:ln>
                  <a:solidFill>
                    <a:srgbClr val="000000"/>
                  </a:solidFill>
                  <a:effectLst/>
                  <a:uLnTx/>
                  <a:uFillTx/>
                  <a:latin typeface="Segoe Sans Display"/>
                  <a:ea typeface="+mn-ea"/>
                  <a:cs typeface="+mn-cs"/>
                </a:rPr>
                <a:t>Copilot Chat can be used to provide quick answers to questions and explanations on various topics, enhancing productivity.</a:t>
              </a:r>
            </a:p>
          </p:txBody>
        </p:sp>
        <p:pic>
          <p:nvPicPr>
            <p:cNvPr id="37" name="Graphic 36">
              <a:extLst>
                <a:ext uri="{FF2B5EF4-FFF2-40B4-BE49-F238E27FC236}">
                  <a16:creationId xmlns:a16="http://schemas.microsoft.com/office/drawing/2014/main" id="{DD83E58A-48CA-81B9-C330-E8E7EACDC45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96296" y="4003926"/>
              <a:ext cx="325284" cy="325284"/>
            </a:xfrm>
            <a:prstGeom prst="rect">
              <a:avLst/>
            </a:prstGeom>
          </p:spPr>
        </p:pic>
        <p:sp>
          <p:nvSpPr>
            <p:cNvPr id="22" name="TextBox 21">
              <a:extLst>
                <a:ext uri="{FF2B5EF4-FFF2-40B4-BE49-F238E27FC236}">
                  <a16:creationId xmlns:a16="http://schemas.microsoft.com/office/drawing/2014/main" id="{86A71C43-AD62-7A9C-616B-BE0CA7BE8E41}"/>
                </a:ext>
                <a:ext uri="{C183D7F6-B498-43B3-948B-1728B52AA6E4}">
                  <adec:decorative xmlns:adec="http://schemas.microsoft.com/office/drawing/2017/decorative" val="1"/>
                </a:ext>
              </a:extLst>
            </p:cNvPr>
            <p:cNvSpPr txBox="1">
              <a:spLocks/>
            </p:cNvSpPr>
            <p:nvPr/>
          </p:nvSpPr>
          <p:spPr>
            <a:xfrm>
              <a:off x="4584410" y="5228675"/>
              <a:ext cx="549056" cy="549058"/>
            </a:xfrm>
            <a:prstGeom prst="ellipse">
              <a:avLst/>
            </a:prstGeom>
            <a:gradFill flip="none" rotWithShape="1">
              <a:gsLst>
                <a:gs pos="100000">
                  <a:srgbClr val="8661C5"/>
                </a:gs>
                <a:gs pos="0">
                  <a:srgbClr val="0078D4"/>
                </a:gs>
              </a:gsLst>
              <a:lin ang="2700000" scaled="1"/>
              <a:tileRect/>
            </a:gradFill>
            <a:effectLst>
              <a:outerShdw blurRad="63500" dist="38100" algn="l" rotWithShape="0">
                <a:prstClr val="black">
                  <a:alpha val="20000"/>
                </a:prstClr>
              </a:outerShdw>
            </a:effectLst>
          </p:spPr>
          <p:txBody>
            <a:bodyPr wrap="square" lIns="0" tIns="0" rIns="0" bIns="0" anchor="ctr" anchorCtr="0">
              <a:noAutofit/>
            </a:bodyPr>
            <a:lstStyle>
              <a:defPPr>
                <a:defRPr lang="en-US"/>
              </a:defPPr>
              <a:lvl1pPr marR="0" lvl="0" indent="0" algn="ctr" defTabSz="914367" fontAlgn="base">
                <a:lnSpc>
                  <a:spcPct val="100000"/>
                </a:lnSpc>
                <a:spcBef>
                  <a:spcPct val="0"/>
                </a:spcBef>
                <a:spcAft>
                  <a:spcPct val="0"/>
                </a:spcAft>
                <a:buClrTx/>
                <a:buSzTx/>
                <a:buFontTx/>
                <a:buNone/>
                <a:tabLst/>
                <a:defRPr kumimoji="0" sz="2000" b="0" i="0" u="none" strike="noStrike" kern="0" cap="none" spc="0" normalizeH="0" baseline="0">
                  <a:ln>
                    <a:noFill/>
                  </a:ln>
                  <a:solidFill>
                    <a:srgbClr val="FFFFFF"/>
                  </a:solidFill>
                  <a:effectLst/>
                  <a:uLnTx/>
                  <a:uFillTx/>
                  <a:latin typeface="+mj-lt"/>
                  <a:cs typeface="Segoe UI" pitchFamily="34" charset="0"/>
                </a:defRPr>
              </a:lvl1pPr>
            </a:lstStyle>
            <a:p>
              <a:pPr marL="0" marR="0" lvl="0" indent="0" algn="ctr" defTabSz="914367" rtl="0" eaLnBrk="1" fontAlgn="base" latinLnBrk="0" hangingPunct="1">
                <a:lnSpc>
                  <a:spcPct val="100000"/>
                </a:lnSpc>
                <a:spcBef>
                  <a:spcPct val="0"/>
                </a:spcBef>
                <a:spcAft>
                  <a:spcPct val="0"/>
                </a:spcAft>
                <a:buClrTx/>
                <a:buSzTx/>
                <a:buFontTx/>
                <a:buNone/>
                <a:tabLst/>
                <a:defRPr/>
              </a:pPr>
              <a:endParaRPr kumimoji="0" lang="en-US" sz="2400" b="1" i="0" u="none" strike="noStrike" kern="0" cap="none" spc="0" normalizeH="0" baseline="0" noProof="0">
                <a:ln>
                  <a:noFill/>
                </a:ln>
                <a:solidFill>
                  <a:srgbClr val="FFFFFF"/>
                </a:solidFill>
                <a:effectLst/>
                <a:uLnTx/>
                <a:uFillTx/>
                <a:latin typeface="Segoe Sans Display"/>
                <a:ea typeface="+mn-ea"/>
                <a:cs typeface="Segoe UI" pitchFamily="34" charset="0"/>
              </a:endParaRPr>
            </a:p>
          </p:txBody>
        </p:sp>
        <p:sp>
          <p:nvSpPr>
            <p:cNvPr id="24" name="Rectangle 23">
              <a:extLst>
                <a:ext uri="{FF2B5EF4-FFF2-40B4-BE49-F238E27FC236}">
                  <a16:creationId xmlns:a16="http://schemas.microsoft.com/office/drawing/2014/main" id="{9BBB9B9B-9AD8-BB16-E61F-1023E5EE7AA1}"/>
                </a:ext>
                <a:ext uri="{C183D7F6-B498-43B3-948B-1728B52AA6E4}">
                  <adec:decorative xmlns:adec="http://schemas.microsoft.com/office/drawing/2017/decorative" val="0"/>
                </a:ext>
              </a:extLst>
            </p:cNvPr>
            <p:cNvSpPr>
              <a:spLocks/>
            </p:cNvSpPr>
            <p:nvPr/>
          </p:nvSpPr>
          <p:spPr bwMode="auto">
            <a:xfrm>
              <a:off x="5276150" y="5226206"/>
              <a:ext cx="6054592" cy="553998"/>
            </a:xfrm>
            <a:prstGeom prst="rect">
              <a:avLst/>
            </a:prstGeom>
            <a:noFill/>
            <a:ln w="3175">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32742" rtl="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w="3175">
                    <a:noFill/>
                  </a:ln>
                  <a:solidFill>
                    <a:srgbClr val="000000"/>
                  </a:solidFill>
                  <a:effectLst/>
                  <a:uLnTx/>
                  <a:uFillTx/>
                  <a:latin typeface="Segoe Sans Display Semibold"/>
                  <a:ea typeface="+mn-ea"/>
                  <a:cs typeface="+mn-cs"/>
                </a:rPr>
                <a:t>Helping with Research: </a:t>
              </a:r>
              <a:r>
                <a:rPr kumimoji="0" lang="en-US" sz="1800" b="0" i="0" u="none" strike="noStrike" kern="0" cap="none" spc="0" normalizeH="0" baseline="0" noProof="0" dirty="0">
                  <a:ln w="3175">
                    <a:noFill/>
                  </a:ln>
                  <a:solidFill>
                    <a:srgbClr val="000000"/>
                  </a:solidFill>
                  <a:effectLst/>
                  <a:uLnTx/>
                  <a:uFillTx/>
                  <a:latin typeface="Segoe Sans Display"/>
                  <a:ea typeface="+mn-ea"/>
                  <a:cs typeface="+mn-cs"/>
                </a:rPr>
                <a:t>Copilot Chat can help to perform research for industries, markets, competitors, and products.</a:t>
              </a:r>
            </a:p>
          </p:txBody>
        </p:sp>
        <p:pic>
          <p:nvPicPr>
            <p:cNvPr id="39" name="Graphic 38">
              <a:extLst>
                <a:ext uri="{FF2B5EF4-FFF2-40B4-BE49-F238E27FC236}">
                  <a16:creationId xmlns:a16="http://schemas.microsoft.com/office/drawing/2014/main" id="{418721B7-B67F-4603-70AD-0CE508B7145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696296" y="5340562"/>
              <a:ext cx="325284" cy="325284"/>
            </a:xfrm>
            <a:prstGeom prst="rect">
              <a:avLst/>
            </a:prstGeom>
          </p:spPr>
        </p:pic>
      </p:grpSp>
      <p:sp>
        <p:nvSpPr>
          <p:cNvPr id="7" name="Title 6">
            <a:extLst>
              <a:ext uri="{FF2B5EF4-FFF2-40B4-BE49-F238E27FC236}">
                <a16:creationId xmlns:a16="http://schemas.microsoft.com/office/drawing/2014/main" id="{9E984955-22C9-78EC-2121-84E9CC8780BE}"/>
              </a:ext>
            </a:extLst>
          </p:cNvPr>
          <p:cNvSpPr txBox="1">
            <a:spLocks noGrp="1"/>
          </p:cNvSpPr>
          <p:nvPr>
            <p:ph type="title" idx="4294967295"/>
          </p:nvPr>
        </p:nvSpPr>
        <p:spPr>
          <a:xfrm>
            <a:off x="822960" y="548640"/>
            <a:ext cx="4888133" cy="553998"/>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F172A"/>
                </a:solidFill>
                <a:effectLst/>
                <a:uLnTx/>
                <a:uFillTx/>
                <a:latin typeface="Calibri"/>
                <a:ea typeface="+mn-ea"/>
                <a:cs typeface="+mn-cs"/>
              </a:rPr>
              <a:t>Key use cases for Copilot chat</a:t>
            </a:r>
          </a:p>
        </p:txBody>
      </p:sp>
      <p:sp>
        <p:nvSpPr>
          <p:cNvPr id="2" name="Rectangle 1">
            <a:extLst>
              <a:ext uri="{FF2B5EF4-FFF2-40B4-BE49-F238E27FC236}">
                <a16:creationId xmlns:a16="http://schemas.microsoft.com/office/drawing/2014/main" id="{6A6E107E-6E8E-4B58-CC10-C600C36F2063}"/>
              </a:ext>
              <a:ext uri="{C183D7F6-B498-43B3-948B-1728B52AA6E4}">
                <adec:decorative xmlns:adec="http://schemas.microsoft.com/office/drawing/2017/decorative" val="1"/>
              </a:ext>
            </a:extLst>
          </p:cNvPr>
          <p:cNvSpPr/>
          <p:nvPr/>
        </p:nvSpPr>
        <p:spPr>
          <a:xfrm>
            <a:off x="0" y="0"/>
            <a:ext cx="12191695" cy="164592"/>
          </a:xfrm>
          <a:prstGeom prst="rect">
            <a:avLst/>
          </a:prstGeom>
          <a:solidFill>
            <a:srgbClr val="2563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72916959"/>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DF0EB">
            <a:alpha val="0"/>
          </a:srgbClr>
        </a:solidFill>
        <a:effectLst/>
      </p:bgPr>
    </p:bg>
    <p:spTree>
      <p:nvGrpSpPr>
        <p:cNvPr id="1" name=""/>
        <p:cNvGrpSpPr/>
        <p:nvPr/>
      </p:nvGrpSpPr>
      <p:grpSpPr>
        <a:xfrm>
          <a:off x="0" y="0"/>
          <a:ext cx="0" cy="0"/>
          <a:chOff x="0" y="0"/>
          <a:chExt cx="0" cy="0"/>
        </a:xfrm>
      </p:grpSpPr>
      <p:sp>
        <p:nvSpPr>
          <p:cNvPr id="5" name="Rounded Rectangle 4_1">
            <a:extLst>
              <a:ext uri="{FF2B5EF4-FFF2-40B4-BE49-F238E27FC236}">
                <a16:creationId xmlns:a16="http://schemas.microsoft.com/office/drawing/2014/main" id="{2154AAEC-48E9-754D-52F0-8BD5A4234F95}"/>
              </a:ext>
              <a:ext uri="{C183D7F6-B498-43B3-948B-1728B52AA6E4}">
                <adec:decorative xmlns:adec="http://schemas.microsoft.com/office/drawing/2017/decorative" val="1"/>
              </a:ext>
            </a:extLst>
          </p:cNvPr>
          <p:cNvSpPr>
            <a:spLocks/>
          </p:cNvSpPr>
          <p:nvPr/>
        </p:nvSpPr>
        <p:spPr>
          <a:xfrm>
            <a:off x="571500" y="1729740"/>
            <a:ext cx="3591560" cy="4613910"/>
          </a:xfrm>
          <a:prstGeom prst="roundRect">
            <a:avLst>
              <a:gd name="adj" fmla="val 3219"/>
            </a:avLst>
          </a:prstGeom>
          <a:solidFill>
            <a:schemeClr val="bg1">
              <a:alpha val="60000"/>
            </a:schemeClr>
          </a:solidFill>
          <a:ln w="12700">
            <a:solidFill>
              <a:schemeClr val="bg1"/>
            </a:solidFill>
          </a:ln>
          <a:effectLst>
            <a:outerShdw blurRad="63500" algn="ctr"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400"/>
              </a:spcAft>
              <a:buClrTx/>
              <a:buSzTx/>
              <a:buFontTx/>
              <a:buNone/>
              <a:tabLst/>
              <a:defRPr/>
            </a:pPr>
            <a:endParaRPr kumimoji="0" lang="en-US" sz="1400" b="0" i="0" u="none" strike="noStrike" kern="1200" cap="none" spc="0" normalizeH="0" baseline="0" noProof="0">
              <a:ln>
                <a:noFill/>
              </a:ln>
              <a:solidFill>
                <a:srgbClr val="091F2C"/>
              </a:solidFill>
              <a:effectLst/>
              <a:uLnTx/>
              <a:uFillTx/>
              <a:latin typeface="Segoe Sans Display"/>
              <a:ea typeface="+mn-ea"/>
              <a:cs typeface="+mn-cs"/>
            </a:endParaRPr>
          </a:p>
        </p:txBody>
      </p:sp>
      <p:sp>
        <p:nvSpPr>
          <p:cNvPr id="21" name="Rounded Rectangle 4_1">
            <a:extLst>
              <a:ext uri="{FF2B5EF4-FFF2-40B4-BE49-F238E27FC236}">
                <a16:creationId xmlns:a16="http://schemas.microsoft.com/office/drawing/2014/main" id="{18357C39-D553-E4D0-93A5-F09FE8932B6C}"/>
              </a:ext>
              <a:ext uri="{C183D7F6-B498-43B3-948B-1728B52AA6E4}">
                <adec:decorative xmlns:adec="http://schemas.microsoft.com/office/drawing/2017/decorative" val="1"/>
              </a:ext>
            </a:extLst>
          </p:cNvPr>
          <p:cNvSpPr>
            <a:spLocks/>
          </p:cNvSpPr>
          <p:nvPr/>
        </p:nvSpPr>
        <p:spPr>
          <a:xfrm>
            <a:off x="4300220" y="1729740"/>
            <a:ext cx="3591560" cy="4613910"/>
          </a:xfrm>
          <a:prstGeom prst="roundRect">
            <a:avLst>
              <a:gd name="adj" fmla="val 3219"/>
            </a:avLst>
          </a:prstGeom>
          <a:solidFill>
            <a:schemeClr val="bg1">
              <a:alpha val="60000"/>
            </a:schemeClr>
          </a:solidFill>
          <a:ln w="12700">
            <a:solidFill>
              <a:schemeClr val="bg1"/>
            </a:solidFill>
          </a:ln>
          <a:effectLst>
            <a:outerShdw blurRad="63500" algn="ctr"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400"/>
              </a:spcAft>
              <a:buClrTx/>
              <a:buSzTx/>
              <a:buFontTx/>
              <a:buNone/>
              <a:tabLst/>
              <a:defRPr/>
            </a:pPr>
            <a:endParaRPr kumimoji="0" lang="en-US" sz="1400" b="0" i="0" u="none" strike="noStrike" kern="1200" cap="none" spc="0" normalizeH="0" baseline="0" noProof="0">
              <a:ln>
                <a:noFill/>
              </a:ln>
              <a:solidFill>
                <a:srgbClr val="091F2C"/>
              </a:solidFill>
              <a:effectLst/>
              <a:uLnTx/>
              <a:uFillTx/>
              <a:latin typeface="Segoe Sans Display"/>
              <a:ea typeface="+mn-ea"/>
              <a:cs typeface="+mn-cs"/>
            </a:endParaRPr>
          </a:p>
        </p:txBody>
      </p:sp>
      <p:sp>
        <p:nvSpPr>
          <p:cNvPr id="22" name="Rounded Rectangle 4_1">
            <a:extLst>
              <a:ext uri="{FF2B5EF4-FFF2-40B4-BE49-F238E27FC236}">
                <a16:creationId xmlns:a16="http://schemas.microsoft.com/office/drawing/2014/main" id="{FFE5A0F4-70A9-D11D-0DC0-56763530A1EE}"/>
              </a:ext>
              <a:ext uri="{C183D7F6-B498-43B3-948B-1728B52AA6E4}">
                <adec:decorative xmlns:adec="http://schemas.microsoft.com/office/drawing/2017/decorative" val="1"/>
              </a:ext>
            </a:extLst>
          </p:cNvPr>
          <p:cNvSpPr>
            <a:spLocks/>
          </p:cNvSpPr>
          <p:nvPr/>
        </p:nvSpPr>
        <p:spPr>
          <a:xfrm>
            <a:off x="8028939" y="1729740"/>
            <a:ext cx="3591560" cy="4613910"/>
          </a:xfrm>
          <a:prstGeom prst="roundRect">
            <a:avLst>
              <a:gd name="adj" fmla="val 3219"/>
            </a:avLst>
          </a:prstGeom>
          <a:solidFill>
            <a:schemeClr val="bg1">
              <a:alpha val="60000"/>
            </a:schemeClr>
          </a:solidFill>
          <a:ln w="12700">
            <a:solidFill>
              <a:schemeClr val="bg1"/>
            </a:solidFill>
          </a:ln>
          <a:effectLst>
            <a:outerShdw blurRad="63500" algn="ctr"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400"/>
              </a:spcAft>
              <a:buClrTx/>
              <a:buSzTx/>
              <a:buFontTx/>
              <a:buNone/>
              <a:tabLst/>
              <a:defRPr/>
            </a:pPr>
            <a:endParaRPr kumimoji="0" lang="en-US" sz="1400" b="0" i="0" u="none" strike="noStrike" kern="1200" cap="none" spc="0" normalizeH="0" baseline="0" noProof="0">
              <a:ln>
                <a:noFill/>
              </a:ln>
              <a:solidFill>
                <a:srgbClr val="091F2C"/>
              </a:solidFill>
              <a:effectLst/>
              <a:uLnTx/>
              <a:uFillTx/>
              <a:latin typeface="Segoe Sans Display"/>
              <a:ea typeface="+mn-ea"/>
              <a:cs typeface="+mn-cs"/>
            </a:endParaRPr>
          </a:p>
        </p:txBody>
      </p:sp>
      <p:grpSp>
        <p:nvGrpSpPr>
          <p:cNvPr id="47" name="Group 46" descr="Three steps of prompt generation: Enter your prompt, check sources, continue th conversation.">
            <a:extLst>
              <a:ext uri="{FF2B5EF4-FFF2-40B4-BE49-F238E27FC236}">
                <a16:creationId xmlns:a16="http://schemas.microsoft.com/office/drawing/2014/main" id="{95D88D47-424C-4AF1-6D0F-5A83EE3651E9}"/>
              </a:ext>
            </a:extLst>
          </p:cNvPr>
          <p:cNvGrpSpPr/>
          <p:nvPr/>
        </p:nvGrpSpPr>
        <p:grpSpPr>
          <a:xfrm>
            <a:off x="708660" y="2219954"/>
            <a:ext cx="3317240" cy="614686"/>
            <a:chOff x="708660" y="2219954"/>
            <a:chExt cx="3317240" cy="614686"/>
          </a:xfrm>
        </p:grpSpPr>
        <p:pic>
          <p:nvPicPr>
            <p:cNvPr id="24" name="Picture 23">
              <a:extLst>
                <a:ext uri="{FF2B5EF4-FFF2-40B4-BE49-F238E27FC236}">
                  <a16:creationId xmlns:a16="http://schemas.microsoft.com/office/drawing/2014/main" id="{A22F5248-5166-575D-7270-66716D451124}"/>
                </a:ext>
                <a:ext uri="{C183D7F6-B498-43B3-948B-1728B52AA6E4}">
                  <adec:decorative xmlns:adec="http://schemas.microsoft.com/office/drawing/2017/decorative" val="1"/>
                </a:ext>
              </a:extLst>
            </p:cNvPr>
            <p:cNvPicPr>
              <a:picLocks noChangeAspect="1"/>
            </p:cNvPicPr>
            <p:nvPr/>
          </p:nvPicPr>
          <p:blipFill rotWithShape="1">
            <a:blip r:embed="rId3">
              <a:extLst>
                <a:ext uri="{BEBA8EAE-BF5A-486C-A8C5-ECC9F3942E4B}">
                  <a14:imgProps xmlns:a14="http://schemas.microsoft.com/office/drawing/2010/main">
                    <a14:imgLayer r:embed="rId4">
                      <a14:imgEffect>
                        <a14:artisticBlur radius="11"/>
                      </a14:imgEffect>
                    </a14:imgLayer>
                  </a14:imgProps>
                </a:ext>
                <a:ext uri="{28A0092B-C50C-407E-A947-70E740481C1C}">
                  <a14:useLocalDpi xmlns:a14="http://schemas.microsoft.com/office/drawing/2010/main" val="0"/>
                </a:ext>
              </a:extLst>
            </a:blip>
            <a:srcRect/>
            <a:stretch>
              <a:fillRect/>
            </a:stretch>
          </p:blipFill>
          <p:spPr>
            <a:xfrm>
              <a:off x="708660" y="2219954"/>
              <a:ext cx="3317240" cy="614686"/>
            </a:xfrm>
            <a:custGeom>
              <a:avLst/>
              <a:gdLst>
                <a:gd name="connsiteX0" fmla="*/ 57344 w 2416794"/>
                <a:gd name="connsiteY0" fmla="*/ 0 h 473334"/>
                <a:gd name="connsiteX1" fmla="*/ 2359450 w 2416794"/>
                <a:gd name="connsiteY1" fmla="*/ 0 h 473334"/>
                <a:gd name="connsiteX2" fmla="*/ 2416794 w 2416794"/>
                <a:gd name="connsiteY2" fmla="*/ 57344 h 473334"/>
                <a:gd name="connsiteX3" fmla="*/ 2416794 w 2416794"/>
                <a:gd name="connsiteY3" fmla="*/ 415990 h 473334"/>
                <a:gd name="connsiteX4" fmla="*/ 2359450 w 2416794"/>
                <a:gd name="connsiteY4" fmla="*/ 473334 h 473334"/>
                <a:gd name="connsiteX5" fmla="*/ 57344 w 2416794"/>
                <a:gd name="connsiteY5" fmla="*/ 473334 h 473334"/>
                <a:gd name="connsiteX6" fmla="*/ 0 w 2416794"/>
                <a:gd name="connsiteY6" fmla="*/ 415990 h 473334"/>
                <a:gd name="connsiteX7" fmla="*/ 0 w 2416794"/>
                <a:gd name="connsiteY7" fmla="*/ 57344 h 473334"/>
                <a:gd name="connsiteX8" fmla="*/ 57344 w 2416794"/>
                <a:gd name="connsiteY8" fmla="*/ 0 h 473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6794" h="473334">
                  <a:moveTo>
                    <a:pt x="57344" y="0"/>
                  </a:moveTo>
                  <a:lnTo>
                    <a:pt x="2359450" y="0"/>
                  </a:lnTo>
                  <a:cubicBezTo>
                    <a:pt x="2391120" y="0"/>
                    <a:pt x="2416794" y="25674"/>
                    <a:pt x="2416794" y="57344"/>
                  </a:cubicBezTo>
                  <a:lnTo>
                    <a:pt x="2416794" y="415990"/>
                  </a:lnTo>
                  <a:cubicBezTo>
                    <a:pt x="2416794" y="447660"/>
                    <a:pt x="2391120" y="473334"/>
                    <a:pt x="2359450" y="473334"/>
                  </a:cubicBezTo>
                  <a:lnTo>
                    <a:pt x="57344" y="473334"/>
                  </a:lnTo>
                  <a:cubicBezTo>
                    <a:pt x="25674" y="473334"/>
                    <a:pt x="0" y="447660"/>
                    <a:pt x="0" y="415990"/>
                  </a:cubicBezTo>
                  <a:lnTo>
                    <a:pt x="0" y="57344"/>
                  </a:lnTo>
                  <a:cubicBezTo>
                    <a:pt x="0" y="25674"/>
                    <a:pt x="25674" y="0"/>
                    <a:pt x="57344" y="0"/>
                  </a:cubicBezTo>
                  <a:close/>
                </a:path>
              </a:pathLst>
            </a:custGeom>
          </p:spPr>
        </p:pic>
        <p:sp>
          <p:nvSpPr>
            <p:cNvPr id="25" name="Rectangle: Rounded Corners 24">
              <a:extLst>
                <a:ext uri="{FF2B5EF4-FFF2-40B4-BE49-F238E27FC236}">
                  <a16:creationId xmlns:a16="http://schemas.microsoft.com/office/drawing/2014/main" id="{642DD446-6219-1CC8-20E0-0887D1D6ED7A}"/>
                </a:ext>
                <a:ext uri="{C183D7F6-B498-43B3-948B-1728B52AA6E4}">
                  <adec:decorative xmlns:adec="http://schemas.microsoft.com/office/drawing/2017/decorative" val="1"/>
                </a:ext>
              </a:extLst>
            </p:cNvPr>
            <p:cNvSpPr>
              <a:spLocks/>
            </p:cNvSpPr>
            <p:nvPr/>
          </p:nvSpPr>
          <p:spPr bwMode="auto">
            <a:xfrm>
              <a:off x="708660" y="2223801"/>
              <a:ext cx="3317240" cy="606992"/>
            </a:xfrm>
            <a:prstGeom prst="roundRect">
              <a:avLst>
                <a:gd name="adj" fmla="val 11529"/>
              </a:avLst>
            </a:prstGeom>
            <a:solidFill>
              <a:schemeClr val="bg1">
                <a:alpha val="75000"/>
              </a:schemeClr>
            </a:solidFill>
            <a:ln w="6350">
              <a:solidFill>
                <a:schemeClr val="accent2">
                  <a:lumMod val="40000"/>
                  <a:lumOff val="6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a:ln>
                  <a:noFill/>
                </a:ln>
                <a:solidFill>
                  <a:srgbClr val="091F2C"/>
                </a:solidFill>
                <a:effectLst/>
                <a:uLnTx/>
                <a:uFillTx/>
                <a:latin typeface="Segoe Sans Display Semibold"/>
                <a:ea typeface="+mn-ea"/>
                <a:cs typeface="+mn-cs"/>
              </a:endParaRPr>
            </a:p>
          </p:txBody>
        </p:sp>
      </p:grpSp>
      <p:sp>
        <p:nvSpPr>
          <p:cNvPr id="33" name="Oval 32">
            <a:extLst>
              <a:ext uri="{FF2B5EF4-FFF2-40B4-BE49-F238E27FC236}">
                <a16:creationId xmlns:a16="http://schemas.microsoft.com/office/drawing/2014/main" id="{97D19921-C5CE-5AC2-CBE2-A1E4CCD67AA4}"/>
              </a:ext>
              <a:ext uri="{C183D7F6-B498-43B3-948B-1728B52AA6E4}">
                <adec:decorative xmlns:adec="http://schemas.microsoft.com/office/drawing/2017/decorative" val="1"/>
              </a:ext>
            </a:extLst>
          </p:cNvPr>
          <p:cNvSpPr>
            <a:spLocks/>
          </p:cNvSpPr>
          <p:nvPr/>
        </p:nvSpPr>
        <p:spPr bwMode="auto">
          <a:xfrm>
            <a:off x="5790418" y="1422399"/>
            <a:ext cx="611164" cy="611164"/>
          </a:xfrm>
          <a:prstGeom prst="ellipse">
            <a:avLst/>
          </a:prstGeom>
          <a:solidFill>
            <a:schemeClr val="bg1"/>
          </a:solidFill>
          <a:ln w="9525">
            <a:gradFill>
              <a:gsLst>
                <a:gs pos="100000">
                  <a:srgbClr val="C03BC4"/>
                </a:gs>
                <a:gs pos="0">
                  <a:srgbClr val="0078D4"/>
                </a:gs>
              </a:gsLst>
              <a:lin ang="0" scaled="0"/>
            </a:grad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400" b="0" i="0" u="none" strike="noStrike" kern="1200" cap="none" spc="0" normalizeH="0" baseline="0" noProof="0">
                <a:ln>
                  <a:noFill/>
                </a:ln>
                <a:solidFill>
                  <a:srgbClr val="C03BC4"/>
                </a:solidFill>
                <a:effectLst/>
                <a:uLnTx/>
                <a:uFillTx/>
                <a:latin typeface="Segoe Sans Display Semibold"/>
                <a:ea typeface="+mn-ea"/>
                <a:cs typeface="+mn-cs"/>
              </a:rPr>
              <a:t>2</a:t>
            </a:r>
          </a:p>
        </p:txBody>
      </p:sp>
      <p:sp>
        <p:nvSpPr>
          <p:cNvPr id="36" name="Oval 35">
            <a:extLst>
              <a:ext uri="{FF2B5EF4-FFF2-40B4-BE49-F238E27FC236}">
                <a16:creationId xmlns:a16="http://schemas.microsoft.com/office/drawing/2014/main" id="{B5702558-5378-8F72-13D3-6378E0E5FFE6}"/>
              </a:ext>
              <a:ext uri="{C183D7F6-B498-43B3-948B-1728B52AA6E4}">
                <adec:decorative xmlns:adec="http://schemas.microsoft.com/office/drawing/2017/decorative" val="1"/>
              </a:ext>
            </a:extLst>
          </p:cNvPr>
          <p:cNvSpPr>
            <a:spLocks/>
          </p:cNvSpPr>
          <p:nvPr/>
        </p:nvSpPr>
        <p:spPr bwMode="auto">
          <a:xfrm>
            <a:off x="9519138" y="1422399"/>
            <a:ext cx="611164" cy="611164"/>
          </a:xfrm>
          <a:prstGeom prst="ellipse">
            <a:avLst/>
          </a:prstGeom>
          <a:solidFill>
            <a:schemeClr val="bg1"/>
          </a:solidFill>
          <a:ln w="9525">
            <a:gradFill>
              <a:gsLst>
                <a:gs pos="100000">
                  <a:srgbClr val="C03BC4"/>
                </a:gs>
                <a:gs pos="0">
                  <a:srgbClr val="0078D4"/>
                </a:gs>
              </a:gsLst>
              <a:lin ang="0" scaled="0"/>
            </a:grad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400" b="0" i="0" u="none" strike="noStrike" kern="1200" cap="none" spc="0" normalizeH="0" baseline="0" noProof="0">
                <a:ln>
                  <a:noFill/>
                </a:ln>
                <a:solidFill>
                  <a:srgbClr val="C03BC4"/>
                </a:solidFill>
                <a:effectLst/>
                <a:uLnTx/>
                <a:uFillTx/>
                <a:latin typeface="Segoe Sans Display Semibold"/>
                <a:ea typeface="+mn-ea"/>
                <a:cs typeface="+mn-cs"/>
              </a:rPr>
              <a:t>3</a:t>
            </a:r>
          </a:p>
        </p:txBody>
      </p:sp>
      <p:sp>
        <p:nvSpPr>
          <p:cNvPr id="39" name="Oval 38">
            <a:extLst>
              <a:ext uri="{FF2B5EF4-FFF2-40B4-BE49-F238E27FC236}">
                <a16:creationId xmlns:a16="http://schemas.microsoft.com/office/drawing/2014/main" id="{3599AEC8-E964-745B-AA3A-7BF55A29FF6B}"/>
              </a:ext>
              <a:ext uri="{C183D7F6-B498-43B3-948B-1728B52AA6E4}">
                <adec:decorative xmlns:adec="http://schemas.microsoft.com/office/drawing/2017/decorative" val="1"/>
              </a:ext>
            </a:extLst>
          </p:cNvPr>
          <p:cNvSpPr>
            <a:spLocks/>
          </p:cNvSpPr>
          <p:nvPr/>
        </p:nvSpPr>
        <p:spPr bwMode="auto">
          <a:xfrm>
            <a:off x="2061698" y="1422399"/>
            <a:ext cx="611164" cy="611164"/>
          </a:xfrm>
          <a:prstGeom prst="ellipse">
            <a:avLst/>
          </a:prstGeom>
          <a:solidFill>
            <a:schemeClr val="bg1"/>
          </a:solidFill>
          <a:ln w="9525">
            <a:gradFill>
              <a:gsLst>
                <a:gs pos="100000">
                  <a:srgbClr val="C03BC4"/>
                </a:gs>
                <a:gs pos="0">
                  <a:srgbClr val="0078D4"/>
                </a:gs>
              </a:gsLst>
              <a:lin ang="0" scaled="0"/>
            </a:grad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400" b="0" i="0" u="none" strike="noStrike" kern="1200" cap="none" spc="0" normalizeH="0" baseline="0" noProof="0">
                <a:ln>
                  <a:noFill/>
                </a:ln>
                <a:solidFill>
                  <a:srgbClr val="C03BC4"/>
                </a:solidFill>
                <a:effectLst/>
                <a:uLnTx/>
                <a:uFillTx/>
                <a:latin typeface="Segoe Sans Display Semibold"/>
                <a:ea typeface="+mn-ea"/>
                <a:cs typeface="+mn-cs"/>
              </a:rPr>
              <a:t>1</a:t>
            </a:r>
          </a:p>
        </p:txBody>
      </p:sp>
      <p:sp>
        <p:nvSpPr>
          <p:cNvPr id="44" name="TextBox 43">
            <a:extLst>
              <a:ext uri="{FF2B5EF4-FFF2-40B4-BE49-F238E27FC236}">
                <a16:creationId xmlns:a16="http://schemas.microsoft.com/office/drawing/2014/main" id="{F1022DAE-5FDD-0392-DE9F-C6D5DFF6F067}"/>
              </a:ext>
            </a:extLst>
          </p:cNvPr>
          <p:cNvSpPr txBox="1"/>
          <p:nvPr/>
        </p:nvSpPr>
        <p:spPr>
          <a:xfrm>
            <a:off x="744113" y="2939092"/>
            <a:ext cx="3271097" cy="2308324"/>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US" sz="1800" b="0" i="0" u="none" strike="noStrike" kern="1200" cap="none" spc="0" normalizeH="0" baseline="0" noProof="0">
                <a:ln>
                  <a:noFill/>
                </a:ln>
                <a:solidFill>
                  <a:srgbClr val="091F2C"/>
                </a:solidFill>
                <a:effectLst/>
                <a:uLnTx/>
                <a:uFillTx/>
                <a:latin typeface="Segoe Sans Display"/>
                <a:ea typeface="+mn-ea"/>
                <a:cs typeface="+mn-cs"/>
              </a:rPr>
              <a:t>Enter your detailed prompt in the text box at the bottom. If you would like Copilot to source information from any reference files, you can upload them in your prompt by selecting the “Add content” button.</a:t>
            </a:r>
          </a:p>
        </p:txBody>
      </p:sp>
      <p:sp>
        <p:nvSpPr>
          <p:cNvPr id="45" name="TextBox 44">
            <a:extLst>
              <a:ext uri="{FF2B5EF4-FFF2-40B4-BE49-F238E27FC236}">
                <a16:creationId xmlns:a16="http://schemas.microsoft.com/office/drawing/2014/main" id="{BF33C702-0F92-13E8-00DA-8483467B3D2C}"/>
              </a:ext>
            </a:extLst>
          </p:cNvPr>
          <p:cNvSpPr txBox="1"/>
          <p:nvPr/>
        </p:nvSpPr>
        <p:spPr>
          <a:xfrm>
            <a:off x="4477491" y="2939092"/>
            <a:ext cx="3271097" cy="183127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0" i="0" u="none" strike="noStrike" kern="1200" cap="none" spc="0" normalizeH="0" baseline="0" noProof="0">
                <a:ln>
                  <a:noFill/>
                </a:ln>
                <a:solidFill>
                  <a:srgbClr val="091F2C"/>
                </a:solidFill>
                <a:effectLst/>
                <a:uLnTx/>
                <a:uFillTx/>
                <a:latin typeface="Segoe Sans Display"/>
                <a:ea typeface="+mn-ea"/>
                <a:cs typeface="+mn-cs"/>
              </a:rPr>
              <a:t>Copilot Chat is transparent about the sources of its information. See these sources listed underneath the answer. </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0" i="0" u="none" strike="noStrike" kern="1200" cap="none" spc="0" normalizeH="0" baseline="0" noProof="0">
                <a:ln>
                  <a:noFill/>
                </a:ln>
                <a:solidFill>
                  <a:srgbClr val="091F2C"/>
                </a:solidFill>
                <a:effectLst/>
                <a:uLnTx/>
                <a:uFillTx/>
                <a:latin typeface="Segoe Sans Display"/>
                <a:ea typeface="+mn-ea"/>
                <a:cs typeface="+mn-cs"/>
              </a:rPr>
              <a:t>Vet these sources and validate your answers.</a:t>
            </a:r>
          </a:p>
        </p:txBody>
      </p:sp>
      <p:sp>
        <p:nvSpPr>
          <p:cNvPr id="46" name="TextBox 45">
            <a:extLst>
              <a:ext uri="{FF2B5EF4-FFF2-40B4-BE49-F238E27FC236}">
                <a16:creationId xmlns:a16="http://schemas.microsoft.com/office/drawing/2014/main" id="{410BC3A4-3477-63BE-B905-E43F3D457F54}"/>
              </a:ext>
            </a:extLst>
          </p:cNvPr>
          <p:cNvSpPr txBox="1"/>
          <p:nvPr/>
        </p:nvSpPr>
        <p:spPr>
          <a:xfrm>
            <a:off x="8210868" y="2939092"/>
            <a:ext cx="3271097" cy="238526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0" i="0" u="none" strike="noStrike" kern="1200" cap="none" spc="0" normalizeH="0" baseline="0" noProof="0">
                <a:ln>
                  <a:noFill/>
                </a:ln>
                <a:solidFill>
                  <a:srgbClr val="091F2C"/>
                </a:solidFill>
                <a:effectLst/>
                <a:uLnTx/>
                <a:uFillTx/>
                <a:latin typeface="Segoe Sans Display"/>
                <a:ea typeface="+mn-ea"/>
                <a:cs typeface="+mn-cs"/>
              </a:rPr>
              <a:t>You can ask follow-up questions as you would in a conversation. You can refine the answer too. </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0" i="0" u="none" strike="noStrike" kern="1200" cap="none" spc="0" normalizeH="0" baseline="0" noProof="0">
                <a:ln>
                  <a:noFill/>
                </a:ln>
                <a:solidFill>
                  <a:srgbClr val="091F2C"/>
                </a:solidFill>
                <a:effectLst/>
                <a:uLnTx/>
                <a:uFillTx/>
                <a:latin typeface="Segoe Sans Display"/>
                <a:ea typeface="+mn-ea"/>
                <a:cs typeface="+mn-cs"/>
              </a:rPr>
              <a:t>For example, try “Write a shorter answer” or “Give me more detail.” You can also select suggested prompts.</a:t>
            </a:r>
          </a:p>
        </p:txBody>
      </p:sp>
      <p:grpSp>
        <p:nvGrpSpPr>
          <p:cNvPr id="48" name="Group 47" descr="Three steps of prompt generation: Enter your prompt, check sources, continue th conversation.">
            <a:extLst>
              <a:ext uri="{FF2B5EF4-FFF2-40B4-BE49-F238E27FC236}">
                <a16:creationId xmlns:a16="http://schemas.microsoft.com/office/drawing/2014/main" id="{E1CA2355-3840-CD4A-6A7D-C990AD1B61DB}"/>
              </a:ext>
            </a:extLst>
          </p:cNvPr>
          <p:cNvGrpSpPr/>
          <p:nvPr/>
        </p:nvGrpSpPr>
        <p:grpSpPr>
          <a:xfrm>
            <a:off x="4437380" y="2219954"/>
            <a:ext cx="3317240" cy="614686"/>
            <a:chOff x="708660" y="2219954"/>
            <a:chExt cx="3317240" cy="614686"/>
          </a:xfrm>
        </p:grpSpPr>
        <p:pic>
          <p:nvPicPr>
            <p:cNvPr id="49" name="Picture 48">
              <a:extLst>
                <a:ext uri="{FF2B5EF4-FFF2-40B4-BE49-F238E27FC236}">
                  <a16:creationId xmlns:a16="http://schemas.microsoft.com/office/drawing/2014/main" id="{B028C8AD-ABC5-FF94-765F-A9CDD3FBC0A0}"/>
                </a:ext>
                <a:ext uri="{C183D7F6-B498-43B3-948B-1728B52AA6E4}">
                  <adec:decorative xmlns:adec="http://schemas.microsoft.com/office/drawing/2017/decorative" val="1"/>
                </a:ext>
              </a:extLst>
            </p:cNvPr>
            <p:cNvPicPr>
              <a:picLocks noChangeAspect="1"/>
            </p:cNvPicPr>
            <p:nvPr/>
          </p:nvPicPr>
          <p:blipFill rotWithShape="1">
            <a:blip r:embed="rId3">
              <a:extLst>
                <a:ext uri="{BEBA8EAE-BF5A-486C-A8C5-ECC9F3942E4B}">
                  <a14:imgProps xmlns:a14="http://schemas.microsoft.com/office/drawing/2010/main">
                    <a14:imgLayer r:embed="rId4">
                      <a14:imgEffect>
                        <a14:artisticBlur radius="11"/>
                      </a14:imgEffect>
                    </a14:imgLayer>
                  </a14:imgProps>
                </a:ext>
                <a:ext uri="{28A0092B-C50C-407E-A947-70E740481C1C}">
                  <a14:useLocalDpi xmlns:a14="http://schemas.microsoft.com/office/drawing/2010/main" val="0"/>
                </a:ext>
              </a:extLst>
            </a:blip>
            <a:srcRect/>
            <a:stretch>
              <a:fillRect/>
            </a:stretch>
          </p:blipFill>
          <p:spPr>
            <a:xfrm>
              <a:off x="708660" y="2219954"/>
              <a:ext cx="3317240" cy="614686"/>
            </a:xfrm>
            <a:custGeom>
              <a:avLst/>
              <a:gdLst>
                <a:gd name="connsiteX0" fmla="*/ 57344 w 2416794"/>
                <a:gd name="connsiteY0" fmla="*/ 0 h 473334"/>
                <a:gd name="connsiteX1" fmla="*/ 2359450 w 2416794"/>
                <a:gd name="connsiteY1" fmla="*/ 0 h 473334"/>
                <a:gd name="connsiteX2" fmla="*/ 2416794 w 2416794"/>
                <a:gd name="connsiteY2" fmla="*/ 57344 h 473334"/>
                <a:gd name="connsiteX3" fmla="*/ 2416794 w 2416794"/>
                <a:gd name="connsiteY3" fmla="*/ 415990 h 473334"/>
                <a:gd name="connsiteX4" fmla="*/ 2359450 w 2416794"/>
                <a:gd name="connsiteY4" fmla="*/ 473334 h 473334"/>
                <a:gd name="connsiteX5" fmla="*/ 57344 w 2416794"/>
                <a:gd name="connsiteY5" fmla="*/ 473334 h 473334"/>
                <a:gd name="connsiteX6" fmla="*/ 0 w 2416794"/>
                <a:gd name="connsiteY6" fmla="*/ 415990 h 473334"/>
                <a:gd name="connsiteX7" fmla="*/ 0 w 2416794"/>
                <a:gd name="connsiteY7" fmla="*/ 57344 h 473334"/>
                <a:gd name="connsiteX8" fmla="*/ 57344 w 2416794"/>
                <a:gd name="connsiteY8" fmla="*/ 0 h 473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6794" h="473334">
                  <a:moveTo>
                    <a:pt x="57344" y="0"/>
                  </a:moveTo>
                  <a:lnTo>
                    <a:pt x="2359450" y="0"/>
                  </a:lnTo>
                  <a:cubicBezTo>
                    <a:pt x="2391120" y="0"/>
                    <a:pt x="2416794" y="25674"/>
                    <a:pt x="2416794" y="57344"/>
                  </a:cubicBezTo>
                  <a:lnTo>
                    <a:pt x="2416794" y="415990"/>
                  </a:lnTo>
                  <a:cubicBezTo>
                    <a:pt x="2416794" y="447660"/>
                    <a:pt x="2391120" y="473334"/>
                    <a:pt x="2359450" y="473334"/>
                  </a:cubicBezTo>
                  <a:lnTo>
                    <a:pt x="57344" y="473334"/>
                  </a:lnTo>
                  <a:cubicBezTo>
                    <a:pt x="25674" y="473334"/>
                    <a:pt x="0" y="447660"/>
                    <a:pt x="0" y="415990"/>
                  </a:cubicBezTo>
                  <a:lnTo>
                    <a:pt x="0" y="57344"/>
                  </a:lnTo>
                  <a:cubicBezTo>
                    <a:pt x="0" y="25674"/>
                    <a:pt x="25674" y="0"/>
                    <a:pt x="57344" y="0"/>
                  </a:cubicBezTo>
                  <a:close/>
                </a:path>
              </a:pathLst>
            </a:custGeom>
          </p:spPr>
        </p:pic>
        <p:sp>
          <p:nvSpPr>
            <p:cNvPr id="50" name="Rectangle: Rounded Corners 49">
              <a:extLst>
                <a:ext uri="{FF2B5EF4-FFF2-40B4-BE49-F238E27FC236}">
                  <a16:creationId xmlns:a16="http://schemas.microsoft.com/office/drawing/2014/main" id="{F95205A9-54AD-0286-9BE1-2EF503B3F6AD}"/>
                </a:ext>
                <a:ext uri="{C183D7F6-B498-43B3-948B-1728B52AA6E4}">
                  <adec:decorative xmlns:adec="http://schemas.microsoft.com/office/drawing/2017/decorative" val="1"/>
                </a:ext>
              </a:extLst>
            </p:cNvPr>
            <p:cNvSpPr>
              <a:spLocks/>
            </p:cNvSpPr>
            <p:nvPr/>
          </p:nvSpPr>
          <p:spPr bwMode="auto">
            <a:xfrm>
              <a:off x="708660" y="2223801"/>
              <a:ext cx="3317240" cy="606992"/>
            </a:xfrm>
            <a:prstGeom prst="roundRect">
              <a:avLst>
                <a:gd name="adj" fmla="val 11529"/>
              </a:avLst>
            </a:prstGeom>
            <a:solidFill>
              <a:schemeClr val="bg1">
                <a:alpha val="75000"/>
              </a:schemeClr>
            </a:solidFill>
            <a:ln w="6350">
              <a:solidFill>
                <a:schemeClr val="accent2">
                  <a:lumMod val="40000"/>
                  <a:lumOff val="6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a:ln>
                  <a:noFill/>
                </a:ln>
                <a:solidFill>
                  <a:srgbClr val="091F2C"/>
                </a:solidFill>
                <a:effectLst/>
                <a:uLnTx/>
                <a:uFillTx/>
                <a:latin typeface="Segoe Sans Display Semibold"/>
                <a:ea typeface="+mn-ea"/>
                <a:cs typeface="+mn-cs"/>
              </a:endParaRPr>
            </a:p>
          </p:txBody>
        </p:sp>
      </p:grpSp>
      <p:grpSp>
        <p:nvGrpSpPr>
          <p:cNvPr id="51" name="Group 50" descr="Three steps of prompt generation: Enter your prompt, check sources, continue th conversation.">
            <a:extLst>
              <a:ext uri="{FF2B5EF4-FFF2-40B4-BE49-F238E27FC236}">
                <a16:creationId xmlns:a16="http://schemas.microsoft.com/office/drawing/2014/main" id="{DC1A83FA-614C-9680-79F2-0BA3641E55DA}"/>
              </a:ext>
            </a:extLst>
          </p:cNvPr>
          <p:cNvGrpSpPr/>
          <p:nvPr/>
        </p:nvGrpSpPr>
        <p:grpSpPr>
          <a:xfrm>
            <a:off x="8166099" y="2219954"/>
            <a:ext cx="3317240" cy="614686"/>
            <a:chOff x="708660" y="2219954"/>
            <a:chExt cx="3317240" cy="614686"/>
          </a:xfrm>
        </p:grpSpPr>
        <p:pic>
          <p:nvPicPr>
            <p:cNvPr id="52" name="Picture 51">
              <a:extLst>
                <a:ext uri="{FF2B5EF4-FFF2-40B4-BE49-F238E27FC236}">
                  <a16:creationId xmlns:a16="http://schemas.microsoft.com/office/drawing/2014/main" id="{D5714BD4-8C66-B837-BE3C-B3735EE1D6FF}"/>
                </a:ext>
                <a:ext uri="{C183D7F6-B498-43B3-948B-1728B52AA6E4}">
                  <adec:decorative xmlns:adec="http://schemas.microsoft.com/office/drawing/2017/decorative" val="1"/>
                </a:ext>
              </a:extLst>
            </p:cNvPr>
            <p:cNvPicPr>
              <a:picLocks noChangeAspect="1"/>
            </p:cNvPicPr>
            <p:nvPr/>
          </p:nvPicPr>
          <p:blipFill rotWithShape="1">
            <a:blip r:embed="rId3">
              <a:extLst>
                <a:ext uri="{BEBA8EAE-BF5A-486C-A8C5-ECC9F3942E4B}">
                  <a14:imgProps xmlns:a14="http://schemas.microsoft.com/office/drawing/2010/main">
                    <a14:imgLayer r:embed="rId4">
                      <a14:imgEffect>
                        <a14:artisticBlur radius="11"/>
                      </a14:imgEffect>
                    </a14:imgLayer>
                  </a14:imgProps>
                </a:ext>
                <a:ext uri="{28A0092B-C50C-407E-A947-70E740481C1C}">
                  <a14:useLocalDpi xmlns:a14="http://schemas.microsoft.com/office/drawing/2010/main" val="0"/>
                </a:ext>
              </a:extLst>
            </a:blip>
            <a:srcRect/>
            <a:stretch>
              <a:fillRect/>
            </a:stretch>
          </p:blipFill>
          <p:spPr>
            <a:xfrm>
              <a:off x="708660" y="2219954"/>
              <a:ext cx="3317240" cy="614686"/>
            </a:xfrm>
            <a:custGeom>
              <a:avLst/>
              <a:gdLst>
                <a:gd name="connsiteX0" fmla="*/ 57344 w 2416794"/>
                <a:gd name="connsiteY0" fmla="*/ 0 h 473334"/>
                <a:gd name="connsiteX1" fmla="*/ 2359450 w 2416794"/>
                <a:gd name="connsiteY1" fmla="*/ 0 h 473334"/>
                <a:gd name="connsiteX2" fmla="*/ 2416794 w 2416794"/>
                <a:gd name="connsiteY2" fmla="*/ 57344 h 473334"/>
                <a:gd name="connsiteX3" fmla="*/ 2416794 w 2416794"/>
                <a:gd name="connsiteY3" fmla="*/ 415990 h 473334"/>
                <a:gd name="connsiteX4" fmla="*/ 2359450 w 2416794"/>
                <a:gd name="connsiteY4" fmla="*/ 473334 h 473334"/>
                <a:gd name="connsiteX5" fmla="*/ 57344 w 2416794"/>
                <a:gd name="connsiteY5" fmla="*/ 473334 h 473334"/>
                <a:gd name="connsiteX6" fmla="*/ 0 w 2416794"/>
                <a:gd name="connsiteY6" fmla="*/ 415990 h 473334"/>
                <a:gd name="connsiteX7" fmla="*/ 0 w 2416794"/>
                <a:gd name="connsiteY7" fmla="*/ 57344 h 473334"/>
                <a:gd name="connsiteX8" fmla="*/ 57344 w 2416794"/>
                <a:gd name="connsiteY8" fmla="*/ 0 h 473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6794" h="473334">
                  <a:moveTo>
                    <a:pt x="57344" y="0"/>
                  </a:moveTo>
                  <a:lnTo>
                    <a:pt x="2359450" y="0"/>
                  </a:lnTo>
                  <a:cubicBezTo>
                    <a:pt x="2391120" y="0"/>
                    <a:pt x="2416794" y="25674"/>
                    <a:pt x="2416794" y="57344"/>
                  </a:cubicBezTo>
                  <a:lnTo>
                    <a:pt x="2416794" y="415990"/>
                  </a:lnTo>
                  <a:cubicBezTo>
                    <a:pt x="2416794" y="447660"/>
                    <a:pt x="2391120" y="473334"/>
                    <a:pt x="2359450" y="473334"/>
                  </a:cubicBezTo>
                  <a:lnTo>
                    <a:pt x="57344" y="473334"/>
                  </a:lnTo>
                  <a:cubicBezTo>
                    <a:pt x="25674" y="473334"/>
                    <a:pt x="0" y="447660"/>
                    <a:pt x="0" y="415990"/>
                  </a:cubicBezTo>
                  <a:lnTo>
                    <a:pt x="0" y="57344"/>
                  </a:lnTo>
                  <a:cubicBezTo>
                    <a:pt x="0" y="25674"/>
                    <a:pt x="25674" y="0"/>
                    <a:pt x="57344" y="0"/>
                  </a:cubicBezTo>
                  <a:close/>
                </a:path>
              </a:pathLst>
            </a:custGeom>
          </p:spPr>
        </p:pic>
        <p:sp>
          <p:nvSpPr>
            <p:cNvPr id="53" name="Rectangle: Rounded Corners 52">
              <a:extLst>
                <a:ext uri="{FF2B5EF4-FFF2-40B4-BE49-F238E27FC236}">
                  <a16:creationId xmlns:a16="http://schemas.microsoft.com/office/drawing/2014/main" id="{4EC10E64-A78C-15EC-760C-77D16A2EA407}"/>
                </a:ext>
                <a:ext uri="{C183D7F6-B498-43B3-948B-1728B52AA6E4}">
                  <adec:decorative xmlns:adec="http://schemas.microsoft.com/office/drawing/2017/decorative" val="1"/>
                </a:ext>
              </a:extLst>
            </p:cNvPr>
            <p:cNvSpPr>
              <a:spLocks/>
            </p:cNvSpPr>
            <p:nvPr/>
          </p:nvSpPr>
          <p:spPr bwMode="auto">
            <a:xfrm>
              <a:off x="708660" y="2223801"/>
              <a:ext cx="3317240" cy="606992"/>
            </a:xfrm>
            <a:prstGeom prst="roundRect">
              <a:avLst>
                <a:gd name="adj" fmla="val 11529"/>
              </a:avLst>
            </a:prstGeom>
            <a:solidFill>
              <a:schemeClr val="bg1">
                <a:alpha val="75000"/>
              </a:schemeClr>
            </a:solidFill>
            <a:ln w="6350">
              <a:solidFill>
                <a:schemeClr val="accent2">
                  <a:lumMod val="40000"/>
                  <a:lumOff val="6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a:ln>
                  <a:noFill/>
                </a:ln>
                <a:solidFill>
                  <a:srgbClr val="091F2C"/>
                </a:solidFill>
                <a:effectLst/>
                <a:uLnTx/>
                <a:uFillTx/>
                <a:latin typeface="Segoe Sans Display Semibold"/>
                <a:ea typeface="+mn-ea"/>
                <a:cs typeface="+mn-cs"/>
              </a:endParaRPr>
            </a:p>
          </p:txBody>
        </p:sp>
      </p:grpSp>
      <p:sp>
        <p:nvSpPr>
          <p:cNvPr id="41" name="TextBox 40">
            <a:extLst>
              <a:ext uri="{FF2B5EF4-FFF2-40B4-BE49-F238E27FC236}">
                <a16:creationId xmlns:a16="http://schemas.microsoft.com/office/drawing/2014/main" id="{CD844E11-C412-1D6D-9A5E-CB00E0D95F14}"/>
              </a:ext>
              <a:ext uri="{C183D7F6-B498-43B3-948B-1728B52AA6E4}">
                <adec:decorative xmlns:adec="http://schemas.microsoft.com/office/drawing/2017/decorative" val="0"/>
              </a:ext>
            </a:extLst>
          </p:cNvPr>
          <p:cNvSpPr txBox="1"/>
          <p:nvPr/>
        </p:nvSpPr>
        <p:spPr>
          <a:xfrm>
            <a:off x="1294674" y="2373409"/>
            <a:ext cx="2145212" cy="307777"/>
          </a:xfrm>
          <a:prstGeom prst="rect">
            <a:avLst/>
          </a:prstGeom>
          <a:noFill/>
        </p:spPr>
        <p:txBody>
          <a:bodyPr vert="horz" wrap="square" lIns="0" tIns="0" rIns="0" bIns="0" anchor="t" anchorCtr="0">
            <a:spAutoFit/>
          </a:bodyPr>
          <a:lstStyle/>
          <a:p>
            <a:pPr marL="0" marR="0" lvl="0" indent="0" algn="ctr" defTabSz="932742" rtl="0" eaLnBrk="1" fontAlgn="auto" latinLnBrk="0" hangingPunct="1">
              <a:lnSpc>
                <a:spcPct val="100000"/>
              </a:lnSpc>
              <a:spcBef>
                <a:spcPts val="600"/>
              </a:spcBef>
              <a:spcAft>
                <a:spcPts val="1200"/>
              </a:spcAft>
              <a:buClrTx/>
              <a:buSzTx/>
              <a:buFontTx/>
              <a:buNone/>
              <a:tabLst/>
              <a:defRPr/>
            </a:pPr>
            <a:r>
              <a:rPr kumimoji="0" lang="en-US" sz="2000" b="0" i="0" u="none" strike="noStrike" kern="0" cap="none" spc="0" normalizeH="0" baseline="0" noProof="0">
                <a:ln>
                  <a:noFill/>
                </a:ln>
                <a:solidFill>
                  <a:srgbClr val="C03BC4"/>
                </a:solidFill>
                <a:effectLst/>
                <a:uLnTx/>
                <a:uFillTx/>
                <a:latin typeface="Segoe Sans Display Semibold"/>
                <a:ea typeface="Segoe UI Regular" pitchFamily="34" charset="-122"/>
                <a:cs typeface="Segoe UI" panose="020B0502040204020203" pitchFamily="34" charset="0"/>
              </a:rPr>
              <a:t>Enter your prompt</a:t>
            </a:r>
          </a:p>
        </p:txBody>
      </p:sp>
      <p:sp>
        <p:nvSpPr>
          <p:cNvPr id="42" name="TextBox 41">
            <a:extLst>
              <a:ext uri="{FF2B5EF4-FFF2-40B4-BE49-F238E27FC236}">
                <a16:creationId xmlns:a16="http://schemas.microsoft.com/office/drawing/2014/main" id="{D1EEC5AF-C337-4715-4639-0D9C89442F59}"/>
              </a:ext>
              <a:ext uri="{C183D7F6-B498-43B3-948B-1728B52AA6E4}">
                <adec:decorative xmlns:adec="http://schemas.microsoft.com/office/drawing/2017/decorative" val="0"/>
              </a:ext>
            </a:extLst>
          </p:cNvPr>
          <p:cNvSpPr txBox="1"/>
          <p:nvPr/>
        </p:nvSpPr>
        <p:spPr>
          <a:xfrm>
            <a:off x="5023394" y="2373409"/>
            <a:ext cx="2145212" cy="307777"/>
          </a:xfrm>
          <a:prstGeom prst="rect">
            <a:avLst/>
          </a:prstGeom>
          <a:noFill/>
        </p:spPr>
        <p:txBody>
          <a:bodyPr vert="horz" wrap="square" lIns="0" tIns="0" rIns="0" bIns="0" anchor="t" anchorCtr="0">
            <a:spAutoFit/>
          </a:bodyPr>
          <a:lstStyle/>
          <a:p>
            <a:pPr marL="0" marR="0" lvl="0" indent="0" algn="ctr" defTabSz="932742" rtl="0" eaLnBrk="1" fontAlgn="auto" latinLnBrk="0" hangingPunct="1">
              <a:lnSpc>
                <a:spcPct val="100000"/>
              </a:lnSpc>
              <a:spcBef>
                <a:spcPts val="600"/>
              </a:spcBef>
              <a:spcAft>
                <a:spcPts val="1200"/>
              </a:spcAft>
              <a:buClrTx/>
              <a:buSzTx/>
              <a:buFontTx/>
              <a:buNone/>
              <a:tabLst/>
              <a:defRPr/>
            </a:pPr>
            <a:r>
              <a:rPr kumimoji="0" lang="en-US" sz="2000" b="0" i="0" u="none" strike="noStrike" kern="0" cap="none" spc="0" normalizeH="0" baseline="0" noProof="0">
                <a:ln>
                  <a:noFill/>
                </a:ln>
                <a:solidFill>
                  <a:srgbClr val="C03BC4"/>
                </a:solidFill>
                <a:effectLst/>
                <a:uLnTx/>
                <a:uFillTx/>
                <a:latin typeface="Segoe Sans Display Semibold"/>
                <a:ea typeface="Segoe UI Regular" pitchFamily="34" charset="-122"/>
                <a:cs typeface="Segoe UI" panose="020B0502040204020203" pitchFamily="34" charset="0"/>
              </a:rPr>
              <a:t>Check sources</a:t>
            </a:r>
          </a:p>
        </p:txBody>
      </p:sp>
      <p:sp>
        <p:nvSpPr>
          <p:cNvPr id="43" name="TextBox 42">
            <a:extLst>
              <a:ext uri="{FF2B5EF4-FFF2-40B4-BE49-F238E27FC236}">
                <a16:creationId xmlns:a16="http://schemas.microsoft.com/office/drawing/2014/main" id="{EFA5D1A2-6E85-6DCB-624B-72E1AA2EBDE1}"/>
              </a:ext>
              <a:ext uri="{C183D7F6-B498-43B3-948B-1728B52AA6E4}">
                <adec:decorative xmlns:adec="http://schemas.microsoft.com/office/drawing/2017/decorative" val="0"/>
              </a:ext>
            </a:extLst>
          </p:cNvPr>
          <p:cNvSpPr txBox="1"/>
          <p:nvPr/>
        </p:nvSpPr>
        <p:spPr>
          <a:xfrm>
            <a:off x="8197669" y="2373409"/>
            <a:ext cx="3254102" cy="307777"/>
          </a:xfrm>
          <a:prstGeom prst="rect">
            <a:avLst/>
          </a:prstGeom>
          <a:noFill/>
        </p:spPr>
        <p:txBody>
          <a:bodyPr vert="horz" wrap="square" lIns="0" tIns="0" rIns="0" bIns="0" anchor="t" anchorCtr="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CA" sz="2000" b="0" i="0" u="none" strike="noStrike" kern="1200" cap="none" spc="0" normalizeH="0" baseline="0" noProof="0">
                <a:ln w="3175">
                  <a:noFill/>
                </a:ln>
                <a:solidFill>
                  <a:srgbClr val="C03BC4"/>
                </a:solidFill>
                <a:effectLst/>
                <a:uLnTx/>
                <a:uFillTx/>
                <a:latin typeface="Segoe Sans Display Semibold"/>
                <a:ea typeface="+mn-ea"/>
                <a:cs typeface="+mn-cs"/>
              </a:rPr>
              <a:t>Continue the conversation</a:t>
            </a:r>
          </a:p>
        </p:txBody>
      </p:sp>
      <p:pic>
        <p:nvPicPr>
          <p:cNvPr id="54" name="Picture 53" descr="Screenshot of the source attachments from a Copilot response.">
            <a:extLst>
              <a:ext uri="{FF2B5EF4-FFF2-40B4-BE49-F238E27FC236}">
                <a16:creationId xmlns:a16="http://schemas.microsoft.com/office/drawing/2014/main" id="{D2E0FE6C-EBE0-574F-DC6A-7623F0993837}"/>
              </a:ext>
            </a:extLst>
          </p:cNvPr>
          <p:cNvPicPr>
            <a:picLocks noChangeAspect="1"/>
          </p:cNvPicPr>
          <p:nvPr/>
        </p:nvPicPr>
        <p:blipFill rotWithShape="1">
          <a:blip r:embed="rId5">
            <a:extLst>
              <a:ext uri="{28A0092B-C50C-407E-A947-70E740481C1C}">
                <a14:useLocalDpi xmlns:a14="http://schemas.microsoft.com/office/drawing/2010/main" val="0"/>
              </a:ext>
            </a:extLst>
          </a:blip>
          <a:srcRect l="-689" t="-23258" r="-689" b="-23258"/>
          <a:stretch/>
        </p:blipFill>
        <p:spPr>
          <a:xfrm>
            <a:off x="4460451" y="5630025"/>
            <a:ext cx="3271097" cy="518084"/>
          </a:xfrm>
          <a:prstGeom prst="roundRect">
            <a:avLst>
              <a:gd name="adj" fmla="val 22400"/>
            </a:avLst>
          </a:prstGeom>
          <a:solidFill>
            <a:schemeClr val="bg1"/>
          </a:solidFill>
          <a:ln w="6350">
            <a:solidFill>
              <a:schemeClr val="bg1">
                <a:lumMod val="85000"/>
              </a:schemeClr>
            </a:solidFill>
          </a:ln>
          <a:effectLst>
            <a:outerShdw blurRad="343645" dist="190500" dir="2700000" algn="tl" rotWithShape="0">
              <a:srgbClr val="F3484C">
                <a:alpha val="5000"/>
              </a:srgbClr>
            </a:outerShdw>
          </a:effectLst>
        </p:spPr>
      </p:pic>
      <p:pic>
        <p:nvPicPr>
          <p:cNvPr id="55" name="Picture 54">
            <a:extLst>
              <a:ext uri="{FF2B5EF4-FFF2-40B4-BE49-F238E27FC236}">
                <a16:creationId xmlns:a16="http://schemas.microsoft.com/office/drawing/2014/main" id="{0479AEC1-C9D1-A165-4D38-A31B1096CC2A}"/>
              </a:ext>
              <a:ext uri="{C183D7F6-B498-43B3-948B-1728B52AA6E4}">
                <adec:decorative xmlns:adec="http://schemas.microsoft.com/office/drawing/2017/decorative" val="1"/>
              </a:ext>
            </a:extLst>
          </p:cNvPr>
          <p:cNvPicPr>
            <a:picLocks noChangeAspect="1"/>
          </p:cNvPicPr>
          <p:nvPr/>
        </p:nvPicPr>
        <p:blipFill rotWithShape="1">
          <a:blip r:embed="rId6"/>
          <a:srcRect l="-447" t="-22909" r="-447" b="-22909"/>
          <a:stretch/>
        </p:blipFill>
        <p:spPr>
          <a:xfrm>
            <a:off x="744113" y="5630025"/>
            <a:ext cx="3271097" cy="551070"/>
          </a:xfrm>
          <a:prstGeom prst="roundRect">
            <a:avLst>
              <a:gd name="adj" fmla="val 22400"/>
            </a:avLst>
          </a:prstGeom>
          <a:solidFill>
            <a:schemeClr val="bg1"/>
          </a:solidFill>
          <a:ln w="6350">
            <a:solidFill>
              <a:schemeClr val="bg1">
                <a:lumMod val="85000"/>
              </a:schemeClr>
            </a:solidFill>
          </a:ln>
          <a:effectLst>
            <a:outerShdw blurRad="343645" dist="190500" dir="2700000" algn="tl" rotWithShape="0">
              <a:srgbClr val="F3484C">
                <a:alpha val="5000"/>
              </a:srgbClr>
            </a:outerShdw>
          </a:effectLst>
        </p:spPr>
      </p:pic>
      <p:sp>
        <p:nvSpPr>
          <p:cNvPr id="4" name="Title 3">
            <a:extLst>
              <a:ext uri="{FF2B5EF4-FFF2-40B4-BE49-F238E27FC236}">
                <a16:creationId xmlns:a16="http://schemas.microsoft.com/office/drawing/2014/main" id="{AD5F0E1B-B2BC-1759-BFB5-F17510566D1A}"/>
              </a:ext>
            </a:extLst>
          </p:cNvPr>
          <p:cNvSpPr txBox="1">
            <a:spLocks noGrp="1"/>
          </p:cNvSpPr>
          <p:nvPr>
            <p:ph type="title" idx="4294967295"/>
          </p:nvPr>
        </p:nvSpPr>
        <p:spPr>
          <a:xfrm>
            <a:off x="822960" y="548640"/>
            <a:ext cx="3701911" cy="553998"/>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F172A"/>
                </a:solidFill>
                <a:effectLst/>
                <a:uLnTx/>
                <a:uFillTx/>
                <a:latin typeface="Calibri"/>
                <a:ea typeface="+mn-ea"/>
                <a:cs typeface="+mn-cs"/>
              </a:rPr>
              <a:t>How to chat in 3 steps</a:t>
            </a:r>
          </a:p>
        </p:txBody>
      </p:sp>
      <p:sp>
        <p:nvSpPr>
          <p:cNvPr id="2" name="Rectangle 1">
            <a:extLst>
              <a:ext uri="{FF2B5EF4-FFF2-40B4-BE49-F238E27FC236}">
                <a16:creationId xmlns:a16="http://schemas.microsoft.com/office/drawing/2014/main" id="{A947F94D-4FAD-F810-306E-0178248D78D3}"/>
              </a:ext>
              <a:ext uri="{C183D7F6-B498-43B3-948B-1728B52AA6E4}">
                <adec:decorative xmlns:adec="http://schemas.microsoft.com/office/drawing/2017/decorative" val="1"/>
              </a:ext>
            </a:extLst>
          </p:cNvPr>
          <p:cNvSpPr/>
          <p:nvPr/>
        </p:nvSpPr>
        <p:spPr>
          <a:xfrm>
            <a:off x="0" y="0"/>
            <a:ext cx="12191695" cy="164592"/>
          </a:xfrm>
          <a:prstGeom prst="rect">
            <a:avLst/>
          </a:prstGeom>
          <a:solidFill>
            <a:srgbClr val="2563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1760740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DF0EB">
            <a:alpha val="0"/>
          </a:srgbClr>
        </a:solidFill>
        <a:effectLst/>
      </p:bgPr>
    </p:bg>
    <p:spTree>
      <p:nvGrpSpPr>
        <p:cNvPr id="1" name="">
          <a:extLst>
            <a:ext uri="{FF2B5EF4-FFF2-40B4-BE49-F238E27FC236}">
              <a16:creationId xmlns:a16="http://schemas.microsoft.com/office/drawing/2014/main" id="{F76CA9AA-E684-0999-E388-F0EB2D6CFF2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471DEFC-CBBA-79E4-6F0B-1534A90DFA0E}"/>
              </a:ext>
            </a:extLst>
          </p:cNvPr>
          <p:cNvSpPr txBox="1">
            <a:spLocks noGrp="1"/>
          </p:cNvSpPr>
          <p:nvPr>
            <p:ph type="title" idx="4294967295"/>
          </p:nvPr>
        </p:nvSpPr>
        <p:spPr>
          <a:xfrm>
            <a:off x="822960" y="548640"/>
            <a:ext cx="7886646" cy="553998"/>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lvl="0" algn="l">
              <a:spcBef>
                <a:spcPts val="0"/>
              </a:spcBef>
              <a:defRPr/>
            </a:pPr>
            <a:r>
              <a:rPr lang="en-US" sz="3000" b="1" dirty="0">
                <a:solidFill>
                  <a:srgbClr val="0F172A"/>
                </a:solidFill>
              </a:rPr>
              <a:t>The art of prompting using the GCSE framework </a:t>
            </a:r>
            <a:endParaRPr kumimoji="0" lang="en-US" sz="3000" b="1" i="0" u="none" strike="noStrike" kern="1200" cap="none" spc="0" normalizeH="0" baseline="0" noProof="0" dirty="0">
              <a:ln>
                <a:noFill/>
              </a:ln>
              <a:solidFill>
                <a:srgbClr val="0F172A"/>
              </a:solidFill>
              <a:effectLst/>
              <a:uLnTx/>
              <a:uFillTx/>
              <a:latin typeface="Calibri"/>
              <a:ea typeface="+mn-ea"/>
              <a:cs typeface="+mn-cs"/>
            </a:endParaRPr>
          </a:p>
        </p:txBody>
      </p:sp>
      <p:pic>
        <p:nvPicPr>
          <p:cNvPr id="2" name="Picture 1" descr="A comparison chart displays three levels of writing quality labeled Good, Better, and Best, illustrating how to improve an email about a product launch. Each level adds detail and clarity, with color-coded text indicating Goal (blue), Context (green), Source (purple), and Expectations (orange), highlighting progression from a simple draft to a detailed, professional email with support links.">
            <a:extLst>
              <a:ext uri="{FF2B5EF4-FFF2-40B4-BE49-F238E27FC236}">
                <a16:creationId xmlns:a16="http://schemas.microsoft.com/office/drawing/2014/main" id="{F6A8A746-9E42-85DD-800C-7C0B8C300DF5}"/>
              </a:ext>
            </a:extLst>
          </p:cNvPr>
          <p:cNvPicPr>
            <a:picLocks noChangeAspect="1"/>
          </p:cNvPicPr>
          <p:nvPr/>
        </p:nvPicPr>
        <p:blipFill>
          <a:blip r:embed="rId3"/>
          <a:srcRect t="1384" b="3012"/>
          <a:stretch>
            <a:fillRect/>
          </a:stretch>
        </p:blipFill>
        <p:spPr>
          <a:xfrm>
            <a:off x="1508561" y="1258374"/>
            <a:ext cx="9174572" cy="4940969"/>
          </a:xfrm>
          <a:prstGeom prst="rect">
            <a:avLst/>
          </a:prstGeom>
        </p:spPr>
      </p:pic>
      <p:sp>
        <p:nvSpPr>
          <p:cNvPr id="3" name="Rectangle 2">
            <a:extLst>
              <a:ext uri="{FF2B5EF4-FFF2-40B4-BE49-F238E27FC236}">
                <a16:creationId xmlns:a16="http://schemas.microsoft.com/office/drawing/2014/main" id="{B2BF10AC-9B6B-82D9-F781-EA96D7914DA1}"/>
              </a:ext>
              <a:ext uri="{C183D7F6-B498-43B3-948B-1728B52AA6E4}">
                <adec:decorative xmlns:adec="http://schemas.microsoft.com/office/drawing/2017/decorative" val="1"/>
              </a:ext>
            </a:extLst>
          </p:cNvPr>
          <p:cNvSpPr/>
          <p:nvPr/>
        </p:nvSpPr>
        <p:spPr>
          <a:xfrm>
            <a:off x="0" y="0"/>
            <a:ext cx="12191695" cy="164592"/>
          </a:xfrm>
          <a:prstGeom prst="rect">
            <a:avLst/>
          </a:prstGeom>
          <a:solidFill>
            <a:srgbClr val="2563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37006788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DF0EB">
            <a:alpha val="0"/>
          </a:srgbClr>
        </a:solidFill>
        <a:effectLst/>
      </p:bgPr>
    </p:bg>
    <p:spTree>
      <p:nvGrpSpPr>
        <p:cNvPr id="1" name="">
          <a:extLst>
            <a:ext uri="{FF2B5EF4-FFF2-40B4-BE49-F238E27FC236}">
              <a16:creationId xmlns:a16="http://schemas.microsoft.com/office/drawing/2014/main" id="{2901D51B-7DEB-59E5-2300-93BA58EE31F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8D32FFA-2830-1996-61D3-98FA07E86D69}"/>
              </a:ext>
            </a:extLst>
          </p:cNvPr>
          <p:cNvSpPr txBox="1">
            <a:spLocks noGrp="1"/>
          </p:cNvSpPr>
          <p:nvPr>
            <p:ph type="title" idx="4294967295"/>
          </p:nvPr>
        </p:nvSpPr>
        <p:spPr>
          <a:xfrm>
            <a:off x="5167893" y="3006832"/>
            <a:ext cx="1856214" cy="553998"/>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lvl="0" algn="l">
              <a:spcBef>
                <a:spcPts val="0"/>
              </a:spcBef>
              <a:defRPr/>
            </a:pPr>
            <a:r>
              <a:rPr lang="en-US" sz="3000" b="1" dirty="0">
                <a:solidFill>
                  <a:srgbClr val="0F172A"/>
                </a:solidFill>
              </a:rPr>
              <a:t>Live Demo</a:t>
            </a:r>
            <a:endParaRPr kumimoji="0" lang="en-US" sz="3000" b="1" i="0" u="none" strike="noStrike" kern="1200" cap="none" spc="0" normalizeH="0" baseline="0" noProof="0" dirty="0">
              <a:ln>
                <a:noFill/>
              </a:ln>
              <a:solidFill>
                <a:srgbClr val="0F172A"/>
              </a:solidFill>
              <a:effectLst/>
              <a:uLnTx/>
              <a:uFillTx/>
              <a:latin typeface="Calibri"/>
              <a:ea typeface="+mn-ea"/>
              <a:cs typeface="+mn-cs"/>
            </a:endParaRPr>
          </a:p>
        </p:txBody>
      </p:sp>
      <p:sp>
        <p:nvSpPr>
          <p:cNvPr id="3" name="Rectangle 2">
            <a:extLst>
              <a:ext uri="{FF2B5EF4-FFF2-40B4-BE49-F238E27FC236}">
                <a16:creationId xmlns:a16="http://schemas.microsoft.com/office/drawing/2014/main" id="{40886729-7A44-D2A8-6E61-8BFF2D190CEC}"/>
              </a:ext>
              <a:ext uri="{C183D7F6-B498-43B3-948B-1728B52AA6E4}">
                <adec:decorative xmlns:adec="http://schemas.microsoft.com/office/drawing/2017/decorative" val="1"/>
              </a:ext>
            </a:extLst>
          </p:cNvPr>
          <p:cNvSpPr/>
          <p:nvPr/>
        </p:nvSpPr>
        <p:spPr>
          <a:xfrm>
            <a:off x="0" y="0"/>
            <a:ext cx="12191695" cy="164592"/>
          </a:xfrm>
          <a:prstGeom prst="rect">
            <a:avLst/>
          </a:prstGeom>
          <a:solidFill>
            <a:srgbClr val="2563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9411829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C183D7F6-B498-43B3-948B-1728B52AA6E4}">
                <adec:decorative xmlns:adec="http://schemas.microsoft.com/office/drawing/2017/decorative" val="1"/>
              </a:ext>
            </a:extLst>
          </p:cNvPr>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3" name="Rectangle 2">
            <a:extLst>
              <a:ext uri="{C183D7F6-B498-43B3-948B-1728B52AA6E4}">
                <adec:decorative xmlns:adec="http://schemas.microsoft.com/office/drawing/2017/decorative" val="1"/>
              </a:ext>
            </a:extLst>
          </p:cNvPr>
          <p:cNvSpPr/>
          <p:nvPr/>
        </p:nvSpPr>
        <p:spPr>
          <a:xfrm>
            <a:off x="0" y="0"/>
            <a:ext cx="12191695" cy="109728"/>
          </a:xfrm>
          <a:prstGeom prst="rect">
            <a:avLst/>
          </a:prstGeom>
          <a:solidFill>
            <a:srgbClr val="2563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itle 3"/>
          <p:cNvSpPr txBox="1">
            <a:spLocks noGrp="1"/>
          </p:cNvSpPr>
          <p:nvPr>
            <p:ph type="title" idx="4294967295"/>
          </p:nvPr>
        </p:nvSpPr>
        <p:spPr>
          <a:xfrm>
            <a:off x="822960" y="548640"/>
            <a:ext cx="5533118" cy="553998"/>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algn="l">
              <a:spcBef>
                <a:spcPts val="0"/>
              </a:spcBef>
              <a:defRPr/>
            </a:pPr>
            <a:r>
              <a:rPr lang="en-US" sz="3000" b="1" dirty="0">
                <a:solidFill>
                  <a:srgbClr val="0F172A"/>
                </a:solidFill>
                <a:latin typeface="Calibri"/>
                <a:ea typeface="+mn-ea"/>
                <a:cs typeface="+mn-cs"/>
              </a:rPr>
              <a:t>Presentation Summary and Sli</a:t>
            </a:r>
            <a:r>
              <a:rPr lang="en-US" sz="3000" b="1">
                <a:solidFill>
                  <a:srgbClr val="0F172A"/>
                </a:solidFill>
                <a:latin typeface="Calibri"/>
                <a:ea typeface="+mn-ea"/>
                <a:cs typeface="+mn-cs"/>
              </a:rPr>
              <a:t>des</a:t>
            </a:r>
            <a:endParaRPr lang="en-US">
              <a:ea typeface="+mn-ea"/>
              <a:cs typeface="+mn-cs"/>
            </a:endParaRPr>
          </a:p>
        </p:txBody>
      </p:sp>
      <p:sp>
        <p:nvSpPr>
          <p:cNvPr id="5" name="TextBox 4"/>
          <p:cNvSpPr txBox="1"/>
          <p:nvPr/>
        </p:nvSpPr>
        <p:spPr>
          <a:xfrm>
            <a:off x="824411" y="1317897"/>
            <a:ext cx="10180015" cy="400110"/>
          </a:xfrm>
          <a:prstGeom prst="rect">
            <a:avLst/>
          </a:prstGeom>
          <a:noFill/>
        </p:spPr>
        <p:txBody>
          <a:bodyPr wrap="square" lIns="91440" tIns="45720" rIns="91440" bIns="45720" anchor="t">
            <a:spAutoFit/>
          </a:bodyPr>
          <a:lstStyle/>
          <a:p>
            <a:r>
              <a:rPr lang="en-US" sz="2000">
                <a:ea typeface="Calibri"/>
                <a:cs typeface="Calibri"/>
              </a:rPr>
              <a:t>Scan the QR Code to access the presentation slides.</a:t>
            </a:r>
            <a:endParaRPr lang="en-US" sz="2000" dirty="0">
              <a:ea typeface="Calibri"/>
              <a:cs typeface="Calibri"/>
            </a:endParaRPr>
          </a:p>
        </p:txBody>
      </p:sp>
      <p:sp>
        <p:nvSpPr>
          <p:cNvPr id="7" name="Footer Placeholder 12">
            <a:extLst>
              <a:ext uri="{FF2B5EF4-FFF2-40B4-BE49-F238E27FC236}">
                <a16:creationId xmlns:a16="http://schemas.microsoft.com/office/drawing/2014/main" id="{43D3CFAF-F138-0216-5F8E-A64460D3DC85}"/>
              </a:ext>
            </a:extLst>
          </p:cNvPr>
          <p:cNvSpPr>
            <a:spLocks noGrp="1"/>
          </p:cNvSpPr>
          <p:nvPr>
            <p:ph type="ftr" sz="quarter" idx="11"/>
          </p:nvPr>
        </p:nvSpPr>
        <p:spPr>
          <a:xfrm>
            <a:off x="1072" y="6528068"/>
            <a:ext cx="10849065" cy="354392"/>
          </a:xfrm>
        </p:spPr>
        <p:txBody>
          <a:bodyPr/>
          <a:lstStyle/>
          <a:p>
            <a:pPr algn="l"/>
            <a:r>
              <a:rPr lang="en-US" sz="900" dirty="0"/>
              <a:t>The Art of Prompt Generation • For Higher Education Business Leaders • Summer 2026 • Presented by Sarem Yadegari, WACUBO Business Management Institute</a:t>
            </a:r>
          </a:p>
        </p:txBody>
      </p:sp>
      <p:pic>
        <p:nvPicPr>
          <p:cNvPr id="9" name="Picture 8" descr="A QR Code with circles and squares that takes the users to: https://new.express.adobe.com/webpage/eYRiLHE4Nog1F">
            <a:extLst>
              <a:ext uri="{FF2B5EF4-FFF2-40B4-BE49-F238E27FC236}">
                <a16:creationId xmlns:a16="http://schemas.microsoft.com/office/drawing/2014/main" id="{2D080BDC-1D34-8041-867B-F3A305019AB5}"/>
              </a:ext>
            </a:extLst>
          </p:cNvPr>
          <p:cNvPicPr>
            <a:picLocks noChangeAspect="1"/>
          </p:cNvPicPr>
          <p:nvPr/>
        </p:nvPicPr>
        <p:blipFill>
          <a:blip r:embed="rId3"/>
          <a:stretch>
            <a:fillRect/>
          </a:stretch>
        </p:blipFill>
        <p:spPr>
          <a:xfrm>
            <a:off x="4077607" y="2114549"/>
            <a:ext cx="4036786" cy="4044043"/>
          </a:xfrm>
          <a:prstGeom prst="rect">
            <a:avLst/>
          </a:prstGeom>
        </p:spPr>
      </p:pic>
    </p:spTree>
    <p:extLst>
      <p:ext uri="{BB962C8B-B14F-4D97-AF65-F5344CB8AC3E}">
        <p14:creationId xmlns:p14="http://schemas.microsoft.com/office/powerpoint/2010/main" val="5876395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D9B78-5430-CF89-2514-BB801846D2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093BCD-B354-DD7A-0076-42ABCA38B7D9}"/>
              </a:ext>
            </a:extLst>
          </p:cNvPr>
          <p:cNvSpPr txBox="1">
            <a:spLocks/>
          </p:cNvSpPr>
          <p:nvPr/>
        </p:nvSpPr>
        <p:spPr>
          <a:xfrm>
            <a:off x="1268055" y="1645728"/>
            <a:ext cx="9495500" cy="731070"/>
          </a:xfrm>
          <a:prstGeom prst="rect">
            <a:avLst/>
          </a:prstGeom>
        </p:spPr>
        <p:txBody>
          <a:bodyPr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4000" dirty="0"/>
              <a:t>Looking to Obtain CPEs?</a:t>
            </a:r>
          </a:p>
        </p:txBody>
      </p:sp>
      <p:sp>
        <p:nvSpPr>
          <p:cNvPr id="5" name="Text Placeholder 2">
            <a:extLst>
              <a:ext uri="{FF2B5EF4-FFF2-40B4-BE49-F238E27FC236}">
                <a16:creationId xmlns:a16="http://schemas.microsoft.com/office/drawing/2014/main" id="{86760C37-F1AA-28E1-59D2-F4BA7F1643D9}"/>
              </a:ext>
            </a:extLst>
          </p:cNvPr>
          <p:cNvSpPr txBox="1">
            <a:spLocks/>
          </p:cNvSpPr>
          <p:nvPr/>
        </p:nvSpPr>
        <p:spPr>
          <a:xfrm>
            <a:off x="1268055" y="2844109"/>
            <a:ext cx="5348417" cy="2862321"/>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5400" b="1"/>
              <a:t>Don’t forget to Check-Out from the system!</a:t>
            </a:r>
            <a:endParaRPr lang="en-US" sz="5400" b="1" dirty="0"/>
          </a:p>
        </p:txBody>
      </p:sp>
      <p:pic>
        <p:nvPicPr>
          <p:cNvPr id="6" name="Content Placeholder 4">
            <a:extLst>
              <a:ext uri="{FF2B5EF4-FFF2-40B4-BE49-F238E27FC236}">
                <a16:creationId xmlns:a16="http://schemas.microsoft.com/office/drawing/2014/main" id="{A43BA6E0-71EA-C1B2-D9D1-CAE4CF39AE6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42431" y="2011263"/>
            <a:ext cx="3695167" cy="3695167"/>
          </a:xfrm>
          <a:prstGeom prst="rect">
            <a:avLst/>
          </a:prstGeom>
          <a:noFill/>
          <a:ln>
            <a:noFill/>
          </a:ln>
        </p:spPr>
      </p:pic>
    </p:spTree>
    <p:extLst>
      <p:ext uri="{BB962C8B-B14F-4D97-AF65-F5344CB8AC3E}">
        <p14:creationId xmlns:p14="http://schemas.microsoft.com/office/powerpoint/2010/main" val="35840916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C183D7F6-B498-43B3-948B-1728B52AA6E4}">
                <adec:decorative xmlns:adec="http://schemas.microsoft.com/office/drawing/2017/decorative" val="1"/>
              </a:ext>
            </a:extLst>
          </p:cNvPr>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4" name="Title 3"/>
          <p:cNvSpPr txBox="1">
            <a:spLocks noGrp="1"/>
          </p:cNvSpPr>
          <p:nvPr>
            <p:ph type="title" idx="4294967295"/>
          </p:nvPr>
        </p:nvSpPr>
        <p:spPr>
          <a:xfrm>
            <a:off x="822960" y="548640"/>
            <a:ext cx="1936492" cy="553998"/>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F172A"/>
                </a:solidFill>
                <a:effectLst/>
                <a:uLnTx/>
                <a:uFillTx/>
                <a:latin typeface="Calibri"/>
                <a:ea typeface="+mn-ea"/>
                <a:cs typeface="+mn-cs"/>
              </a:rPr>
              <a:t>References</a:t>
            </a:r>
          </a:p>
        </p:txBody>
      </p:sp>
      <p:sp>
        <p:nvSpPr>
          <p:cNvPr id="5" name="TextBox 4"/>
          <p:cNvSpPr txBox="1"/>
          <p:nvPr/>
        </p:nvSpPr>
        <p:spPr>
          <a:xfrm>
            <a:off x="822960" y="1498705"/>
            <a:ext cx="10180015" cy="1323439"/>
          </a:xfrm>
          <a:prstGeom prst="rect">
            <a:avLst/>
          </a:prstGeom>
          <a:noFill/>
        </p:spPr>
        <p:txBody>
          <a:bodyPr wrap="square">
            <a:spAutoFit/>
          </a:bodyPr>
          <a:lstStyle/>
          <a:p>
            <a:pPr marL="342900" indent="-342900">
              <a:buFont typeface="Arial" panose="020B0604020202020204" pitchFamily="34" charset="0"/>
              <a:buChar char="•"/>
            </a:pPr>
            <a:r>
              <a:rPr lang="en-US" sz="2000" dirty="0">
                <a:hlinkClick r:id="rId3"/>
              </a:rPr>
              <a:t>Learn about Copilot prompts</a:t>
            </a:r>
            <a:endParaRPr lang="en-US" sz="2000" dirty="0"/>
          </a:p>
          <a:p>
            <a:pPr marL="342900" indent="-342900">
              <a:buFont typeface="Arial" panose="020B0604020202020204" pitchFamily="34" charset="0"/>
              <a:buChar char="•"/>
            </a:pPr>
            <a:r>
              <a:rPr lang="en-US" sz="2000" dirty="0">
                <a:hlinkClick r:id="rId4"/>
              </a:rPr>
              <a:t>Get better results with Copilot prompting</a:t>
            </a:r>
            <a:endParaRPr lang="en-US" sz="2000" i="1" dirty="0"/>
          </a:p>
          <a:p>
            <a:pPr marL="342900" indent="-342900">
              <a:buFont typeface="Arial" panose="020B0604020202020204" pitchFamily="34" charset="0"/>
              <a:buChar char="•"/>
            </a:pPr>
            <a:r>
              <a:rPr lang="en-US" sz="2000" dirty="0">
                <a:hlinkClick r:id="rId5"/>
              </a:rPr>
              <a:t>Craft effective prompts for Microsoft 365 Copilot</a:t>
            </a:r>
            <a:endParaRPr lang="en-US" sz="2000" dirty="0"/>
          </a:p>
          <a:p>
            <a:pPr marL="342900" indent="-342900">
              <a:buFont typeface="Arial" panose="020B0604020202020204" pitchFamily="34" charset="0"/>
              <a:buChar char="•"/>
            </a:pPr>
            <a:r>
              <a:rPr lang="en-US" sz="2000" dirty="0">
                <a:hlinkClick r:id="rId6"/>
              </a:rPr>
              <a:t>How to create a great Microsoft Copilot prompt | Microsoft Copilot Tutorial</a:t>
            </a:r>
            <a:endParaRPr lang="en-US" sz="2000" dirty="0"/>
          </a:p>
        </p:txBody>
      </p:sp>
      <p:sp>
        <p:nvSpPr>
          <p:cNvPr id="7" name="Footer Placeholder 12">
            <a:extLst>
              <a:ext uri="{FF2B5EF4-FFF2-40B4-BE49-F238E27FC236}">
                <a16:creationId xmlns:a16="http://schemas.microsoft.com/office/drawing/2014/main" id="{46B379F4-E252-1F27-8258-2DDD30CD7785}"/>
              </a:ext>
            </a:extLst>
          </p:cNvPr>
          <p:cNvSpPr>
            <a:spLocks noGrp="1"/>
          </p:cNvSpPr>
          <p:nvPr>
            <p:ph type="ftr" sz="quarter" idx="11"/>
          </p:nvPr>
        </p:nvSpPr>
        <p:spPr>
          <a:xfrm>
            <a:off x="1072" y="6528068"/>
            <a:ext cx="10849065" cy="354392"/>
          </a:xfrm>
        </p:spPr>
        <p:txBody>
          <a:bodyPr/>
          <a:lstStyle/>
          <a:p>
            <a:pPr algn="l"/>
            <a:r>
              <a:rPr lang="en-US" sz="900" dirty="0"/>
              <a:t>Introduction to Microsoft Copilot Web • For Higher Education Business Leaders • Summer 2026 • Presented by Sarem Yadegari, WACUBO Business Management Institute</a:t>
            </a:r>
          </a:p>
        </p:txBody>
      </p:sp>
      <p:sp>
        <p:nvSpPr>
          <p:cNvPr id="6" name="Rectangle 5">
            <a:extLst>
              <a:ext uri="{FF2B5EF4-FFF2-40B4-BE49-F238E27FC236}">
                <a16:creationId xmlns:a16="http://schemas.microsoft.com/office/drawing/2014/main" id="{5DA17EDB-4564-773B-6FAA-14E29A5AA603}"/>
              </a:ext>
              <a:ext uri="{C183D7F6-B498-43B3-948B-1728B52AA6E4}">
                <adec:decorative xmlns:adec="http://schemas.microsoft.com/office/drawing/2017/decorative" val="1"/>
              </a:ext>
            </a:extLst>
          </p:cNvPr>
          <p:cNvSpPr/>
          <p:nvPr/>
        </p:nvSpPr>
        <p:spPr>
          <a:xfrm>
            <a:off x="0" y="0"/>
            <a:ext cx="12191695" cy="164592"/>
          </a:xfrm>
          <a:prstGeom prst="rect">
            <a:avLst/>
          </a:prstGeom>
          <a:solidFill>
            <a:srgbClr val="2563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C183D7F6-B498-43B3-948B-1728B52AA6E4}">
                <adec:decorative xmlns:adec="http://schemas.microsoft.com/office/drawing/2017/decorative" val="1"/>
              </a:ext>
            </a:extLst>
          </p:cNvPr>
          <p:cNvSpPr/>
          <p:nvPr/>
        </p:nvSpPr>
        <p:spPr>
          <a:xfrm>
            <a:off x="0" y="0"/>
            <a:ext cx="12191695" cy="6858000"/>
          </a:xfrm>
          <a:prstGeom prst="rect">
            <a:avLst/>
          </a:prstGeom>
          <a:solidFill>
            <a:srgbClr val="F8FAF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C183D7F6-B498-43B3-948B-1728B52AA6E4}">
                <adec:decorative xmlns:adec="http://schemas.microsoft.com/office/drawing/2017/decorative" val="1"/>
              </a:ext>
            </a:extLst>
          </p:cNvPr>
          <p:cNvSpPr/>
          <p:nvPr/>
        </p:nvSpPr>
        <p:spPr>
          <a:xfrm>
            <a:off x="0" y="0"/>
            <a:ext cx="12191695" cy="164592"/>
          </a:xfrm>
          <a:prstGeom prst="rect">
            <a:avLst/>
          </a:prstGeom>
          <a:solidFill>
            <a:srgbClr val="2563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itle 3"/>
          <p:cNvSpPr txBox="1">
            <a:spLocks noGrp="1"/>
          </p:cNvSpPr>
          <p:nvPr>
            <p:ph type="title" idx="4294967295"/>
          </p:nvPr>
        </p:nvSpPr>
        <p:spPr>
          <a:xfrm>
            <a:off x="822960" y="822960"/>
            <a:ext cx="4988353" cy="707886"/>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F172A"/>
                </a:solidFill>
                <a:effectLst/>
                <a:uLnTx/>
                <a:uFillTx/>
                <a:latin typeface="Calibri"/>
                <a:ea typeface="+mn-ea"/>
                <a:cs typeface="+mn-cs"/>
              </a:rPr>
              <a:t>Microsoft Copilot Web</a:t>
            </a:r>
          </a:p>
        </p:txBody>
      </p:sp>
      <p:sp>
        <p:nvSpPr>
          <p:cNvPr id="5" name="TextBox 4"/>
          <p:cNvSpPr txBox="1"/>
          <p:nvPr/>
        </p:nvSpPr>
        <p:spPr>
          <a:xfrm>
            <a:off x="822960" y="1474643"/>
            <a:ext cx="5172250" cy="400110"/>
          </a:xfrm>
          <a:prstGeom prst="rect">
            <a:avLst/>
          </a:prstGeom>
          <a:noFill/>
        </p:spPr>
        <p:txBody>
          <a:bodyPr wrap="none">
            <a:spAutoFit/>
          </a:bodyPr>
          <a:lstStyle/>
          <a:p>
            <a:pPr algn="l"/>
            <a:r>
              <a:rPr lang="en-US" sz="2000" dirty="0">
                <a:solidFill>
                  <a:srgbClr val="475569"/>
                </a:solidFill>
                <a:latin typeface="Calibri"/>
              </a:rPr>
              <a:t>Introduction to Copilot, features, and benefits.</a:t>
            </a:r>
            <a:endParaRPr sz="2000" dirty="0">
              <a:solidFill>
                <a:srgbClr val="475569"/>
              </a:solidFill>
              <a:latin typeface="Calibri"/>
            </a:endParaRPr>
          </a:p>
        </p:txBody>
      </p:sp>
      <p:sp>
        <p:nvSpPr>
          <p:cNvPr id="6" name="TextBox 5"/>
          <p:cNvSpPr txBox="1"/>
          <p:nvPr/>
        </p:nvSpPr>
        <p:spPr>
          <a:xfrm>
            <a:off x="822960" y="6035040"/>
            <a:ext cx="3089757" cy="523220"/>
          </a:xfrm>
          <a:prstGeom prst="rect">
            <a:avLst/>
          </a:prstGeom>
          <a:noFill/>
        </p:spPr>
        <p:txBody>
          <a:bodyPr wrap="none">
            <a:spAutoFit/>
          </a:bodyPr>
          <a:lstStyle/>
          <a:p>
            <a:r>
              <a:rPr sz="1400" dirty="0">
                <a:solidFill>
                  <a:srgbClr val="475569"/>
                </a:solidFill>
                <a:latin typeface="Calibri"/>
              </a:rPr>
              <a:t>Presenter:</a:t>
            </a:r>
            <a:r>
              <a:rPr lang="en-US" sz="1400" dirty="0">
                <a:solidFill>
                  <a:srgbClr val="475569"/>
                </a:solidFill>
                <a:latin typeface="Calibri"/>
              </a:rPr>
              <a:t> Sarem Yadegari</a:t>
            </a:r>
            <a:br>
              <a:rPr lang="en-US" sz="1400" dirty="0">
                <a:solidFill>
                  <a:srgbClr val="475569"/>
                </a:solidFill>
                <a:latin typeface="Calibri"/>
              </a:rPr>
            </a:br>
            <a:r>
              <a:rPr lang="en-US" sz="1400" dirty="0">
                <a:solidFill>
                  <a:srgbClr val="475569"/>
                </a:solidFill>
                <a:latin typeface="Calibri"/>
              </a:rPr>
              <a:t>Presentation Curated for: WACUBO BMI</a:t>
            </a:r>
            <a:endParaRPr sz="1400" dirty="0">
              <a:solidFill>
                <a:srgbClr val="475569"/>
              </a:solidFill>
              <a:latin typeface="Calibri"/>
            </a:endParaRPr>
          </a:p>
        </p:txBody>
      </p:sp>
      <p:pic>
        <p:nvPicPr>
          <p:cNvPr id="8" name="Graphic 7">
            <a:extLst>
              <a:ext uri="{FF2B5EF4-FFF2-40B4-BE49-F238E27FC236}">
                <a16:creationId xmlns:a16="http://schemas.microsoft.com/office/drawing/2014/main" id="{B70C7B02-5FD9-E325-E978-13EC920F8A7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961249" y="2104832"/>
            <a:ext cx="3700128" cy="370012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C183D7F6-B498-43B3-948B-1728B52AA6E4}">
                <adec:decorative xmlns:adec="http://schemas.microsoft.com/office/drawing/2017/decorative" val="1"/>
              </a:ext>
            </a:extLst>
          </p:cNvPr>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itle 3"/>
          <p:cNvSpPr txBox="1">
            <a:spLocks noGrp="1"/>
          </p:cNvSpPr>
          <p:nvPr>
            <p:ph type="title" idx="4294967295"/>
          </p:nvPr>
        </p:nvSpPr>
        <p:spPr>
          <a:xfrm>
            <a:off x="822960" y="548640"/>
            <a:ext cx="4235583" cy="553998"/>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F172A"/>
                </a:solidFill>
                <a:effectLst/>
                <a:uLnTx/>
                <a:uFillTx/>
                <a:latin typeface="Calibri"/>
                <a:ea typeface="+mn-ea"/>
                <a:cs typeface="+mn-cs"/>
              </a:rPr>
              <a:t>What we will cover today</a:t>
            </a:r>
          </a:p>
        </p:txBody>
      </p:sp>
      <p:sp>
        <p:nvSpPr>
          <p:cNvPr id="9" name="TextBox 8">
            <a:extLst>
              <a:ext uri="{FF2B5EF4-FFF2-40B4-BE49-F238E27FC236}">
                <a16:creationId xmlns:a16="http://schemas.microsoft.com/office/drawing/2014/main" id="{06CD6C11-4D7B-0769-0F35-3517B9922E39}"/>
              </a:ext>
              <a:ext uri="{C183D7F6-B498-43B3-948B-1728B52AA6E4}">
                <adec:decorative xmlns:adec="http://schemas.microsoft.com/office/drawing/2017/decorative" val="1"/>
              </a:ext>
            </a:extLst>
          </p:cNvPr>
          <p:cNvSpPr txBox="1"/>
          <p:nvPr/>
        </p:nvSpPr>
        <p:spPr>
          <a:xfrm>
            <a:off x="1005838" y="1232437"/>
            <a:ext cx="10180015" cy="707886"/>
          </a:xfrm>
          <a:prstGeom prst="rect">
            <a:avLst/>
          </a:prstGeom>
          <a:noFill/>
        </p:spPr>
        <p:txBody>
          <a:bodyPr wrap="square">
            <a:spAutoFit/>
          </a:bodyPr>
          <a:lstStyle/>
          <a:p>
            <a:pPr marL="457200" indent="-457200">
              <a:buFont typeface="+mj-lt"/>
              <a:buAutoNum type="arabicPeriod"/>
              <a:defRPr sz="2000">
                <a:solidFill>
                  <a:srgbClr val="0F172A"/>
                </a:solidFill>
                <a:latin typeface="Calibri"/>
              </a:defRPr>
            </a:pPr>
            <a:endParaRPr lang="en-US" dirty="0"/>
          </a:p>
          <a:p>
            <a:pPr marL="457200" indent="-457200">
              <a:buFont typeface="+mj-lt"/>
              <a:buAutoNum type="arabicPeriod"/>
              <a:defRPr sz="2000">
                <a:solidFill>
                  <a:srgbClr val="0F172A"/>
                </a:solidFill>
                <a:latin typeface="Calibri"/>
              </a:defRPr>
            </a:pPr>
            <a:endParaRPr lang="en-US" dirty="0"/>
          </a:p>
        </p:txBody>
      </p:sp>
      <p:sp>
        <p:nvSpPr>
          <p:cNvPr id="5" name="TextBox 4">
            <a:extLst>
              <a:ext uri="{FF2B5EF4-FFF2-40B4-BE49-F238E27FC236}">
                <a16:creationId xmlns:a16="http://schemas.microsoft.com/office/drawing/2014/main" id="{05AE7107-B124-382C-2AD7-2033DF3A5605}"/>
              </a:ext>
            </a:extLst>
          </p:cNvPr>
          <p:cNvSpPr txBox="1"/>
          <p:nvPr/>
        </p:nvSpPr>
        <p:spPr>
          <a:xfrm>
            <a:off x="1005838" y="1232437"/>
            <a:ext cx="10180015" cy="2554545"/>
          </a:xfrm>
          <a:prstGeom prst="rect">
            <a:avLst/>
          </a:prstGeom>
          <a:noFill/>
        </p:spPr>
        <p:txBody>
          <a:bodyPr wrap="square">
            <a:spAutoFit/>
          </a:bodyPr>
          <a:lstStyle/>
          <a:p>
            <a:pPr marL="457200" indent="-457200">
              <a:buFont typeface="+mj-lt"/>
              <a:buAutoNum type="arabicPeriod"/>
              <a:defRPr sz="2000">
                <a:solidFill>
                  <a:srgbClr val="0F172A"/>
                </a:solidFill>
                <a:latin typeface="Calibri"/>
              </a:defRPr>
            </a:pPr>
            <a:r>
              <a:rPr lang="en-US" dirty="0"/>
              <a:t>Different Microsoft Copilots</a:t>
            </a:r>
          </a:p>
          <a:p>
            <a:pPr marL="457200" indent="-457200">
              <a:buFont typeface="+mj-lt"/>
              <a:buAutoNum type="arabicPeriod"/>
              <a:defRPr sz="2000">
                <a:solidFill>
                  <a:srgbClr val="0F172A"/>
                </a:solidFill>
                <a:latin typeface="Calibri"/>
              </a:defRPr>
            </a:pPr>
            <a:r>
              <a:rPr lang="en-US" dirty="0"/>
              <a:t>Copilot Chat</a:t>
            </a:r>
          </a:p>
          <a:p>
            <a:pPr marL="457200" indent="-457200">
              <a:buFont typeface="+mj-lt"/>
              <a:buAutoNum type="arabicPeriod"/>
              <a:defRPr sz="2000">
                <a:solidFill>
                  <a:srgbClr val="0F172A"/>
                </a:solidFill>
                <a:latin typeface="Calibri"/>
              </a:defRPr>
            </a:pPr>
            <a:r>
              <a:rPr lang="en-US" dirty="0"/>
              <a:t>Microsoft 365 Copilot</a:t>
            </a:r>
          </a:p>
          <a:p>
            <a:pPr marL="457200" indent="-457200">
              <a:buFont typeface="+mj-lt"/>
              <a:buAutoNum type="arabicPeriod"/>
              <a:defRPr sz="2000">
                <a:solidFill>
                  <a:srgbClr val="0F172A"/>
                </a:solidFill>
                <a:latin typeface="Calibri"/>
              </a:defRPr>
            </a:pPr>
            <a:r>
              <a:rPr lang="en-US" dirty="0"/>
              <a:t>Work IQ</a:t>
            </a:r>
          </a:p>
          <a:p>
            <a:pPr marL="457200" indent="-457200">
              <a:buFont typeface="+mj-lt"/>
              <a:buAutoNum type="arabicPeriod"/>
              <a:defRPr sz="2000">
                <a:solidFill>
                  <a:srgbClr val="0F172A"/>
                </a:solidFill>
                <a:latin typeface="Calibri"/>
              </a:defRPr>
            </a:pPr>
            <a:r>
              <a:rPr lang="en-US" dirty="0"/>
              <a:t>5 in 1 capabilities with M365 Copilot</a:t>
            </a:r>
          </a:p>
          <a:p>
            <a:pPr marL="457200" indent="-457200">
              <a:buFont typeface="+mj-lt"/>
              <a:buAutoNum type="arabicPeriod"/>
              <a:defRPr sz="2000">
                <a:solidFill>
                  <a:srgbClr val="0F172A"/>
                </a:solidFill>
                <a:latin typeface="Calibri"/>
              </a:defRPr>
            </a:pPr>
            <a:r>
              <a:rPr lang="en-US" dirty="0"/>
              <a:t>Availability across apps</a:t>
            </a:r>
          </a:p>
          <a:p>
            <a:pPr marL="457200" indent="-457200">
              <a:buFont typeface="+mj-lt"/>
              <a:buAutoNum type="arabicPeriod"/>
              <a:defRPr sz="2000">
                <a:solidFill>
                  <a:srgbClr val="0F172A"/>
                </a:solidFill>
                <a:latin typeface="Calibri"/>
              </a:defRPr>
            </a:pPr>
            <a:r>
              <a:rPr lang="en-US" dirty="0"/>
              <a:t>Key use cases</a:t>
            </a:r>
          </a:p>
          <a:p>
            <a:pPr marL="457200" indent="-457200">
              <a:buFont typeface="+mj-lt"/>
              <a:buAutoNum type="arabicPeriod"/>
              <a:defRPr sz="2000">
                <a:solidFill>
                  <a:srgbClr val="0F172A"/>
                </a:solidFill>
                <a:latin typeface="Calibri"/>
              </a:defRPr>
            </a:pPr>
            <a:r>
              <a:rPr lang="en-US" dirty="0"/>
              <a:t>How to chat in 3 steps</a:t>
            </a:r>
          </a:p>
        </p:txBody>
      </p:sp>
      <p:sp>
        <p:nvSpPr>
          <p:cNvPr id="7" name="Footer Placeholder 12">
            <a:extLst>
              <a:ext uri="{FF2B5EF4-FFF2-40B4-BE49-F238E27FC236}">
                <a16:creationId xmlns:a16="http://schemas.microsoft.com/office/drawing/2014/main" id="{E5023135-CE32-184D-3455-83C573F7493D}"/>
              </a:ext>
            </a:extLst>
          </p:cNvPr>
          <p:cNvSpPr>
            <a:spLocks noGrp="1"/>
          </p:cNvSpPr>
          <p:nvPr>
            <p:ph type="ftr" sz="quarter" idx="11"/>
          </p:nvPr>
        </p:nvSpPr>
        <p:spPr>
          <a:xfrm>
            <a:off x="1072" y="6528068"/>
            <a:ext cx="10849065" cy="354392"/>
          </a:xfrm>
        </p:spPr>
        <p:txBody>
          <a:bodyPr/>
          <a:lstStyle/>
          <a:p>
            <a:pPr algn="l"/>
            <a:r>
              <a:rPr lang="en-US" sz="900" dirty="0"/>
              <a:t>Introduction to Microsoft Copilot Web • For Higher Education Business Leaders • Summer 2026 • Presented by Sarem Yadegari, WACUBO Business Management Institute</a:t>
            </a:r>
          </a:p>
        </p:txBody>
      </p:sp>
      <p:sp>
        <p:nvSpPr>
          <p:cNvPr id="6" name="Rectangle 5">
            <a:extLst>
              <a:ext uri="{FF2B5EF4-FFF2-40B4-BE49-F238E27FC236}">
                <a16:creationId xmlns:a16="http://schemas.microsoft.com/office/drawing/2014/main" id="{EDB6AAA9-8FFF-D867-D9E2-573177B1AD69}"/>
              </a:ext>
              <a:ext uri="{C183D7F6-B498-43B3-948B-1728B52AA6E4}">
                <adec:decorative xmlns:adec="http://schemas.microsoft.com/office/drawing/2017/decorative" val="1"/>
              </a:ext>
            </a:extLst>
          </p:cNvPr>
          <p:cNvSpPr/>
          <p:nvPr/>
        </p:nvSpPr>
        <p:spPr>
          <a:xfrm>
            <a:off x="0" y="0"/>
            <a:ext cx="12191695" cy="164592"/>
          </a:xfrm>
          <a:prstGeom prst="rect">
            <a:avLst/>
          </a:prstGeom>
          <a:solidFill>
            <a:srgbClr val="2563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Rounded Corners 17">
            <a:extLst>
              <a:ext uri="{FF2B5EF4-FFF2-40B4-BE49-F238E27FC236}">
                <a16:creationId xmlns:a16="http://schemas.microsoft.com/office/drawing/2014/main" id="{BF01FEF0-D080-D776-D428-3A987FFFFB49}"/>
              </a:ext>
              <a:ext uri="{C183D7F6-B498-43B3-948B-1728B52AA6E4}">
                <adec:decorative xmlns:adec="http://schemas.microsoft.com/office/drawing/2017/decorative" val="1"/>
              </a:ext>
            </a:extLst>
          </p:cNvPr>
          <p:cNvSpPr>
            <a:spLocks/>
          </p:cNvSpPr>
          <p:nvPr/>
        </p:nvSpPr>
        <p:spPr bwMode="auto">
          <a:xfrm>
            <a:off x="588963" y="1163690"/>
            <a:ext cx="11017250" cy="5186309"/>
          </a:xfrm>
          <a:prstGeom prst="roundRect">
            <a:avLst>
              <a:gd name="adj" fmla="val 5383"/>
            </a:avLst>
          </a:prstGeom>
          <a:solidFill>
            <a:schemeClr val="bg1"/>
          </a:solidFill>
          <a:ln w="19050">
            <a:gradFill>
              <a:gsLst>
                <a:gs pos="100000">
                  <a:srgbClr val="8661C5">
                    <a:lumMod val="96000"/>
                  </a:srgbClr>
                </a:gs>
                <a:gs pos="0">
                  <a:srgbClr val="0078D4"/>
                </a:gs>
              </a:gsLst>
              <a:lin ang="0" scaled="0"/>
            </a:grad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Sans Display"/>
              <a:ea typeface="+mn-ea"/>
              <a:cs typeface="+mn-cs"/>
            </a:endParaRPr>
          </a:p>
        </p:txBody>
      </p:sp>
      <p:pic>
        <p:nvPicPr>
          <p:cNvPr id="21" name="Picture 20" descr="Button showing Copilit Work Vs. Web.">
            <a:extLst>
              <a:ext uri="{FF2B5EF4-FFF2-40B4-BE49-F238E27FC236}">
                <a16:creationId xmlns:a16="http://schemas.microsoft.com/office/drawing/2014/main" id="{8A7E52E0-B911-7D34-2D00-B1F19672F255}"/>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7451023" y="6044886"/>
            <a:ext cx="900351" cy="272329"/>
          </a:xfrm>
          <a:prstGeom prst="roundRect">
            <a:avLst>
              <a:gd name="adj" fmla="val 50000"/>
            </a:avLst>
          </a:prstGeom>
          <a:solidFill>
            <a:schemeClr val="bg1"/>
          </a:solidFill>
          <a:ln>
            <a:noFill/>
          </a:ln>
          <a:effectLst>
            <a:outerShdw blurRad="343645" dist="190500" dir="2700000" algn="tl" rotWithShape="0">
              <a:srgbClr val="F3484C">
                <a:alpha val="5000"/>
              </a:srgbClr>
            </a:outerShdw>
          </a:effectLst>
        </p:spPr>
      </p:pic>
      <p:sp>
        <p:nvSpPr>
          <p:cNvPr id="38" name="Rectangle: Rounded Corners 37" descr="Rectangle showing Copilot personal.">
            <a:extLst>
              <a:ext uri="{FF2B5EF4-FFF2-40B4-BE49-F238E27FC236}">
                <a16:creationId xmlns:a16="http://schemas.microsoft.com/office/drawing/2014/main" id="{83DDAF5F-66DD-55B8-AF51-2E824D1FA407}"/>
              </a:ext>
            </a:extLst>
          </p:cNvPr>
          <p:cNvSpPr>
            <a:spLocks/>
          </p:cNvSpPr>
          <p:nvPr/>
        </p:nvSpPr>
        <p:spPr bwMode="auto">
          <a:xfrm>
            <a:off x="771843" y="1695451"/>
            <a:ext cx="3427518" cy="4119404"/>
          </a:xfrm>
          <a:prstGeom prst="roundRect">
            <a:avLst>
              <a:gd name="adj" fmla="val 4775"/>
            </a:avLst>
          </a:prstGeom>
          <a:solidFill>
            <a:schemeClr val="bg1"/>
          </a:solidFill>
          <a:ln>
            <a:solidFill>
              <a:schemeClr val="bg1"/>
            </a:solidFill>
          </a:ln>
          <a:effectLst>
            <a:outerShdw blurRad="342900" algn="tl" rotWithShape="0">
              <a:schemeClr val="tx2">
                <a:alpha val="10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18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39" name="Rectangle: Rounded Corners 38" descr="Recrangle showing Microsoft 365 Copilot Chat.">
            <a:extLst>
              <a:ext uri="{FF2B5EF4-FFF2-40B4-BE49-F238E27FC236}">
                <a16:creationId xmlns:a16="http://schemas.microsoft.com/office/drawing/2014/main" id="{B096E29C-CDAC-1CA8-9B56-15024027C693}"/>
              </a:ext>
            </a:extLst>
          </p:cNvPr>
          <p:cNvSpPr>
            <a:spLocks/>
          </p:cNvSpPr>
          <p:nvPr/>
        </p:nvSpPr>
        <p:spPr bwMode="auto">
          <a:xfrm>
            <a:off x="4382241" y="1695451"/>
            <a:ext cx="3427518" cy="4119404"/>
          </a:xfrm>
          <a:prstGeom prst="roundRect">
            <a:avLst>
              <a:gd name="adj" fmla="val 4775"/>
            </a:avLst>
          </a:prstGeom>
          <a:solidFill>
            <a:schemeClr val="bg1"/>
          </a:solidFill>
          <a:ln>
            <a:solidFill>
              <a:schemeClr val="bg1"/>
            </a:solidFill>
          </a:ln>
          <a:effectLst>
            <a:outerShdw blurRad="342900" algn="tl" rotWithShape="0">
              <a:schemeClr val="tx2">
                <a:alpha val="10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18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40" name="Rectangle: Rounded Corners 39" descr="Rectangle showing Microsoft 365 Copilot.">
            <a:extLst>
              <a:ext uri="{FF2B5EF4-FFF2-40B4-BE49-F238E27FC236}">
                <a16:creationId xmlns:a16="http://schemas.microsoft.com/office/drawing/2014/main" id="{CB21CC51-3798-1C48-9CA0-4E6FCB72D5E6}"/>
              </a:ext>
            </a:extLst>
          </p:cNvPr>
          <p:cNvSpPr>
            <a:spLocks/>
          </p:cNvSpPr>
          <p:nvPr/>
        </p:nvSpPr>
        <p:spPr bwMode="auto">
          <a:xfrm>
            <a:off x="7992638" y="1695451"/>
            <a:ext cx="3427518" cy="4119404"/>
          </a:xfrm>
          <a:prstGeom prst="roundRect">
            <a:avLst>
              <a:gd name="adj" fmla="val 4775"/>
            </a:avLst>
          </a:prstGeom>
          <a:solidFill>
            <a:schemeClr val="bg1"/>
          </a:solidFill>
          <a:ln>
            <a:solidFill>
              <a:schemeClr val="bg1"/>
            </a:solidFill>
          </a:ln>
          <a:effectLst>
            <a:outerShdw blurRad="342900" algn="tl" rotWithShape="0">
              <a:schemeClr val="tx2">
                <a:alpha val="10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18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41" name="Rectangle: Top Corners Rounded 40">
            <a:extLst>
              <a:ext uri="{FF2B5EF4-FFF2-40B4-BE49-F238E27FC236}">
                <a16:creationId xmlns:a16="http://schemas.microsoft.com/office/drawing/2014/main" id="{5D84F704-F958-9288-D085-2683BAC8C01A}"/>
              </a:ext>
            </a:extLst>
          </p:cNvPr>
          <p:cNvSpPr/>
          <p:nvPr/>
        </p:nvSpPr>
        <p:spPr bwMode="auto">
          <a:xfrm>
            <a:off x="771843" y="1695451"/>
            <a:ext cx="3427518" cy="471487"/>
          </a:xfrm>
          <a:prstGeom prst="round2SameRect">
            <a:avLst>
              <a:gd name="adj1" fmla="val 26947"/>
              <a:gd name="adj2" fmla="val 0"/>
            </a:avLst>
          </a:prstGeom>
          <a:gradFill flip="none" rotWithShape="1">
            <a:gsLst>
              <a:gs pos="100000">
                <a:srgbClr val="8661C5"/>
              </a:gs>
              <a:gs pos="0">
                <a:srgbClr val="0078D4"/>
              </a:gs>
            </a:gsLst>
            <a:lin ang="2700000" scaled="1"/>
            <a:tileRect/>
          </a:gradFill>
          <a:effectLst>
            <a:outerShdw blurRad="63500" dist="38100" algn="l" rotWithShape="0">
              <a:prstClr val="black">
                <a:alpha val="20000"/>
              </a:prstClr>
            </a:outerShdw>
          </a:effectLst>
        </p:spPr>
        <p:txBody>
          <a:bodyPr wrap="square" lIns="0" tIns="0" rIns="0" bIns="0" anchor="ctr" anchorCtr="0">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Segoe Sans Display Semibold"/>
                <a:ea typeface="+mn-ea"/>
                <a:cs typeface="+mn-cs"/>
              </a:rPr>
              <a:t>Copilot Personal</a:t>
            </a:r>
            <a:endParaRPr kumimoji="0" lang="LID4096" sz="1800" b="0" i="0" u="none" strike="noStrike" kern="1200" cap="none" spc="0" normalizeH="0" baseline="0" noProof="0">
              <a:ln>
                <a:noFill/>
              </a:ln>
              <a:solidFill>
                <a:srgbClr val="FFFFFF"/>
              </a:solidFill>
              <a:effectLst/>
              <a:uLnTx/>
              <a:uFillTx/>
              <a:latin typeface="Segoe Sans Display Semibold"/>
              <a:ea typeface="+mn-ea"/>
              <a:cs typeface="+mn-cs"/>
            </a:endParaRPr>
          </a:p>
        </p:txBody>
      </p:sp>
      <p:sp>
        <p:nvSpPr>
          <p:cNvPr id="42" name="Rectangle: Top Corners Rounded 41">
            <a:extLst>
              <a:ext uri="{FF2B5EF4-FFF2-40B4-BE49-F238E27FC236}">
                <a16:creationId xmlns:a16="http://schemas.microsoft.com/office/drawing/2014/main" id="{4397DF59-B4E7-502D-B9B0-6C9FBF8093A2}"/>
              </a:ext>
            </a:extLst>
          </p:cNvPr>
          <p:cNvSpPr/>
          <p:nvPr/>
        </p:nvSpPr>
        <p:spPr bwMode="auto">
          <a:xfrm>
            <a:off x="4382241" y="1695451"/>
            <a:ext cx="3427518" cy="471487"/>
          </a:xfrm>
          <a:prstGeom prst="round2SameRect">
            <a:avLst>
              <a:gd name="adj1" fmla="val 26947"/>
              <a:gd name="adj2" fmla="val 0"/>
            </a:avLst>
          </a:prstGeom>
          <a:gradFill flip="none" rotWithShape="1">
            <a:gsLst>
              <a:gs pos="100000">
                <a:srgbClr val="8661C5"/>
              </a:gs>
              <a:gs pos="0">
                <a:srgbClr val="0078D4"/>
              </a:gs>
            </a:gsLst>
            <a:lin ang="2700000" scaled="1"/>
            <a:tileRect/>
          </a:gradFill>
          <a:effectLst>
            <a:outerShdw blurRad="63500" dist="38100" algn="l" rotWithShape="0">
              <a:prstClr val="black">
                <a:alpha val="20000"/>
              </a:prstClr>
            </a:outerShdw>
          </a:effectLst>
        </p:spPr>
        <p:txBody>
          <a:bodyPr wrap="square" lIns="0" tIns="0" rIns="0" bIns="0" anchor="ctr" anchorCtr="0">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Segoe Sans Display Semibold"/>
                <a:ea typeface="+mn-ea"/>
                <a:cs typeface="+mn-cs"/>
              </a:rPr>
              <a:t>Microsoft 365 Copilot Chat</a:t>
            </a:r>
          </a:p>
        </p:txBody>
      </p:sp>
      <p:sp>
        <p:nvSpPr>
          <p:cNvPr id="44" name="Rectangle: Top Corners Rounded 43">
            <a:extLst>
              <a:ext uri="{FF2B5EF4-FFF2-40B4-BE49-F238E27FC236}">
                <a16:creationId xmlns:a16="http://schemas.microsoft.com/office/drawing/2014/main" id="{0AB0C130-D56E-1272-7FCA-A399253E7D84}"/>
              </a:ext>
            </a:extLst>
          </p:cNvPr>
          <p:cNvSpPr/>
          <p:nvPr/>
        </p:nvSpPr>
        <p:spPr bwMode="auto">
          <a:xfrm>
            <a:off x="7992638" y="1695451"/>
            <a:ext cx="3427518" cy="471487"/>
          </a:xfrm>
          <a:prstGeom prst="round2SameRect">
            <a:avLst>
              <a:gd name="adj1" fmla="val 26947"/>
              <a:gd name="adj2" fmla="val 0"/>
            </a:avLst>
          </a:prstGeom>
          <a:gradFill flip="none" rotWithShape="1">
            <a:gsLst>
              <a:gs pos="100000">
                <a:srgbClr val="8661C5"/>
              </a:gs>
              <a:gs pos="0">
                <a:srgbClr val="0078D4"/>
              </a:gs>
            </a:gsLst>
            <a:lin ang="2700000" scaled="1"/>
            <a:tileRect/>
          </a:gradFill>
          <a:effectLst>
            <a:outerShdw blurRad="63500" dist="38100" algn="l" rotWithShape="0">
              <a:prstClr val="black">
                <a:alpha val="20000"/>
              </a:prstClr>
            </a:outerShdw>
          </a:effectLst>
        </p:spPr>
        <p:txBody>
          <a:bodyPr wrap="square" lIns="0" tIns="0" rIns="0" bIns="0" anchor="ctr" anchorCtr="0">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Segoe Sans Display Semibold"/>
                <a:ea typeface="+mn-ea"/>
                <a:cs typeface="+mn-cs"/>
              </a:rPr>
              <a:t>Microsoft 365 Copilot</a:t>
            </a:r>
          </a:p>
        </p:txBody>
      </p:sp>
      <p:pic>
        <p:nvPicPr>
          <p:cNvPr id="8" name="Picture 7">
            <a:extLst>
              <a:ext uri="{FF2B5EF4-FFF2-40B4-BE49-F238E27FC236}">
                <a16:creationId xmlns:a16="http://schemas.microsoft.com/office/drawing/2014/main" id="{7F452E0D-215C-0134-9762-887498BE8F4C}"/>
              </a:ext>
              <a:ext uri="{C183D7F6-B498-43B3-948B-1728B52AA6E4}">
                <adec:decorative xmlns:adec="http://schemas.microsoft.com/office/drawing/2017/decorative" val="1"/>
              </a:ext>
            </a:extLst>
          </p:cNvPr>
          <p:cNvPicPr>
            <a:picLocks/>
          </p:cNvPicPr>
          <p:nvPr/>
        </p:nvPicPr>
        <p:blipFill rotWithShape="1">
          <a:blip r:embed="rId4"/>
          <a:srcRect l="3221" r="3221"/>
          <a:stretch/>
        </p:blipFill>
        <p:spPr>
          <a:xfrm>
            <a:off x="909002" y="2304097"/>
            <a:ext cx="3153199" cy="3373597"/>
          </a:xfrm>
          <a:prstGeom prst="roundRect">
            <a:avLst>
              <a:gd name="adj" fmla="val 1966"/>
            </a:avLst>
          </a:prstGeom>
        </p:spPr>
      </p:pic>
      <p:pic>
        <p:nvPicPr>
          <p:cNvPr id="47" name="Picture 46">
            <a:extLst>
              <a:ext uri="{FF2B5EF4-FFF2-40B4-BE49-F238E27FC236}">
                <a16:creationId xmlns:a16="http://schemas.microsoft.com/office/drawing/2014/main" id="{4DAC19DC-A013-27EC-C893-F64C2A4FD1F5}"/>
              </a:ext>
              <a:ext uri="{C183D7F6-B498-43B3-948B-1728B52AA6E4}">
                <adec:decorative xmlns:adec="http://schemas.microsoft.com/office/drawing/2017/decorative" val="1"/>
              </a:ext>
            </a:extLst>
          </p:cNvPr>
          <p:cNvPicPr>
            <a:picLocks/>
          </p:cNvPicPr>
          <p:nvPr/>
        </p:nvPicPr>
        <p:blipFill rotWithShape="1">
          <a:blip r:embed="rId5"/>
          <a:srcRect l="604" t="-6326" r="604" b="-6326"/>
          <a:stretch/>
        </p:blipFill>
        <p:spPr>
          <a:xfrm>
            <a:off x="8129798" y="2304097"/>
            <a:ext cx="3153199" cy="3373597"/>
          </a:xfrm>
          <a:prstGeom prst="roundRect">
            <a:avLst>
              <a:gd name="adj" fmla="val 1966"/>
            </a:avLst>
          </a:prstGeom>
          <a:solidFill>
            <a:srgbClr val="FAFAFA"/>
          </a:solidFill>
          <a:ln w="6350">
            <a:solidFill>
              <a:schemeClr val="bg1">
                <a:lumMod val="85000"/>
              </a:schemeClr>
            </a:solidFill>
          </a:ln>
        </p:spPr>
      </p:pic>
      <p:pic>
        <p:nvPicPr>
          <p:cNvPr id="48" name="Picture 47">
            <a:extLst>
              <a:ext uri="{FF2B5EF4-FFF2-40B4-BE49-F238E27FC236}">
                <a16:creationId xmlns:a16="http://schemas.microsoft.com/office/drawing/2014/main" id="{FD7387F0-2A05-95EF-0B26-BE8502C3A281}"/>
              </a:ext>
              <a:ext uri="{C183D7F6-B498-43B3-948B-1728B52AA6E4}">
                <adec:decorative xmlns:adec="http://schemas.microsoft.com/office/drawing/2017/decorative" val="1"/>
              </a:ext>
            </a:extLst>
          </p:cNvPr>
          <p:cNvPicPr>
            <a:picLocks/>
          </p:cNvPicPr>
          <p:nvPr/>
        </p:nvPicPr>
        <p:blipFill rotWithShape="1">
          <a:blip r:embed="rId6"/>
          <a:srcRect l="259" t="-9966" r="259" b="-9966"/>
          <a:stretch/>
        </p:blipFill>
        <p:spPr>
          <a:xfrm>
            <a:off x="4519400" y="2304097"/>
            <a:ext cx="3153199" cy="3373597"/>
          </a:xfrm>
          <a:prstGeom prst="roundRect">
            <a:avLst>
              <a:gd name="adj" fmla="val 1966"/>
            </a:avLst>
          </a:prstGeom>
          <a:solidFill>
            <a:srgbClr val="FAFAFA"/>
          </a:solidFill>
          <a:ln w="6350">
            <a:solidFill>
              <a:schemeClr val="bg1">
                <a:lumMod val="85000"/>
              </a:schemeClr>
            </a:solidFill>
          </a:ln>
        </p:spPr>
      </p:pic>
      <p:sp>
        <p:nvSpPr>
          <p:cNvPr id="49" name="Right Bracket 48">
            <a:extLst>
              <a:ext uri="{FF2B5EF4-FFF2-40B4-BE49-F238E27FC236}">
                <a16:creationId xmlns:a16="http://schemas.microsoft.com/office/drawing/2014/main" id="{CCA5784F-BFDA-DC87-7541-C80FA3F9D838}"/>
              </a:ext>
              <a:ext uri="{C183D7F6-B498-43B3-948B-1728B52AA6E4}">
                <adec:decorative xmlns:adec="http://schemas.microsoft.com/office/drawing/2017/decorative" val="1"/>
              </a:ext>
            </a:extLst>
          </p:cNvPr>
          <p:cNvSpPr/>
          <p:nvPr/>
        </p:nvSpPr>
        <p:spPr>
          <a:xfrm rot="5400000">
            <a:off x="7797813" y="4113037"/>
            <a:ext cx="206760" cy="3610397"/>
          </a:xfrm>
          <a:prstGeom prst="rightBracket">
            <a:avLst>
              <a:gd name="adj" fmla="val 66005"/>
            </a:avLst>
          </a:prstGeom>
          <a:ln w="12700" cap="rnd">
            <a:solidFill>
              <a:schemeClr val="accent1"/>
            </a:solidFill>
            <a:headEnd type="arrow" w="med" len="sm"/>
            <a:tailEnd type="arrow" w="med" len="sm"/>
          </a:ln>
          <a:effectLst>
            <a:outerShdw blurRad="127000" algn="ctr" rotWithShape="0">
              <a:prstClr val="black">
                <a:alpha val="15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091F2C"/>
              </a:solidFill>
              <a:effectLst/>
              <a:uLnTx/>
              <a:uFillTx/>
              <a:latin typeface="Segoe Sans Display"/>
              <a:ea typeface="+mn-ea"/>
              <a:cs typeface="+mn-cs"/>
            </a:endParaRPr>
          </a:p>
        </p:txBody>
      </p:sp>
      <p:sp>
        <p:nvSpPr>
          <p:cNvPr id="54" name="Right Bracket 53">
            <a:extLst>
              <a:ext uri="{FF2B5EF4-FFF2-40B4-BE49-F238E27FC236}">
                <a16:creationId xmlns:a16="http://schemas.microsoft.com/office/drawing/2014/main" id="{DEA5629D-DCB9-6C5F-813D-DBB45866D487}"/>
              </a:ext>
              <a:ext uri="{C183D7F6-B498-43B3-948B-1728B52AA6E4}">
                <adec:decorative xmlns:adec="http://schemas.microsoft.com/office/drawing/2017/decorative" val="1"/>
              </a:ext>
            </a:extLst>
          </p:cNvPr>
          <p:cNvSpPr/>
          <p:nvPr/>
        </p:nvSpPr>
        <p:spPr>
          <a:xfrm rot="16200000">
            <a:off x="7743782" y="-267160"/>
            <a:ext cx="314824" cy="3610397"/>
          </a:xfrm>
          <a:prstGeom prst="rightBracket">
            <a:avLst>
              <a:gd name="adj" fmla="val 82948"/>
            </a:avLst>
          </a:prstGeom>
          <a:ln w="12700" cap="rnd">
            <a:solidFill>
              <a:schemeClr val="accent1"/>
            </a:solidFill>
            <a:headEnd type="arrow" w="med" len="sm"/>
            <a:tailEnd type="arrow" w="med" len="sm"/>
          </a:ln>
          <a:effectLst>
            <a:outerShdw blurRad="127000" algn="ctr" rotWithShape="0">
              <a:prstClr val="black">
                <a:alpha val="15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091F2C"/>
              </a:solidFill>
              <a:effectLst/>
              <a:uLnTx/>
              <a:uFillTx/>
              <a:latin typeface="Segoe Sans Display"/>
              <a:ea typeface="+mn-ea"/>
              <a:cs typeface="+mn-cs"/>
            </a:endParaRPr>
          </a:p>
        </p:txBody>
      </p:sp>
      <p:sp>
        <p:nvSpPr>
          <p:cNvPr id="56" name="TextBox 55">
            <a:extLst>
              <a:ext uri="{FF2B5EF4-FFF2-40B4-BE49-F238E27FC236}">
                <a16:creationId xmlns:a16="http://schemas.microsoft.com/office/drawing/2014/main" id="{42ED2587-F707-CE69-49EB-EAA42B50270E}"/>
              </a:ext>
            </a:extLst>
          </p:cNvPr>
          <p:cNvSpPr txBox="1"/>
          <p:nvPr/>
        </p:nvSpPr>
        <p:spPr>
          <a:xfrm>
            <a:off x="7127104" y="1293088"/>
            <a:ext cx="1548181" cy="153888"/>
          </a:xfrm>
          <a:prstGeom prst="rect">
            <a:avLst/>
          </a:prstGeom>
          <a:solidFill>
            <a:srgbClr val="F8FAFE"/>
          </a:solidFill>
        </p:spPr>
        <p:txBody>
          <a:bodyPr wrap="none" lIns="274320" tIns="0" rIns="0" bIns="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91F2C"/>
                </a:solidFill>
                <a:effectLst/>
                <a:uLnTx/>
                <a:uFillTx/>
                <a:latin typeface="Segoe Sans Display"/>
                <a:ea typeface="+mn-ea"/>
                <a:cs typeface="+mn-cs"/>
              </a:rPr>
              <a:t>Entra ID signed in user</a:t>
            </a:r>
            <a:endParaRPr kumimoji="0" lang="LID4096" sz="1000" b="0" i="0" u="none" strike="noStrike" kern="1200" cap="none" spc="0" normalizeH="0" baseline="0" noProof="0">
              <a:ln>
                <a:noFill/>
              </a:ln>
              <a:solidFill>
                <a:srgbClr val="091F2C"/>
              </a:solidFill>
              <a:effectLst/>
              <a:uLnTx/>
              <a:uFillTx/>
              <a:latin typeface="Segoe Sans Display"/>
              <a:ea typeface="+mn-ea"/>
              <a:cs typeface="+mn-cs"/>
            </a:endParaRPr>
          </a:p>
        </p:txBody>
      </p:sp>
      <p:pic>
        <p:nvPicPr>
          <p:cNvPr id="1030" name="Picture 6" descr="Microsoft announce the renaming of Azure Active Directory to Entra ID ...">
            <a:extLst>
              <a:ext uri="{FF2B5EF4-FFF2-40B4-BE49-F238E27FC236}">
                <a16:creationId xmlns:a16="http://schemas.microsoft.com/office/drawing/2014/main" id="{66C5B4D4-BC93-F10E-FA4A-1D34B15F335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44055" y="1266939"/>
            <a:ext cx="232104" cy="206186"/>
          </a:xfrm>
          <a:prstGeom prst="rect">
            <a:avLst/>
          </a:prstGeom>
          <a:noFill/>
          <a:extLst>
            <a:ext uri="{909E8E84-426E-40DD-AFC4-6F175D3DCCD1}">
              <a14:hiddenFill xmlns:a14="http://schemas.microsoft.com/office/drawing/2010/main">
                <a:solidFill>
                  <a:srgbClr val="FFFFFF"/>
                </a:solidFill>
              </a14:hiddenFill>
            </a:ext>
          </a:extLst>
        </p:spPr>
      </p:pic>
      <p:sp>
        <p:nvSpPr>
          <p:cNvPr id="58" name="TextBox 57">
            <a:extLst>
              <a:ext uri="{FF2B5EF4-FFF2-40B4-BE49-F238E27FC236}">
                <a16:creationId xmlns:a16="http://schemas.microsoft.com/office/drawing/2014/main" id="{81400A81-6CCD-47AF-920B-491F507EB07B}"/>
              </a:ext>
            </a:extLst>
          </p:cNvPr>
          <p:cNvSpPr txBox="1"/>
          <p:nvPr/>
        </p:nvSpPr>
        <p:spPr>
          <a:xfrm>
            <a:off x="7656887" y="1492882"/>
            <a:ext cx="1962076" cy="153888"/>
          </a:xfrm>
          <a:prstGeom prst="rect">
            <a:avLst/>
          </a:prstGeom>
          <a:noFill/>
        </p:spPr>
        <p:txBody>
          <a:bodyPr wrap="none" lIns="0" tIns="0" rIns="0" bIns="0" anchor="ctr">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91F2C"/>
                </a:solidFill>
                <a:effectLst/>
                <a:uLnTx/>
                <a:uFillTx/>
                <a:latin typeface="Segoe Sans Display"/>
                <a:ea typeface="+mn-ea"/>
                <a:cs typeface="+mn-cs"/>
              </a:rPr>
              <a:t>+       Microsoft 365 Copilot license</a:t>
            </a:r>
          </a:p>
        </p:txBody>
      </p:sp>
      <p:pic>
        <p:nvPicPr>
          <p:cNvPr id="30" name="Picture 2" descr="Copilot button.">
            <a:extLst>
              <a:ext uri="{FF2B5EF4-FFF2-40B4-BE49-F238E27FC236}">
                <a16:creationId xmlns:a16="http://schemas.microsoft.com/office/drawing/2014/main" id="{EE8DAF50-F0F1-0CC3-B6B8-E220EB5BC3F0}"/>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a:stretch/>
        </p:blipFill>
        <p:spPr bwMode="auto">
          <a:xfrm>
            <a:off x="7749955" y="1491246"/>
            <a:ext cx="188118" cy="187486"/>
          </a:xfrm>
          <a:prstGeom prst="rect">
            <a:avLst/>
          </a:prstGeom>
          <a:noFill/>
        </p:spPr>
      </p:pic>
      <p:sp>
        <p:nvSpPr>
          <p:cNvPr id="5" name="Title 4">
            <a:extLst>
              <a:ext uri="{FF2B5EF4-FFF2-40B4-BE49-F238E27FC236}">
                <a16:creationId xmlns:a16="http://schemas.microsoft.com/office/drawing/2014/main" id="{DED99597-5423-94FE-88D7-CCB1F88C7186}"/>
              </a:ext>
            </a:extLst>
          </p:cNvPr>
          <p:cNvSpPr txBox="1">
            <a:spLocks noGrp="1"/>
          </p:cNvSpPr>
          <p:nvPr>
            <p:ph type="title" idx="4294967295"/>
          </p:nvPr>
        </p:nvSpPr>
        <p:spPr>
          <a:xfrm>
            <a:off x="822960" y="548640"/>
            <a:ext cx="4632935" cy="553998"/>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F172A"/>
                </a:solidFill>
                <a:effectLst/>
                <a:uLnTx/>
                <a:uFillTx/>
                <a:latin typeface="Calibri"/>
                <a:ea typeface="+mn-ea"/>
                <a:cs typeface="+mn-cs"/>
              </a:rPr>
              <a:t>Different Microsoft Copilots</a:t>
            </a:r>
          </a:p>
        </p:txBody>
      </p:sp>
      <p:sp>
        <p:nvSpPr>
          <p:cNvPr id="2" name="Rectangle 1">
            <a:extLst>
              <a:ext uri="{FF2B5EF4-FFF2-40B4-BE49-F238E27FC236}">
                <a16:creationId xmlns:a16="http://schemas.microsoft.com/office/drawing/2014/main" id="{1DDF5B94-1A1A-16B7-C8A6-61E273650A11}"/>
              </a:ext>
              <a:ext uri="{C183D7F6-B498-43B3-948B-1728B52AA6E4}">
                <adec:decorative xmlns:adec="http://schemas.microsoft.com/office/drawing/2017/decorative" val="1"/>
              </a:ext>
            </a:extLst>
          </p:cNvPr>
          <p:cNvSpPr/>
          <p:nvPr/>
        </p:nvSpPr>
        <p:spPr>
          <a:xfrm>
            <a:off x="0" y="0"/>
            <a:ext cx="12191695" cy="164592"/>
          </a:xfrm>
          <a:prstGeom prst="rect">
            <a:avLst/>
          </a:prstGeom>
          <a:solidFill>
            <a:srgbClr val="2563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577731072"/>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DF0EB">
            <a:alpha val="0"/>
          </a:srgbClr>
        </a:solidFill>
        <a:effectLst/>
      </p:bgPr>
    </p:bg>
    <p:spTree>
      <p:nvGrpSpPr>
        <p:cNvPr id="1" name="">
          <a:extLst>
            <a:ext uri="{FF2B5EF4-FFF2-40B4-BE49-F238E27FC236}">
              <a16:creationId xmlns:a16="http://schemas.microsoft.com/office/drawing/2014/main" id="{02910E12-0931-2401-11F5-3401DC17A7A3}"/>
            </a:ext>
          </a:extLst>
        </p:cNvPr>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4AC4C5E6-7866-E17F-5FC9-C1E69A3972A4}"/>
              </a:ext>
              <a:ext uri="{C183D7F6-B498-43B3-948B-1728B52AA6E4}">
                <adec:decorative xmlns:adec="http://schemas.microsoft.com/office/drawing/2017/decorative" val="1"/>
              </a:ext>
            </a:extLst>
          </p:cNvPr>
          <p:cNvSpPr>
            <a:spLocks/>
          </p:cNvSpPr>
          <p:nvPr/>
        </p:nvSpPr>
        <p:spPr>
          <a:xfrm>
            <a:off x="4632958" y="1326155"/>
            <a:ext cx="7254241" cy="5313679"/>
          </a:xfrm>
          <a:prstGeom prst="roundRect">
            <a:avLst>
              <a:gd name="adj" fmla="val 2569"/>
            </a:avLst>
          </a:prstGeom>
          <a:solidFill>
            <a:schemeClr val="bg1">
              <a:alpha val="60000"/>
            </a:schemeClr>
          </a:solidFill>
          <a:ln w="12700">
            <a:solidFill>
              <a:schemeClr val="bg1"/>
            </a:solidFill>
          </a:ln>
          <a:effectLst>
            <a:outerShdw blurRad="63500" algn="ctr"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Sans Display"/>
              <a:ea typeface="+mn-ea"/>
              <a:cs typeface="+mn-cs"/>
            </a:endParaRPr>
          </a:p>
        </p:txBody>
      </p:sp>
      <p:pic>
        <p:nvPicPr>
          <p:cNvPr id="12" name="Picture 11">
            <a:extLst>
              <a:ext uri="{FF2B5EF4-FFF2-40B4-BE49-F238E27FC236}">
                <a16:creationId xmlns:a16="http://schemas.microsoft.com/office/drawing/2014/main" id="{21E9D2CD-F7C1-1DE9-3592-6664E302C9F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431771" y="1326157"/>
            <a:ext cx="3886946" cy="5313678"/>
          </a:xfrm>
          <a:custGeom>
            <a:avLst/>
            <a:gdLst>
              <a:gd name="connsiteX0" fmla="*/ 0 w 3136902"/>
              <a:gd name="connsiteY0" fmla="*/ 0 h 6858000"/>
              <a:gd name="connsiteX1" fmla="*/ 3136902 w 3136902"/>
              <a:gd name="connsiteY1" fmla="*/ 0 h 6858000"/>
              <a:gd name="connsiteX2" fmla="*/ 3136902 w 3136902"/>
              <a:gd name="connsiteY2" fmla="*/ 6858000 h 6858000"/>
              <a:gd name="connsiteX3" fmla="*/ 0 w 31369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136902" h="6858000">
                <a:moveTo>
                  <a:pt x="0" y="0"/>
                </a:moveTo>
                <a:lnTo>
                  <a:pt x="3136902" y="0"/>
                </a:lnTo>
                <a:lnTo>
                  <a:pt x="3136902" y="6858000"/>
                </a:lnTo>
                <a:lnTo>
                  <a:pt x="0" y="6858000"/>
                </a:lnTo>
                <a:close/>
              </a:path>
            </a:pathLst>
          </a:custGeom>
        </p:spPr>
      </p:pic>
      <p:sp>
        <p:nvSpPr>
          <p:cNvPr id="13" name="Freeform: Shape 12">
            <a:extLst>
              <a:ext uri="{FF2B5EF4-FFF2-40B4-BE49-F238E27FC236}">
                <a16:creationId xmlns:a16="http://schemas.microsoft.com/office/drawing/2014/main" id="{6B4285C7-DE42-8731-2F6A-51A8FE21DBA9}"/>
              </a:ext>
              <a:ext uri="{C183D7F6-B498-43B3-948B-1728B52AA6E4}">
                <adec:decorative xmlns:adec="http://schemas.microsoft.com/office/drawing/2017/decorative" val="1"/>
              </a:ext>
            </a:extLst>
          </p:cNvPr>
          <p:cNvSpPr>
            <a:spLocks/>
          </p:cNvSpPr>
          <p:nvPr/>
        </p:nvSpPr>
        <p:spPr bwMode="auto">
          <a:xfrm>
            <a:off x="372062" y="1326156"/>
            <a:ext cx="3946655" cy="5531842"/>
          </a:xfrm>
          <a:custGeom>
            <a:avLst/>
            <a:gdLst>
              <a:gd name="connsiteX0" fmla="*/ 0 w 3136902"/>
              <a:gd name="connsiteY0" fmla="*/ 0 h 6858000"/>
              <a:gd name="connsiteX1" fmla="*/ 3136902 w 3136902"/>
              <a:gd name="connsiteY1" fmla="*/ 0 h 6858000"/>
              <a:gd name="connsiteX2" fmla="*/ 3136902 w 3136902"/>
              <a:gd name="connsiteY2" fmla="*/ 6858000 h 6858000"/>
              <a:gd name="connsiteX3" fmla="*/ 0 w 3136902"/>
              <a:gd name="connsiteY3" fmla="*/ 6858000 h 6858000"/>
              <a:gd name="connsiteX4" fmla="*/ 0 w 313690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6902" h="6858000">
                <a:moveTo>
                  <a:pt x="0" y="0"/>
                </a:moveTo>
                <a:lnTo>
                  <a:pt x="3136902" y="0"/>
                </a:lnTo>
                <a:lnTo>
                  <a:pt x="3136902" y="6858000"/>
                </a:lnTo>
                <a:lnTo>
                  <a:pt x="0" y="6858000"/>
                </a:lnTo>
                <a:lnTo>
                  <a:pt x="0" y="0"/>
                </a:lnTo>
                <a:close/>
              </a:path>
            </a:pathLst>
          </a:custGeom>
          <a:solidFill>
            <a:schemeClr val="bg1">
              <a:alpha val="6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pic>
        <p:nvPicPr>
          <p:cNvPr id="14" name="Picture 13">
            <a:extLst>
              <a:ext uri="{FF2B5EF4-FFF2-40B4-BE49-F238E27FC236}">
                <a16:creationId xmlns:a16="http://schemas.microsoft.com/office/drawing/2014/main" id="{25CAC133-454E-5BE0-716A-61FAB44E5A2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rot="5400000" flipH="1">
            <a:off x="1704868" y="3954314"/>
            <a:ext cx="5313678" cy="57354"/>
          </a:xfrm>
          <a:prstGeom prst="rect">
            <a:avLst/>
          </a:prstGeom>
        </p:spPr>
      </p:pic>
      <p:sp>
        <p:nvSpPr>
          <p:cNvPr id="15" name="TextBox 14">
            <a:extLst>
              <a:ext uri="{FF2B5EF4-FFF2-40B4-BE49-F238E27FC236}">
                <a16:creationId xmlns:a16="http://schemas.microsoft.com/office/drawing/2014/main" id="{8475C7D1-A3A1-A308-7851-EB1BA099F68B}"/>
              </a:ext>
            </a:extLst>
          </p:cNvPr>
          <p:cNvSpPr txBox="1"/>
          <p:nvPr/>
        </p:nvSpPr>
        <p:spPr>
          <a:xfrm>
            <a:off x="588263" y="2652123"/>
            <a:ext cx="3369920" cy="2377440"/>
          </a:xfrm>
          <a:prstGeom prst="roundRect">
            <a:avLst>
              <a:gd name="adj" fmla="val 4562"/>
            </a:avLst>
          </a:prstGeom>
          <a:solidFill>
            <a:schemeClr val="bg1">
              <a:alpha val="60000"/>
            </a:schemeClr>
          </a:solidFill>
          <a:ln w="12700">
            <a:solidFill>
              <a:schemeClr val="bg1"/>
            </a:solidFill>
          </a:ln>
          <a:effectLst>
            <a:outerShdw blurRad="63500" algn="ctr"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t"/>
          <a:lstStyle>
            <a:defPPr>
              <a:defRPr lang="en-US"/>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91F2C"/>
                </a:solidFill>
                <a:effectLst/>
                <a:uLnTx/>
                <a:uFillTx/>
                <a:latin typeface="Segoe Sans Display"/>
                <a:ea typeface="+mn-ea"/>
                <a:cs typeface="+mn-cs"/>
              </a:rPr>
              <a:t>Secure AI chat powered by the latest models available and Work IQ intelligence layer. </a:t>
            </a:r>
          </a:p>
        </p:txBody>
      </p:sp>
      <p:pic>
        <p:nvPicPr>
          <p:cNvPr id="4" name="Picture 3">
            <a:extLst>
              <a:ext uri="{FF2B5EF4-FFF2-40B4-BE49-F238E27FC236}">
                <a16:creationId xmlns:a16="http://schemas.microsoft.com/office/drawing/2014/main" id="{D501E0C1-2610-0886-755A-9E24994E527F}"/>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00221" y="2089656"/>
            <a:ext cx="7119717" cy="4004841"/>
          </a:xfrm>
          <a:prstGeom prst="rect">
            <a:avLst/>
          </a:prstGeom>
        </p:spPr>
      </p:pic>
      <p:sp>
        <p:nvSpPr>
          <p:cNvPr id="5" name="Title 4">
            <a:extLst>
              <a:ext uri="{FF2B5EF4-FFF2-40B4-BE49-F238E27FC236}">
                <a16:creationId xmlns:a16="http://schemas.microsoft.com/office/drawing/2014/main" id="{A4689B46-886C-77BC-1F8C-18131FEA022A}"/>
              </a:ext>
            </a:extLst>
          </p:cNvPr>
          <p:cNvSpPr txBox="1">
            <a:spLocks noGrp="1"/>
          </p:cNvSpPr>
          <p:nvPr>
            <p:ph type="title" idx="4294967295"/>
          </p:nvPr>
        </p:nvSpPr>
        <p:spPr>
          <a:xfrm>
            <a:off x="822960" y="548640"/>
            <a:ext cx="2146357" cy="553998"/>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F172A"/>
                </a:solidFill>
                <a:effectLst/>
                <a:uLnTx/>
                <a:uFillTx/>
                <a:latin typeface="Calibri"/>
                <a:ea typeface="+mn-ea"/>
                <a:cs typeface="+mn-cs"/>
              </a:rPr>
              <a:t>Copilot Chat</a:t>
            </a:r>
          </a:p>
        </p:txBody>
      </p:sp>
      <p:sp>
        <p:nvSpPr>
          <p:cNvPr id="2" name="Rectangle 1">
            <a:extLst>
              <a:ext uri="{FF2B5EF4-FFF2-40B4-BE49-F238E27FC236}">
                <a16:creationId xmlns:a16="http://schemas.microsoft.com/office/drawing/2014/main" id="{03FE9E06-B86E-B31B-0C29-0A3F7C40CA3C}"/>
              </a:ext>
              <a:ext uri="{C183D7F6-B498-43B3-948B-1728B52AA6E4}">
                <adec:decorative xmlns:adec="http://schemas.microsoft.com/office/drawing/2017/decorative" val="1"/>
              </a:ext>
            </a:extLst>
          </p:cNvPr>
          <p:cNvSpPr/>
          <p:nvPr/>
        </p:nvSpPr>
        <p:spPr>
          <a:xfrm>
            <a:off x="0" y="0"/>
            <a:ext cx="12191695" cy="164592"/>
          </a:xfrm>
          <a:prstGeom prst="rect">
            <a:avLst/>
          </a:prstGeom>
          <a:solidFill>
            <a:srgbClr val="2563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2332366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64" presetClass="path" presetSubtype="0" accel="50000" decel="50000" fill="hold" grpId="1" nodeType="withEffect">
                                  <p:stCondLst>
                                    <p:cond delay="0"/>
                                  </p:stCondLst>
                                  <p:childTnLst>
                                    <p:animMotion origin="layout" path="M 1.66667E-6 0.05348 L 1.66667E-6 -3.7037E-6 " pathEditMode="relative" rAng="0" ptsTypes="AA">
                                      <p:cBhvr>
                                        <p:cTn id="8" dur="500" fill="hold"/>
                                        <p:tgtEl>
                                          <p:spTgt spid="15"/>
                                        </p:tgtEl>
                                        <p:attrNameLst>
                                          <p:attrName>ppt_x</p:attrName>
                                          <p:attrName>ppt_y</p:attrName>
                                        </p:attrNameLst>
                                      </p:cBhvr>
                                      <p:rCtr x="0" y="-26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A36127-8A98-F781-D7F1-EAFFE5833CA5}"/>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BB9236C6-A586-F0BB-0848-08DBD87544DC}"/>
              </a:ext>
            </a:extLst>
          </p:cNvPr>
          <p:cNvSpPr txBox="1"/>
          <p:nvPr/>
        </p:nvSpPr>
        <p:spPr>
          <a:xfrm>
            <a:off x="793790" y="6536224"/>
            <a:ext cx="11040857" cy="21544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Segoe Sans Display"/>
                <a:ea typeface="+mn-ea"/>
                <a:cs typeface="+mn-cs"/>
              </a:rPr>
              <a:t>Learn about standard and priority GPT-5 access </a:t>
            </a:r>
            <a:r>
              <a:rPr kumimoji="0" lang="en-US" sz="800" b="0" i="0" u="none" strike="noStrike" kern="1200" cap="none" spc="0" normalizeH="0" baseline="0" noProof="0" dirty="0">
                <a:ln>
                  <a:noFill/>
                </a:ln>
                <a:solidFill>
                  <a:prstClr val="black"/>
                </a:solidFill>
                <a:effectLst/>
                <a:uLnTx/>
                <a:uFillTx/>
                <a:latin typeface="Segoe Sans Display"/>
                <a:ea typeface="+mn-ea"/>
                <a:cs typeface="+mn-cs"/>
                <a:hlinkClick r:id="rId3"/>
              </a:rPr>
              <a:t>here</a:t>
            </a:r>
            <a:r>
              <a:rPr kumimoji="0" lang="en-US" sz="800" b="0" i="0" u="none" strike="noStrike" kern="1200" cap="none" spc="0" normalizeH="0" baseline="0" noProof="0" dirty="0">
                <a:ln>
                  <a:noFill/>
                </a:ln>
                <a:solidFill>
                  <a:prstClr val="black"/>
                </a:solidFill>
                <a:effectLst/>
                <a:uLnTx/>
                <a:uFillTx/>
                <a:latin typeface="Segoe Sans Display"/>
                <a:ea typeface="+mn-ea"/>
                <a:cs typeface="+mn-cs"/>
              </a:rPr>
              <a:t>.  1. Applies to assistive agents built by you on the Microsoft 365 Copilot agent platform deployed on Microsoft 365 surfaces </a:t>
            </a:r>
            <a:endParaRPr kumimoji="0" lang="en-US" sz="1800" b="0" i="0" u="none" strike="noStrike" kern="1200" cap="none" spc="0" normalizeH="0" baseline="0" noProof="0" dirty="0">
              <a:ln>
                <a:noFill/>
              </a:ln>
              <a:solidFill>
                <a:srgbClr val="091F2C"/>
              </a:solidFill>
              <a:effectLst/>
              <a:uLnTx/>
              <a:uFillTx/>
              <a:latin typeface="Segoe Sans Display"/>
              <a:ea typeface="+mn-ea"/>
              <a:cs typeface="+mn-cs"/>
            </a:endParaRPr>
          </a:p>
        </p:txBody>
      </p:sp>
      <p:grpSp>
        <p:nvGrpSpPr>
          <p:cNvPr id="14" name="Group 13" descr="Image showing differences between Copilot Chat and Copilot 365.">
            <a:extLst>
              <a:ext uri="{FF2B5EF4-FFF2-40B4-BE49-F238E27FC236}">
                <a16:creationId xmlns:a16="http://schemas.microsoft.com/office/drawing/2014/main" id="{796E6CE7-2B77-6327-E0E4-4CAB13CA6854}"/>
              </a:ext>
            </a:extLst>
          </p:cNvPr>
          <p:cNvGrpSpPr/>
          <p:nvPr/>
        </p:nvGrpSpPr>
        <p:grpSpPr>
          <a:xfrm>
            <a:off x="838163" y="716280"/>
            <a:ext cx="10515673" cy="5699760"/>
            <a:chOff x="838163" y="716280"/>
            <a:chExt cx="10515673" cy="5699760"/>
          </a:xfrm>
        </p:grpSpPr>
        <p:grpSp>
          <p:nvGrpSpPr>
            <p:cNvPr id="15" name="Group 14">
              <a:extLst>
                <a:ext uri="{FF2B5EF4-FFF2-40B4-BE49-F238E27FC236}">
                  <a16:creationId xmlns:a16="http://schemas.microsoft.com/office/drawing/2014/main" id="{FCBCBC79-CC9A-CC5E-3992-9EAC7B446B4A}"/>
                </a:ext>
                <a:ext uri="{C183D7F6-B498-43B3-948B-1728B52AA6E4}">
                  <adec:decorative xmlns:adec="http://schemas.microsoft.com/office/drawing/2017/decorative" val="1"/>
                </a:ext>
              </a:extLst>
            </p:cNvPr>
            <p:cNvGrpSpPr/>
            <p:nvPr/>
          </p:nvGrpSpPr>
          <p:grpSpPr>
            <a:xfrm>
              <a:off x="838163" y="716280"/>
              <a:ext cx="10515673" cy="5699760"/>
              <a:chOff x="6034104" y="1624062"/>
              <a:chExt cx="4038839" cy="4497246"/>
            </a:xfrm>
          </p:grpSpPr>
          <p:sp>
            <p:nvSpPr>
              <p:cNvPr id="5" name="Rectangle: Rounded Corners 24">
                <a:extLst>
                  <a:ext uri="{FF2B5EF4-FFF2-40B4-BE49-F238E27FC236}">
                    <a16:creationId xmlns:a16="http://schemas.microsoft.com/office/drawing/2014/main" id="{13D1DD17-DB91-C9B1-5774-7D3ED862261A}"/>
                  </a:ext>
                </a:extLst>
              </p:cNvPr>
              <p:cNvSpPr/>
              <p:nvPr/>
            </p:nvSpPr>
            <p:spPr bwMode="auto">
              <a:xfrm>
                <a:off x="6037045" y="1624062"/>
                <a:ext cx="4035898" cy="4497244"/>
              </a:xfrm>
              <a:prstGeom prst="roundRect">
                <a:avLst>
                  <a:gd name="adj" fmla="val 3337"/>
                </a:avLst>
              </a:prstGeom>
              <a:solidFill>
                <a:srgbClr val="FFFFFF">
                  <a:alpha val="30000"/>
                </a:srgbClr>
              </a:solidFill>
              <a:ln w="127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sp>
            <p:nvSpPr>
              <p:cNvPr id="13" name="Rectangle: Rounded Corners 12">
                <a:extLst>
                  <a:ext uri="{FF2B5EF4-FFF2-40B4-BE49-F238E27FC236}">
                    <a16:creationId xmlns:a16="http://schemas.microsoft.com/office/drawing/2014/main" id="{D90C8CAA-4663-6434-85C1-DF8C32D0ED78}"/>
                  </a:ext>
                </a:extLst>
              </p:cNvPr>
              <p:cNvSpPr/>
              <p:nvPr/>
            </p:nvSpPr>
            <p:spPr bwMode="auto">
              <a:xfrm>
                <a:off x="6034104" y="1928908"/>
                <a:ext cx="4035898" cy="4192400"/>
              </a:xfrm>
              <a:prstGeom prst="roundRect">
                <a:avLst>
                  <a:gd name="adj" fmla="val 3196"/>
                </a:avLst>
              </a:prstGeom>
              <a:solidFill>
                <a:schemeClr val="bg1">
                  <a:lumMod val="95000"/>
                  <a:alpha val="50000"/>
                </a:schemeClr>
              </a:solidFill>
              <a:ln w="19050">
                <a:gradFill flip="none" rotWithShape="1">
                  <a:gsLst>
                    <a:gs pos="0">
                      <a:srgbClr val="0078D4"/>
                    </a:gs>
                    <a:gs pos="100000">
                      <a:srgbClr val="C03BC4"/>
                    </a:gs>
                  </a:gsLst>
                  <a:lin ang="27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Segoe UI" pitchFamily="34" charset="0"/>
                  <a:cs typeface="Segoe UI" pitchFamily="34" charset="0"/>
                </a:endParaRPr>
              </a:p>
            </p:txBody>
          </p:sp>
        </p:grpSp>
        <p:sp>
          <p:nvSpPr>
            <p:cNvPr id="17" name="Title 16">
              <a:extLst>
                <a:ext uri="{FF2B5EF4-FFF2-40B4-BE49-F238E27FC236}">
                  <a16:creationId xmlns:a16="http://schemas.microsoft.com/office/drawing/2014/main" id="{79BDF9E1-FBA7-0A1F-9697-BEDC5FD13035}"/>
                </a:ext>
              </a:extLst>
            </p:cNvPr>
            <p:cNvSpPr txBox="1">
              <a:spLocks/>
            </p:cNvSpPr>
            <p:nvPr/>
          </p:nvSpPr>
          <p:spPr>
            <a:xfrm>
              <a:off x="1515979" y="3559175"/>
              <a:ext cx="3833813" cy="49212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32742" rtl="0" eaLnBrk="1" fontAlgn="auto" latinLnBrk="0" hangingPunct="1">
                <a:lnSpc>
                  <a:spcPct val="100000"/>
                </a:lnSpc>
                <a:spcBef>
                  <a:spcPts val="0"/>
                </a:spcBef>
                <a:spcAft>
                  <a:spcPts val="0"/>
                </a:spcAft>
                <a:buClrTx/>
                <a:buSzTx/>
                <a:buFontTx/>
                <a:buNone/>
                <a:tabLst/>
                <a:defRPr/>
              </a:pPr>
              <a:r>
                <a:rPr kumimoji="0" lang="en-CA" sz="3200" b="1" i="0" u="none" strike="noStrike" kern="1200" cap="none" spc="-100" normalizeH="0" baseline="0" noProof="0" dirty="0">
                  <a:ln>
                    <a:noFill/>
                  </a:ln>
                  <a:solidFill>
                    <a:prstClr val="black"/>
                  </a:solidFill>
                  <a:effectLst/>
                  <a:uLnTx/>
                  <a:uFillTx/>
                  <a:latin typeface="Segoe Sans Display Semibold"/>
                  <a:ea typeface="+mn-ea"/>
                  <a:cs typeface="Segoe UI Semibold"/>
                </a:rPr>
                <a:t>Microsoft 365 Copilot</a:t>
              </a:r>
            </a:p>
          </p:txBody>
        </p:sp>
        <p:pic>
          <p:nvPicPr>
            <p:cNvPr id="10" name="Picture 9" descr="Microsoft 365 Copilot product icon">
              <a:extLst>
                <a:ext uri="{FF2B5EF4-FFF2-40B4-BE49-F238E27FC236}">
                  <a16:creationId xmlns:a16="http://schemas.microsoft.com/office/drawing/2014/main" id="{E93FAEC0-A6F3-8666-7114-4948AAB03E49}"/>
                </a:ext>
              </a:extLst>
            </p:cNvPr>
            <p:cNvPicPr>
              <a:picLocks noChangeAspect="1"/>
            </p:cNvPicPr>
            <p:nvPr/>
          </p:nvPicPr>
          <p:blipFill>
            <a:blip r:embed="rId4"/>
            <a:stretch>
              <a:fillRect/>
            </a:stretch>
          </p:blipFill>
          <p:spPr>
            <a:xfrm>
              <a:off x="2961268" y="2418650"/>
              <a:ext cx="978270" cy="985924"/>
            </a:xfrm>
            <a:prstGeom prst="rect">
              <a:avLst/>
            </a:prstGeom>
          </p:spPr>
        </p:pic>
        <p:sp>
          <p:nvSpPr>
            <p:cNvPr id="26" name="Rectangle: Rounded Corners 25">
              <a:extLst>
                <a:ext uri="{FF2B5EF4-FFF2-40B4-BE49-F238E27FC236}">
                  <a16:creationId xmlns:a16="http://schemas.microsoft.com/office/drawing/2014/main" id="{867B05F1-FDC2-6231-0588-40CAD74AC900}"/>
                </a:ext>
                <a:ext uri="{C183D7F6-B498-43B3-948B-1728B52AA6E4}">
                  <adec:decorative xmlns:adec="http://schemas.microsoft.com/office/drawing/2017/decorative" val="1"/>
                </a:ext>
              </a:extLst>
            </p:cNvPr>
            <p:cNvSpPr/>
            <p:nvPr/>
          </p:nvSpPr>
          <p:spPr bwMode="auto">
            <a:xfrm>
              <a:off x="6747103" y="3080549"/>
              <a:ext cx="3949349" cy="2981204"/>
            </a:xfrm>
            <a:prstGeom prst="roundRect">
              <a:avLst>
                <a:gd name="adj" fmla="val 4879"/>
              </a:avLst>
            </a:prstGeom>
            <a:solidFill>
              <a:schemeClr val="bg1"/>
            </a:solidFill>
            <a:ln w="12700">
              <a:noFill/>
              <a:headEnd type="none" w="med" len="med"/>
              <a:tailEnd type="none" w="med" len="med"/>
            </a:ln>
            <a:effectLst>
              <a:outerShdw blurRad="152400" dir="2700000" algn="tl" rotWithShape="0">
                <a:srgbClr val="454142">
                  <a:alpha val="15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sp>
          <p:nvSpPr>
            <p:cNvPr id="29" name="Graphic 40">
              <a:extLst>
                <a:ext uri="{FF2B5EF4-FFF2-40B4-BE49-F238E27FC236}">
                  <a16:creationId xmlns:a16="http://schemas.microsoft.com/office/drawing/2014/main" id="{38832ED6-CD94-4C82-C58B-76DE2314AEEC}"/>
                </a:ext>
                <a:ext uri="{C183D7F6-B498-43B3-948B-1728B52AA6E4}">
                  <adec:decorative xmlns:adec="http://schemas.microsoft.com/office/drawing/2017/decorative" val="1"/>
                </a:ext>
              </a:extLst>
            </p:cNvPr>
            <p:cNvSpPr/>
            <p:nvPr/>
          </p:nvSpPr>
          <p:spPr>
            <a:xfrm>
              <a:off x="8518766" y="2648844"/>
              <a:ext cx="302954" cy="302954"/>
            </a:xfrm>
            <a:custGeom>
              <a:avLst/>
              <a:gdLst>
                <a:gd name="connsiteX0" fmla="*/ 95250 w 190500"/>
                <a:gd name="connsiteY0" fmla="*/ 0 h 190500"/>
                <a:gd name="connsiteX1" fmla="*/ 190500 w 190500"/>
                <a:gd name="connsiteY1" fmla="*/ 95250 h 190500"/>
                <a:gd name="connsiteX2" fmla="*/ 95250 w 190500"/>
                <a:gd name="connsiteY2" fmla="*/ 190500 h 190500"/>
                <a:gd name="connsiteX3" fmla="*/ 0 w 190500"/>
                <a:gd name="connsiteY3" fmla="*/ 95250 h 190500"/>
                <a:gd name="connsiteX4" fmla="*/ 95250 w 190500"/>
                <a:gd name="connsiteY4" fmla="*/ 0 h 190500"/>
                <a:gd name="connsiteX5" fmla="*/ 95250 w 190500"/>
                <a:gd name="connsiteY5" fmla="*/ 47625 h 190500"/>
                <a:gd name="connsiteX6" fmla="*/ 88171 w 190500"/>
                <a:gd name="connsiteY6" fmla="*/ 53799 h 190500"/>
                <a:gd name="connsiteX7" fmla="*/ 88106 w 190500"/>
                <a:gd name="connsiteY7" fmla="*/ 54769 h 190500"/>
                <a:gd name="connsiteX8" fmla="*/ 88106 w 190500"/>
                <a:gd name="connsiteY8" fmla="*/ 88106 h 190500"/>
                <a:gd name="connsiteX9" fmla="*/ 54769 w 190500"/>
                <a:gd name="connsiteY9" fmla="*/ 88106 h 190500"/>
                <a:gd name="connsiteX10" fmla="*/ 47625 w 190500"/>
                <a:gd name="connsiteY10" fmla="*/ 95250 h 190500"/>
                <a:gd name="connsiteX11" fmla="*/ 53799 w 190500"/>
                <a:gd name="connsiteY11" fmla="*/ 102329 h 190500"/>
                <a:gd name="connsiteX12" fmla="*/ 54769 w 190500"/>
                <a:gd name="connsiteY12" fmla="*/ 102394 h 190500"/>
                <a:gd name="connsiteX13" fmla="*/ 88106 w 190500"/>
                <a:gd name="connsiteY13" fmla="*/ 102394 h 190500"/>
                <a:gd name="connsiteX14" fmla="*/ 88106 w 190500"/>
                <a:gd name="connsiteY14" fmla="*/ 135731 h 190500"/>
                <a:gd name="connsiteX15" fmla="*/ 95250 w 190500"/>
                <a:gd name="connsiteY15" fmla="*/ 142875 h 190500"/>
                <a:gd name="connsiteX16" fmla="*/ 102329 w 190500"/>
                <a:gd name="connsiteY16" fmla="*/ 136701 h 190500"/>
                <a:gd name="connsiteX17" fmla="*/ 102394 w 190500"/>
                <a:gd name="connsiteY17" fmla="*/ 135731 h 190500"/>
                <a:gd name="connsiteX18" fmla="*/ 102394 w 190500"/>
                <a:gd name="connsiteY18" fmla="*/ 102394 h 190500"/>
                <a:gd name="connsiteX19" fmla="*/ 135731 w 190500"/>
                <a:gd name="connsiteY19" fmla="*/ 102394 h 190500"/>
                <a:gd name="connsiteX20" fmla="*/ 142875 w 190500"/>
                <a:gd name="connsiteY20" fmla="*/ 95250 h 190500"/>
                <a:gd name="connsiteX21" fmla="*/ 136701 w 190500"/>
                <a:gd name="connsiteY21" fmla="*/ 88171 h 190500"/>
                <a:gd name="connsiteX22" fmla="*/ 135731 w 190500"/>
                <a:gd name="connsiteY22" fmla="*/ 88106 h 190500"/>
                <a:gd name="connsiteX23" fmla="*/ 102394 w 190500"/>
                <a:gd name="connsiteY23" fmla="*/ 88106 h 190500"/>
                <a:gd name="connsiteX24" fmla="*/ 102394 w 190500"/>
                <a:gd name="connsiteY24" fmla="*/ 54769 h 190500"/>
                <a:gd name="connsiteX25" fmla="*/ 95250 w 190500"/>
                <a:gd name="connsiteY25" fmla="*/ 47625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90500" h="190500">
                  <a:moveTo>
                    <a:pt x="95250" y="0"/>
                  </a:moveTo>
                  <a:cubicBezTo>
                    <a:pt x="147855" y="0"/>
                    <a:pt x="190500" y="42645"/>
                    <a:pt x="190500" y="95250"/>
                  </a:cubicBezTo>
                  <a:cubicBezTo>
                    <a:pt x="190500" y="147855"/>
                    <a:pt x="147855" y="190500"/>
                    <a:pt x="95250" y="190500"/>
                  </a:cubicBezTo>
                  <a:cubicBezTo>
                    <a:pt x="42645" y="190500"/>
                    <a:pt x="0" y="147855"/>
                    <a:pt x="0" y="95250"/>
                  </a:cubicBezTo>
                  <a:cubicBezTo>
                    <a:pt x="0" y="42645"/>
                    <a:pt x="42645" y="0"/>
                    <a:pt x="95250" y="0"/>
                  </a:cubicBezTo>
                  <a:close/>
                  <a:moveTo>
                    <a:pt x="95250" y="47625"/>
                  </a:moveTo>
                  <a:cubicBezTo>
                    <a:pt x="91633" y="47625"/>
                    <a:pt x="88644" y="50312"/>
                    <a:pt x="88171" y="53799"/>
                  </a:cubicBezTo>
                  <a:lnTo>
                    <a:pt x="88106" y="54769"/>
                  </a:lnTo>
                  <a:lnTo>
                    <a:pt x="88106" y="88106"/>
                  </a:lnTo>
                  <a:lnTo>
                    <a:pt x="54769" y="88106"/>
                  </a:lnTo>
                  <a:cubicBezTo>
                    <a:pt x="50823" y="88106"/>
                    <a:pt x="47625" y="91305"/>
                    <a:pt x="47625" y="95250"/>
                  </a:cubicBezTo>
                  <a:cubicBezTo>
                    <a:pt x="47625" y="98867"/>
                    <a:pt x="50312" y="101856"/>
                    <a:pt x="53799" y="102329"/>
                  </a:cubicBezTo>
                  <a:lnTo>
                    <a:pt x="54769" y="102394"/>
                  </a:lnTo>
                  <a:lnTo>
                    <a:pt x="88106" y="102394"/>
                  </a:lnTo>
                  <a:lnTo>
                    <a:pt x="88106" y="135731"/>
                  </a:lnTo>
                  <a:cubicBezTo>
                    <a:pt x="88106" y="139677"/>
                    <a:pt x="91305" y="142875"/>
                    <a:pt x="95250" y="142875"/>
                  </a:cubicBezTo>
                  <a:cubicBezTo>
                    <a:pt x="98867" y="142875"/>
                    <a:pt x="101856" y="140187"/>
                    <a:pt x="102329" y="136701"/>
                  </a:cubicBezTo>
                  <a:lnTo>
                    <a:pt x="102394" y="135731"/>
                  </a:lnTo>
                  <a:lnTo>
                    <a:pt x="102394" y="102394"/>
                  </a:lnTo>
                  <a:lnTo>
                    <a:pt x="135731" y="102394"/>
                  </a:lnTo>
                  <a:cubicBezTo>
                    <a:pt x="139677" y="102394"/>
                    <a:pt x="142875" y="99195"/>
                    <a:pt x="142875" y="95250"/>
                  </a:cubicBezTo>
                  <a:cubicBezTo>
                    <a:pt x="142875" y="91633"/>
                    <a:pt x="140187" y="88644"/>
                    <a:pt x="136701" y="88171"/>
                  </a:cubicBezTo>
                  <a:lnTo>
                    <a:pt x="135731" y="88106"/>
                  </a:lnTo>
                  <a:lnTo>
                    <a:pt x="102394" y="88106"/>
                  </a:lnTo>
                  <a:lnTo>
                    <a:pt x="102394" y="54769"/>
                  </a:lnTo>
                  <a:cubicBezTo>
                    <a:pt x="102394" y="50823"/>
                    <a:pt x="99195" y="47625"/>
                    <a:pt x="95250" y="47625"/>
                  </a:cubicBezTo>
                  <a:close/>
                </a:path>
              </a:pathLst>
            </a:custGeom>
            <a:gradFill flip="none" rotWithShape="1">
              <a:gsLst>
                <a:gs pos="14000">
                  <a:srgbClr val="2668A9"/>
                </a:gs>
                <a:gs pos="89000">
                  <a:srgbClr val="153753"/>
                </a:gs>
              </a:gsLst>
              <a:path path="circle">
                <a:fillToRect l="100000" t="100000"/>
              </a:path>
              <a:tileRect r="-100000" b="-100000"/>
            </a:gradFill>
            <a:ln w="190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sp>
          <p:nvSpPr>
            <p:cNvPr id="64" name="TextBox 63">
              <a:extLst>
                <a:ext uri="{FF2B5EF4-FFF2-40B4-BE49-F238E27FC236}">
                  <a16:creationId xmlns:a16="http://schemas.microsoft.com/office/drawing/2014/main" id="{576B57C9-E45F-BDB0-96B3-0C3F7C3DDAAC}"/>
                </a:ext>
              </a:extLst>
            </p:cNvPr>
            <p:cNvSpPr txBox="1"/>
            <p:nvPr/>
          </p:nvSpPr>
          <p:spPr>
            <a:xfrm>
              <a:off x="6993219" y="4304991"/>
              <a:ext cx="3559395" cy="815608"/>
            </a:xfrm>
            <a:prstGeom prst="rect">
              <a:avLst/>
            </a:prstGeom>
            <a:noFill/>
          </p:spPr>
          <p:txBody>
            <a:bodyPr wrap="square" lIns="0" tIns="0" rIns="0" bIns="0" rtlCol="0">
              <a:spAutoFit/>
            </a:bodyPr>
            <a:lstStyle>
              <a:defPPr>
                <a:defRPr lang="en-US"/>
              </a:defPPr>
              <a:lvl1pPr marR="0" lvl="0" indent="0" algn="ctr" defTabSz="932742" fontAlgn="auto">
                <a:lnSpc>
                  <a:spcPct val="100000"/>
                </a:lnSpc>
                <a:spcBef>
                  <a:spcPts val="0"/>
                </a:spcBef>
                <a:spcAft>
                  <a:spcPts val="0"/>
                </a:spcAft>
                <a:buClrTx/>
                <a:buSzTx/>
                <a:buFontTx/>
                <a:buNone/>
                <a:tabLst/>
                <a:defRPr sz="1400">
                  <a:ln w="3175">
                    <a:noFill/>
                  </a:ln>
                  <a:solidFill>
                    <a:sysClr val="windowText" lastClr="000000"/>
                  </a:solidFill>
                  <a:cs typeface="Segoe UI Semibold"/>
                </a:defRPr>
              </a:lvl1p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w="3175">
                    <a:noFill/>
                  </a:ln>
                  <a:solidFill>
                    <a:prstClr val="black"/>
                  </a:solidFill>
                  <a:effectLst/>
                  <a:uLnTx/>
                  <a:uFillTx/>
                </a:rPr>
                <a:t>Full agent access</a:t>
              </a:r>
              <a:br>
                <a:rPr kumimoji="0" lang="en-US" sz="2000" b="1" i="0" u="none" strike="noStrike" kern="1200" cap="none" spc="0" normalizeH="0" baseline="0" noProof="0" dirty="0">
                  <a:ln w="3175">
                    <a:noFill/>
                  </a:ln>
                  <a:solidFill>
                    <a:prstClr val="black"/>
                  </a:solidFill>
                  <a:effectLst/>
                  <a:uLnTx/>
                  <a:uFillTx/>
                </a:rPr>
              </a:br>
              <a:r>
                <a:rPr kumimoji="0" lang="en-US" sz="1100" b="0" i="0" u="none" strike="noStrike" kern="1200" cap="none" spc="0" normalizeH="0" baseline="0" noProof="0" dirty="0">
                  <a:ln w="3175">
                    <a:noFill/>
                  </a:ln>
                  <a:solidFill>
                    <a:prstClr val="black"/>
                  </a:solidFill>
                  <a:effectLst/>
                  <a:uLnTx/>
                  <a:uFillTx/>
                  <a:cs typeface="Segoe Sans Display" pitchFamily="2" charset="0"/>
                </a:rPr>
                <a:t>Pre-built Microsoft agents</a:t>
              </a:r>
            </a:p>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w="3175">
                    <a:noFill/>
                  </a:ln>
                  <a:solidFill>
                    <a:prstClr val="black"/>
                  </a:solidFill>
                  <a:effectLst/>
                  <a:uLnTx/>
                  <a:uFillTx/>
                  <a:cs typeface="Segoe Sans Display" pitchFamily="2" charset="0"/>
                </a:rPr>
                <a:t>Analyst &amp; Researcher advanced reasoning agents</a:t>
              </a:r>
            </a:p>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w="3175">
                    <a:noFill/>
                  </a:ln>
                  <a:solidFill>
                    <a:prstClr val="black"/>
                  </a:solidFill>
                  <a:effectLst/>
                  <a:uLnTx/>
                  <a:uFillTx/>
                  <a:cs typeface="Segoe Sans Display" pitchFamily="2" charset="0"/>
                </a:rPr>
                <a:t>Custom agents grounded in your data</a:t>
              </a:r>
              <a:r>
                <a:rPr kumimoji="0" lang="en-US" sz="1100" b="0" i="0" u="none" strike="noStrike" kern="1200" cap="none" spc="0" normalizeH="0" baseline="30000" noProof="0" dirty="0">
                  <a:ln w="3175">
                    <a:noFill/>
                  </a:ln>
                  <a:solidFill>
                    <a:prstClr val="black"/>
                  </a:solidFill>
                  <a:effectLst/>
                  <a:uLnTx/>
                  <a:uFillTx/>
                  <a:cs typeface="Segoe Sans Display" pitchFamily="2" charset="0"/>
                </a:rPr>
                <a:t>1</a:t>
              </a:r>
              <a:endParaRPr kumimoji="0" lang="en-US" sz="1100" b="0" i="0" u="none" strike="noStrike" kern="1200" cap="none" spc="0" normalizeH="0" baseline="0" noProof="0" dirty="0">
                <a:ln w="3175">
                  <a:noFill/>
                </a:ln>
                <a:solidFill>
                  <a:prstClr val="black"/>
                </a:solidFill>
                <a:effectLst/>
                <a:uLnTx/>
                <a:uFillTx/>
                <a:cs typeface="Segoe Sans Display" pitchFamily="2" charset="0"/>
              </a:endParaRPr>
            </a:p>
          </p:txBody>
        </p:sp>
        <p:sp>
          <p:nvSpPr>
            <p:cNvPr id="65" name="TextBox 64">
              <a:extLst>
                <a:ext uri="{FF2B5EF4-FFF2-40B4-BE49-F238E27FC236}">
                  <a16:creationId xmlns:a16="http://schemas.microsoft.com/office/drawing/2014/main" id="{FC31188F-260E-281E-8AA2-0CD0D8E068B3}"/>
                </a:ext>
              </a:extLst>
            </p:cNvPr>
            <p:cNvSpPr txBox="1"/>
            <p:nvPr/>
          </p:nvSpPr>
          <p:spPr>
            <a:xfrm>
              <a:off x="6998724" y="3889658"/>
              <a:ext cx="3458726" cy="477054"/>
            </a:xfrm>
            <a:prstGeom prst="rect">
              <a:avLst/>
            </a:prstGeom>
            <a:noFill/>
          </p:spPr>
          <p:txBody>
            <a:bodyPr wrap="square" lIns="0" tIns="0" rIns="0" bIns="0" rtlCol="0">
              <a:spAutoFit/>
            </a:bodyPr>
            <a:lstStyle>
              <a:defPPr>
                <a:defRPr lang="en-US"/>
              </a:defPPr>
              <a:lvl1pPr marR="0" lvl="0" indent="0" algn="ctr" defTabSz="932742" fontAlgn="auto">
                <a:lnSpc>
                  <a:spcPct val="100000"/>
                </a:lnSpc>
                <a:spcBef>
                  <a:spcPts val="0"/>
                </a:spcBef>
                <a:spcAft>
                  <a:spcPts val="0"/>
                </a:spcAft>
                <a:buClrTx/>
                <a:buSzTx/>
                <a:buFontTx/>
                <a:buNone/>
                <a:tabLst/>
                <a:defRPr sz="1400">
                  <a:ln w="3175">
                    <a:noFill/>
                  </a:ln>
                  <a:solidFill>
                    <a:sysClr val="windowText" lastClr="000000"/>
                  </a:solidFill>
                  <a:cs typeface="Segoe UI Semibold"/>
                </a:defRPr>
              </a:lvl1p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w="3175">
                    <a:noFill/>
                  </a:ln>
                  <a:solidFill>
                    <a:prstClr val="black"/>
                  </a:solidFill>
                  <a:effectLst/>
                  <a:uLnTx/>
                  <a:uFillTx/>
                </a:rPr>
                <a:t>Copilot in Microsoft 365 apps</a:t>
              </a:r>
              <a:br>
                <a:rPr kumimoji="0" lang="en-US" b="1" i="0" u="none" strike="noStrike" kern="1200" cap="none" spc="0" normalizeH="0" baseline="0" noProof="0" dirty="0">
                  <a:ln w="3175">
                    <a:noFill/>
                  </a:ln>
                  <a:solidFill>
                    <a:sysClr val="windowText" lastClr="000000"/>
                  </a:solidFill>
                  <a:effectLst/>
                  <a:uLnTx/>
                  <a:uFillTx/>
                  <a:cs typeface="Segoe Sans Display Semibold" pitchFamily="2" charset="0"/>
                </a:rPr>
              </a:br>
              <a:endParaRPr kumimoji="0" lang="en-US" sz="1050" b="0" i="0" u="none" strike="noStrike" kern="1200" cap="none" spc="0" normalizeH="0" baseline="0" noProof="0" dirty="0">
                <a:ln w="3175">
                  <a:noFill/>
                </a:ln>
                <a:solidFill>
                  <a:sysClr val="windowText" lastClr="000000"/>
                </a:solidFill>
                <a:effectLst/>
                <a:uLnTx/>
                <a:uFillTx/>
                <a:cs typeface="Segoe Sans Display Semibold" pitchFamily="2" charset="0"/>
              </a:endParaRPr>
            </a:p>
          </p:txBody>
        </p:sp>
        <p:sp>
          <p:nvSpPr>
            <p:cNvPr id="66" name="TextBox 65">
              <a:extLst>
                <a:ext uri="{FF2B5EF4-FFF2-40B4-BE49-F238E27FC236}">
                  <a16:creationId xmlns:a16="http://schemas.microsoft.com/office/drawing/2014/main" id="{B95C3941-AFF8-5952-A668-502EA03EB2D4}"/>
                </a:ext>
              </a:extLst>
            </p:cNvPr>
            <p:cNvSpPr txBox="1"/>
            <p:nvPr/>
          </p:nvSpPr>
          <p:spPr>
            <a:xfrm>
              <a:off x="6989661" y="5606888"/>
              <a:ext cx="3464231" cy="307777"/>
            </a:xfrm>
            <a:prstGeom prst="rect">
              <a:avLst/>
            </a:prstGeom>
            <a:noFill/>
          </p:spPr>
          <p:txBody>
            <a:bodyPr wrap="square" lIns="0" tIns="0" rIns="0" bIns="0" rtlCol="0">
              <a:spAutoFit/>
            </a:bodyPr>
            <a:lstStyle>
              <a:defPPr>
                <a:defRPr lang="en-US"/>
              </a:defPPr>
              <a:lvl1pPr marR="0" lvl="0" indent="0" algn="ctr" defTabSz="932742" fontAlgn="auto">
                <a:lnSpc>
                  <a:spcPct val="100000"/>
                </a:lnSpc>
                <a:spcBef>
                  <a:spcPts val="0"/>
                </a:spcBef>
                <a:spcAft>
                  <a:spcPts val="0"/>
                </a:spcAft>
                <a:buClrTx/>
                <a:buSzTx/>
                <a:buFontTx/>
                <a:buNone/>
                <a:tabLst/>
                <a:defRPr sz="1400">
                  <a:ln w="3175">
                    <a:noFill/>
                  </a:ln>
                  <a:solidFill>
                    <a:sysClr val="windowText" lastClr="000000"/>
                  </a:solidFill>
                  <a:cs typeface="Segoe UI Semibold"/>
                </a:defRPr>
              </a:lvl1p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w="3175">
                    <a:noFill/>
                  </a:ln>
                  <a:solidFill>
                    <a:prstClr val="black"/>
                  </a:solidFill>
                  <a:effectLst/>
                  <a:uLnTx/>
                  <a:uFillTx/>
                </a:rPr>
                <a:t>Copilot Analytics</a:t>
              </a:r>
            </a:p>
          </p:txBody>
        </p:sp>
        <p:sp>
          <p:nvSpPr>
            <p:cNvPr id="2" name="TextBox 1">
              <a:extLst>
                <a:ext uri="{FF2B5EF4-FFF2-40B4-BE49-F238E27FC236}">
                  <a16:creationId xmlns:a16="http://schemas.microsoft.com/office/drawing/2014/main" id="{3C36D7D7-EA3D-1514-77B9-C67A9DA5F0D1}"/>
                </a:ext>
              </a:extLst>
            </p:cNvPr>
            <p:cNvSpPr txBox="1"/>
            <p:nvPr/>
          </p:nvSpPr>
          <p:spPr>
            <a:xfrm>
              <a:off x="7003312" y="3187499"/>
              <a:ext cx="2186405" cy="646331"/>
            </a:xfrm>
            <a:prstGeom prst="rect">
              <a:avLst/>
            </a:prstGeom>
            <a:noFill/>
          </p:spPr>
          <p:txBody>
            <a:bodyPr wrap="square" lIns="0" tIns="0" rIns="0" bIns="0" rtlCol="0" anchor="t">
              <a:spAutoFit/>
            </a:bodyPr>
            <a:lstStyle>
              <a:defPPr>
                <a:defRPr lang="en-US"/>
              </a:defPPr>
              <a:lvl1pPr marR="0" lvl="0" indent="0" algn="ctr" defTabSz="932742" fontAlgn="auto">
                <a:lnSpc>
                  <a:spcPct val="100000"/>
                </a:lnSpc>
                <a:spcBef>
                  <a:spcPts val="0"/>
                </a:spcBef>
                <a:spcAft>
                  <a:spcPts val="0"/>
                </a:spcAft>
                <a:buClrTx/>
                <a:buSzTx/>
                <a:buFontTx/>
                <a:buNone/>
                <a:tabLst/>
                <a:defRPr sz="1400">
                  <a:ln w="3175">
                    <a:noFill/>
                  </a:ln>
                  <a:solidFill>
                    <a:sysClr val="windowText" lastClr="000000"/>
                  </a:solidFill>
                  <a:cs typeface="Segoe UI Semibold"/>
                </a:defRPr>
              </a:lvl1p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w="3175">
                    <a:noFill/>
                  </a:ln>
                  <a:solidFill>
                    <a:prstClr val="black"/>
                  </a:solidFill>
                  <a:effectLst/>
                  <a:uLnTx/>
                  <a:uFillTx/>
                </a:rPr>
                <a:t>Chat</a:t>
              </a:r>
              <a:br>
                <a:rPr kumimoji="0" lang="en-US" sz="1600" b="1" i="0" u="none" strike="noStrike" kern="1200" cap="none" spc="0" normalizeH="0" baseline="0" noProof="0">
                  <a:ln w="3175">
                    <a:noFill/>
                  </a:ln>
                  <a:solidFill>
                    <a:sysClr val="windowText" lastClr="000000"/>
                  </a:solidFill>
                  <a:effectLst/>
                  <a:uLnTx/>
                  <a:uFillTx/>
                  <a:cs typeface="Segoe Sans Display Semibold" pitchFamily="2" charset="0"/>
                </a:rPr>
              </a:br>
              <a:r>
                <a:rPr kumimoji="0" lang="en-US" sz="1100" b="0" i="0" u="none" strike="noStrike" kern="1200" cap="none" spc="0" normalizeH="0" baseline="0" noProof="0">
                  <a:ln w="3175">
                    <a:noFill/>
                  </a:ln>
                  <a:solidFill>
                    <a:sysClr val="windowText" lastClr="000000"/>
                  </a:solidFill>
                  <a:effectLst/>
                  <a:uLnTx/>
                  <a:uFillTx/>
                  <a:cs typeface="Segoe Sans Display Semibold"/>
                </a:rPr>
                <a:t>Work-grounded</a:t>
              </a:r>
            </a:p>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w="3175">
                    <a:noFill/>
                  </a:ln>
                  <a:solidFill>
                    <a:sysClr val="windowText" lastClr="000000"/>
                  </a:solidFill>
                  <a:effectLst/>
                  <a:uLnTx/>
                  <a:uFillTx/>
                  <a:cs typeface="Segoe Sans Display Semibold"/>
                </a:rPr>
                <a:t>GPT-5 priority access</a:t>
              </a:r>
            </a:p>
          </p:txBody>
        </p:sp>
        <p:cxnSp>
          <p:nvCxnSpPr>
            <p:cNvPr id="27" name="Straight Connector 26">
              <a:extLst>
                <a:ext uri="{FF2B5EF4-FFF2-40B4-BE49-F238E27FC236}">
                  <a16:creationId xmlns:a16="http://schemas.microsoft.com/office/drawing/2014/main" id="{7C4E1CF1-F940-86FB-1E10-45916863DDC2}"/>
                </a:ext>
                <a:ext uri="{C183D7F6-B498-43B3-948B-1728B52AA6E4}">
                  <adec:decorative xmlns:adec="http://schemas.microsoft.com/office/drawing/2017/decorative" val="1"/>
                </a:ext>
              </a:extLst>
            </p:cNvPr>
            <p:cNvCxnSpPr>
              <a:cxnSpLocks/>
            </p:cNvCxnSpPr>
            <p:nvPr/>
          </p:nvCxnSpPr>
          <p:spPr>
            <a:xfrm flipH="1">
              <a:off x="6096000" y="1264920"/>
              <a:ext cx="1375" cy="4796833"/>
            </a:xfrm>
            <a:prstGeom prst="line">
              <a:avLst/>
            </a:prstGeom>
            <a:ln w="12700">
              <a:solidFill>
                <a:srgbClr val="B1B3B3"/>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7" name="Rectangle: Rounded Corners 6">
              <a:extLst>
                <a:ext uri="{FF2B5EF4-FFF2-40B4-BE49-F238E27FC236}">
                  <a16:creationId xmlns:a16="http://schemas.microsoft.com/office/drawing/2014/main" id="{CF484711-E737-340C-AB35-0F58A76249E6}"/>
                </a:ext>
                <a:ext uri="{C183D7F6-B498-43B3-948B-1728B52AA6E4}">
                  <adec:decorative xmlns:adec="http://schemas.microsoft.com/office/drawing/2017/decorative" val="1"/>
                </a:ext>
              </a:extLst>
            </p:cNvPr>
            <p:cNvSpPr/>
            <p:nvPr/>
          </p:nvSpPr>
          <p:spPr bwMode="auto">
            <a:xfrm>
              <a:off x="6747103" y="1186474"/>
              <a:ext cx="3941965" cy="1273261"/>
            </a:xfrm>
            <a:prstGeom prst="roundRect">
              <a:avLst>
                <a:gd name="adj" fmla="val 10114"/>
              </a:avLst>
            </a:prstGeom>
            <a:solidFill>
              <a:schemeClr val="bg1"/>
            </a:solidFill>
            <a:ln w="12700">
              <a:noFill/>
              <a:headEnd type="none" w="med" len="med"/>
              <a:tailEnd type="none" w="med" len="med"/>
            </a:ln>
            <a:effectLst>
              <a:outerShdw blurRad="152400" dir="2700000" algn="tl" rotWithShape="0">
                <a:srgbClr val="454142">
                  <a:alpha val="15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sp>
          <p:nvSpPr>
            <p:cNvPr id="8" name="TextBox 7">
              <a:extLst>
                <a:ext uri="{FF2B5EF4-FFF2-40B4-BE49-F238E27FC236}">
                  <a16:creationId xmlns:a16="http://schemas.microsoft.com/office/drawing/2014/main" id="{E90A1740-3390-301D-2F12-2FB357AA6B43}"/>
                </a:ext>
              </a:extLst>
            </p:cNvPr>
            <p:cNvSpPr txBox="1"/>
            <p:nvPr/>
          </p:nvSpPr>
          <p:spPr>
            <a:xfrm>
              <a:off x="6989661" y="1338607"/>
              <a:ext cx="1485984" cy="307777"/>
            </a:xfrm>
            <a:prstGeom prst="rect">
              <a:avLst/>
            </a:prstGeom>
            <a:noFill/>
          </p:spPr>
          <p:txBody>
            <a:bodyPr wrap="square" lIns="0" tIns="0" rIns="0" bIns="0" rtlCol="0">
              <a:spAutoFit/>
            </a:bodyPr>
            <a:lstStyle/>
            <a:p>
              <a:pPr marL="0" marR="0" lvl="0" indent="0" algn="ctr" defTabSz="932742"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cs typeface="Segoe UI Semibold"/>
                </a:rPr>
                <a:t>Copilot Chat</a:t>
              </a:r>
            </a:p>
          </p:txBody>
        </p:sp>
        <p:sp>
          <p:nvSpPr>
            <p:cNvPr id="9" name="TextBox 8">
              <a:extLst>
                <a:ext uri="{FF2B5EF4-FFF2-40B4-BE49-F238E27FC236}">
                  <a16:creationId xmlns:a16="http://schemas.microsoft.com/office/drawing/2014/main" id="{81436E44-7304-5319-A535-9A63189C3092}"/>
                </a:ext>
              </a:extLst>
            </p:cNvPr>
            <p:cNvSpPr txBox="1"/>
            <p:nvPr/>
          </p:nvSpPr>
          <p:spPr>
            <a:xfrm>
              <a:off x="6989661" y="1659398"/>
              <a:ext cx="3293679" cy="735458"/>
            </a:xfrm>
            <a:prstGeom prst="rect">
              <a:avLst/>
            </a:prstGeom>
            <a:noFill/>
          </p:spPr>
          <p:txBody>
            <a:bodyPr wrap="square" lIns="0" tIns="0" rIns="0" bIns="0" rtlCol="0" anchor="t">
              <a:spAutoFit/>
            </a:bodyPr>
            <a:lstStyle>
              <a:defPPr>
                <a:defRPr lang="en-US"/>
              </a:defPPr>
              <a:lvl1pPr marR="0" lvl="0" indent="0" algn="ctr" defTabSz="932742" fontAlgn="auto">
                <a:lnSpc>
                  <a:spcPct val="80000"/>
                </a:lnSpc>
                <a:spcBef>
                  <a:spcPts val="0"/>
                </a:spcBef>
                <a:spcAft>
                  <a:spcPts val="0"/>
                </a:spcAft>
                <a:buClrTx/>
                <a:buSzTx/>
                <a:buFontTx/>
                <a:buNone/>
                <a:tabLst/>
                <a:defRPr kumimoji="0" sz="1600" b="0" i="0" u="none" strike="noStrike" cap="none" spc="0" normalizeH="0" baseline="0">
                  <a:ln>
                    <a:noFill/>
                  </a:ln>
                  <a:solidFill>
                    <a:srgbClr val="454142"/>
                  </a:solidFill>
                  <a:effectLst/>
                  <a:uLnTx/>
                  <a:uFillTx/>
                  <a:latin typeface="Segoe UI Variable Display" pitchFamily="2" charset="0"/>
                  <a:cs typeface="Segoe UI Semibold"/>
                </a:defRPr>
              </a:lvl1pPr>
            </a:lstStyle>
            <a:p>
              <a:pPr marL="0" marR="0" lvl="0" indent="0" algn="l" defTabSz="932742" rtl="0" eaLnBrk="1" fontAlgn="auto" latinLnBrk="0" hangingPunct="1">
                <a:lnSpc>
                  <a:spcPct val="110000"/>
                </a:lnSpc>
                <a:spcBef>
                  <a:spcPts val="0"/>
                </a:spcBef>
                <a:spcAft>
                  <a:spcPts val="0"/>
                </a:spcAft>
                <a:buClrTx/>
                <a:buSzTx/>
                <a:buFontTx/>
                <a:buNone/>
                <a:tabLst/>
                <a:defRPr/>
              </a:pPr>
              <a:r>
                <a:rPr kumimoji="0" lang="en-US" sz="1100" b="0" i="0" u="none" strike="noStrike" kern="1200" cap="none" spc="0" normalizeH="0" baseline="0" noProof="0" dirty="0">
                  <a:ln w="3175">
                    <a:noFill/>
                  </a:ln>
                  <a:solidFill>
                    <a:sysClr val="windowText" lastClr="000000"/>
                  </a:solidFill>
                  <a:effectLst/>
                  <a:uLnTx/>
                  <a:uFillTx/>
                  <a:latin typeface="+mn-lt"/>
                  <a:cs typeface="Segoe Sans Display Semibold"/>
                </a:rPr>
                <a:t>Free and secure</a:t>
              </a:r>
            </a:p>
            <a:p>
              <a:pPr marL="0" marR="0" lvl="0" indent="0" algn="l" defTabSz="932742" rtl="0" eaLnBrk="1" fontAlgn="auto" latinLnBrk="0" hangingPunct="1">
                <a:lnSpc>
                  <a:spcPct val="110000"/>
                </a:lnSpc>
                <a:spcBef>
                  <a:spcPts val="0"/>
                </a:spcBef>
                <a:spcAft>
                  <a:spcPts val="0"/>
                </a:spcAft>
                <a:buClrTx/>
                <a:buSzTx/>
                <a:buFontTx/>
                <a:buNone/>
                <a:tabLst/>
                <a:defRPr/>
              </a:pPr>
              <a:r>
                <a:rPr kumimoji="0" lang="en-US" sz="1100" b="0" i="0" u="none" strike="noStrike" kern="1200" cap="none" spc="0" normalizeH="0" baseline="0" noProof="0" dirty="0">
                  <a:ln w="3175">
                    <a:noFill/>
                  </a:ln>
                  <a:solidFill>
                    <a:sysClr val="windowText" lastClr="000000"/>
                  </a:solidFill>
                  <a:effectLst/>
                  <a:uLnTx/>
                  <a:uFillTx/>
                  <a:latin typeface="+mn-lt"/>
                  <a:cs typeface="Segoe Sans Display Semibold"/>
                </a:rPr>
                <a:t>Web-grounded AI chat &amp; agents</a:t>
              </a:r>
            </a:p>
            <a:p>
              <a:pPr marL="0" marR="0" lvl="0" indent="0" algn="l" defTabSz="932742" rtl="0" eaLnBrk="1" fontAlgn="auto" latinLnBrk="0" hangingPunct="1">
                <a:lnSpc>
                  <a:spcPct val="110000"/>
                </a:lnSpc>
                <a:spcBef>
                  <a:spcPts val="0"/>
                </a:spcBef>
                <a:spcAft>
                  <a:spcPts val="0"/>
                </a:spcAft>
                <a:buClrTx/>
                <a:buSzTx/>
                <a:buFontTx/>
                <a:buNone/>
                <a:tabLst/>
                <a:defRPr/>
              </a:pPr>
              <a:r>
                <a:rPr kumimoji="0" lang="en-US" sz="1100" b="0" i="0" u="none" strike="noStrike" kern="1200" cap="none" spc="0" normalizeH="0" baseline="0" noProof="0" dirty="0">
                  <a:ln w="3175">
                    <a:noFill/>
                  </a:ln>
                  <a:solidFill>
                    <a:sysClr val="windowText" lastClr="000000"/>
                  </a:solidFill>
                  <a:effectLst/>
                  <a:uLnTx/>
                  <a:uFillTx/>
                  <a:latin typeface="+mn-lt"/>
                  <a:cs typeface="Segoe Sans Display Semibold"/>
                </a:rPr>
                <a:t>Pay as you go custom agents</a:t>
              </a:r>
            </a:p>
            <a:p>
              <a:pPr marL="0" marR="0" lvl="0" indent="0" algn="l" defTabSz="932742" rtl="0" eaLnBrk="1" fontAlgn="auto" latinLnBrk="0" hangingPunct="1">
                <a:lnSpc>
                  <a:spcPct val="110000"/>
                </a:lnSpc>
                <a:spcBef>
                  <a:spcPts val="0"/>
                </a:spcBef>
                <a:spcAft>
                  <a:spcPts val="0"/>
                </a:spcAft>
                <a:buClrTx/>
                <a:buSzTx/>
                <a:buFontTx/>
                <a:buNone/>
                <a:tabLst/>
                <a:defRPr/>
              </a:pPr>
              <a:r>
                <a:rPr kumimoji="0" lang="en-US" sz="1100" b="0" i="0" u="none" strike="noStrike" kern="1200" cap="none" spc="0" normalizeH="0" baseline="0" noProof="0" dirty="0">
                  <a:ln w="3175">
                    <a:noFill/>
                  </a:ln>
                  <a:solidFill>
                    <a:sysClr val="windowText" lastClr="000000"/>
                  </a:solidFill>
                  <a:effectLst/>
                  <a:uLnTx/>
                  <a:uFillTx/>
                  <a:latin typeface="+mn-lt"/>
                  <a:cs typeface="Segoe Sans Display Semibold"/>
                </a:rPr>
                <a:t>GPT-5 standard access</a:t>
              </a:r>
            </a:p>
          </p:txBody>
        </p:sp>
        <p:sp>
          <p:nvSpPr>
            <p:cNvPr id="4" name="TextBox 3">
              <a:extLst>
                <a:ext uri="{FF2B5EF4-FFF2-40B4-BE49-F238E27FC236}">
                  <a16:creationId xmlns:a16="http://schemas.microsoft.com/office/drawing/2014/main" id="{4364A693-454B-E9C8-413B-8954D0989ADC}"/>
                </a:ext>
              </a:extLst>
            </p:cNvPr>
            <p:cNvSpPr txBox="1"/>
            <p:nvPr/>
          </p:nvSpPr>
          <p:spPr>
            <a:xfrm>
              <a:off x="6982041" y="5195408"/>
              <a:ext cx="3464231" cy="307777"/>
            </a:xfrm>
            <a:prstGeom prst="rect">
              <a:avLst/>
            </a:prstGeom>
            <a:noFill/>
          </p:spPr>
          <p:txBody>
            <a:bodyPr wrap="square" lIns="0" tIns="0" rIns="0" bIns="0" rtlCol="0">
              <a:spAutoFit/>
            </a:bodyPr>
            <a:lstStyle>
              <a:defPPr>
                <a:defRPr lang="en-US"/>
              </a:defPPr>
              <a:lvl1pPr marR="0" lvl="0" indent="0" algn="ctr" defTabSz="932742" fontAlgn="auto">
                <a:lnSpc>
                  <a:spcPct val="100000"/>
                </a:lnSpc>
                <a:spcBef>
                  <a:spcPts val="0"/>
                </a:spcBef>
                <a:spcAft>
                  <a:spcPts val="0"/>
                </a:spcAft>
                <a:buClrTx/>
                <a:buSzTx/>
                <a:buFontTx/>
                <a:buNone/>
                <a:tabLst/>
                <a:defRPr sz="1400">
                  <a:ln w="3175">
                    <a:noFill/>
                  </a:ln>
                  <a:solidFill>
                    <a:sysClr val="windowText" lastClr="000000"/>
                  </a:solidFill>
                  <a:cs typeface="Segoe UI Semibold"/>
                </a:defRPr>
              </a:lvl1p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w="3175">
                    <a:noFill/>
                  </a:ln>
                  <a:solidFill>
                    <a:prstClr val="black"/>
                  </a:solidFill>
                  <a:effectLst/>
                  <a:uLnTx/>
                  <a:uFillTx/>
                </a:rPr>
                <a:t>Copilot Control System</a:t>
              </a:r>
            </a:p>
          </p:txBody>
        </p:sp>
      </p:grpSp>
      <p:sp>
        <p:nvSpPr>
          <p:cNvPr id="16" name="Title 15">
            <a:extLst>
              <a:ext uri="{FF2B5EF4-FFF2-40B4-BE49-F238E27FC236}">
                <a16:creationId xmlns:a16="http://schemas.microsoft.com/office/drawing/2014/main" id="{15B8399C-49D0-25D4-61C2-FB8F1378E066}"/>
              </a:ext>
            </a:extLst>
          </p:cNvPr>
          <p:cNvSpPr txBox="1">
            <a:spLocks noGrp="1"/>
          </p:cNvSpPr>
          <p:nvPr>
            <p:ph type="title" idx="4294967295"/>
          </p:nvPr>
        </p:nvSpPr>
        <p:spPr>
          <a:xfrm>
            <a:off x="822960" y="548640"/>
            <a:ext cx="3636060" cy="553998"/>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F172A"/>
                </a:solidFill>
                <a:effectLst/>
                <a:uLnTx/>
                <a:uFillTx/>
                <a:latin typeface="Calibri"/>
                <a:ea typeface="+mn-ea"/>
                <a:cs typeface="+mn-cs"/>
              </a:rPr>
              <a:t>Microsoft 365 Copilot</a:t>
            </a:r>
          </a:p>
        </p:txBody>
      </p:sp>
      <p:sp>
        <p:nvSpPr>
          <p:cNvPr id="3" name="Rectangle 2">
            <a:extLst>
              <a:ext uri="{FF2B5EF4-FFF2-40B4-BE49-F238E27FC236}">
                <a16:creationId xmlns:a16="http://schemas.microsoft.com/office/drawing/2014/main" id="{1D2306A5-DCDB-6B0E-B2D2-9D3E9F7E74C8}"/>
              </a:ext>
              <a:ext uri="{C183D7F6-B498-43B3-948B-1728B52AA6E4}">
                <adec:decorative xmlns:adec="http://schemas.microsoft.com/office/drawing/2017/decorative" val="1"/>
              </a:ext>
            </a:extLst>
          </p:cNvPr>
          <p:cNvSpPr/>
          <p:nvPr/>
        </p:nvSpPr>
        <p:spPr>
          <a:xfrm>
            <a:off x="0" y="0"/>
            <a:ext cx="12191695" cy="164592"/>
          </a:xfrm>
          <a:prstGeom prst="rect">
            <a:avLst/>
          </a:prstGeom>
          <a:solidFill>
            <a:srgbClr val="2563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94072786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DF0EB">
            <a:alpha val="0"/>
          </a:srgbClr>
        </a:solidFill>
        <a:effectLst/>
      </p:bgPr>
    </p:bg>
    <p:spTree>
      <p:nvGrpSpPr>
        <p:cNvPr id="1" name=""/>
        <p:cNvGrpSpPr/>
        <p:nvPr/>
      </p:nvGrpSpPr>
      <p:grpSpPr>
        <a:xfrm>
          <a:off x="0" y="0"/>
          <a:ext cx="0" cy="0"/>
          <a:chOff x="0" y="0"/>
          <a:chExt cx="0" cy="0"/>
        </a:xfrm>
      </p:grpSpPr>
      <p:sp>
        <p:nvSpPr>
          <p:cNvPr id="15" name="Rectangle: Rounded Corners 14">
            <a:extLst>
              <a:ext uri="{FF2B5EF4-FFF2-40B4-BE49-F238E27FC236}">
                <a16:creationId xmlns:a16="http://schemas.microsoft.com/office/drawing/2014/main" id="{B70815C2-C3BB-FDF7-D6B2-FC2ADF1C5479}"/>
              </a:ext>
              <a:ext uri="{C183D7F6-B498-43B3-948B-1728B52AA6E4}">
                <adec:decorative xmlns:adec="http://schemas.microsoft.com/office/drawing/2017/decorative" val="1"/>
              </a:ext>
            </a:extLst>
          </p:cNvPr>
          <p:cNvSpPr>
            <a:spLocks/>
          </p:cNvSpPr>
          <p:nvPr/>
        </p:nvSpPr>
        <p:spPr>
          <a:xfrm>
            <a:off x="584201" y="1677268"/>
            <a:ext cx="11023598" cy="4960938"/>
          </a:xfrm>
          <a:prstGeom prst="roundRect">
            <a:avLst>
              <a:gd name="adj" fmla="val 2975"/>
            </a:avLst>
          </a:prstGeom>
          <a:solidFill>
            <a:schemeClr val="bg1">
              <a:alpha val="60000"/>
            </a:schemeClr>
          </a:solidFill>
          <a:ln w="12700">
            <a:solidFill>
              <a:schemeClr val="bg1"/>
            </a:solidFill>
          </a:ln>
          <a:effectLst>
            <a:outerShdw blurRad="63500" algn="ctr"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40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Segoe Sans Display"/>
              <a:ea typeface="+mn-ea"/>
              <a:cs typeface="+mn-cs"/>
            </a:endParaRPr>
          </a:p>
        </p:txBody>
      </p:sp>
      <p:grpSp>
        <p:nvGrpSpPr>
          <p:cNvPr id="14" name="Group 13">
            <a:extLst>
              <a:ext uri="{FF2B5EF4-FFF2-40B4-BE49-F238E27FC236}">
                <a16:creationId xmlns:a16="http://schemas.microsoft.com/office/drawing/2014/main" id="{E668BFB4-FB22-D2EA-3FDA-5FA4F0E0C2DB}"/>
              </a:ext>
              <a:ext uri="{C183D7F6-B498-43B3-948B-1728B52AA6E4}">
                <adec:decorative xmlns:adec="http://schemas.microsoft.com/office/drawing/2017/decorative" val="1"/>
              </a:ext>
            </a:extLst>
          </p:cNvPr>
          <p:cNvGrpSpPr/>
          <p:nvPr/>
        </p:nvGrpSpPr>
        <p:grpSpPr>
          <a:xfrm>
            <a:off x="4921596" y="2202688"/>
            <a:ext cx="2354831" cy="2354831"/>
            <a:chOff x="4950721" y="2345646"/>
            <a:chExt cx="2354831" cy="2354831"/>
          </a:xfrm>
        </p:grpSpPr>
        <p:sp>
          <p:nvSpPr>
            <p:cNvPr id="5" name="Rectangle: Rounded Corners 5">
              <a:extLst>
                <a:ext uri="{FF2B5EF4-FFF2-40B4-BE49-F238E27FC236}">
                  <a16:creationId xmlns:a16="http://schemas.microsoft.com/office/drawing/2014/main" id="{53878C83-1755-2031-6B73-AEC141B43DE7}"/>
                </a:ext>
              </a:extLst>
            </p:cNvPr>
            <p:cNvSpPr/>
            <p:nvPr/>
          </p:nvSpPr>
          <p:spPr bwMode="auto">
            <a:xfrm>
              <a:off x="4950721" y="2345646"/>
              <a:ext cx="2354831" cy="2354831"/>
            </a:xfrm>
            <a:prstGeom prst="roundRect">
              <a:avLst>
                <a:gd name="adj" fmla="val 5387"/>
              </a:avLst>
            </a:prstGeom>
            <a:solidFill>
              <a:schemeClr val="bg1">
                <a:alpha val="60000"/>
              </a:schemeClr>
            </a:solidFill>
            <a:ln w="12700">
              <a:solidFill>
                <a:schemeClr val="bg1"/>
              </a:solidFill>
            </a:ln>
            <a:effectLst>
              <a:outerShdw blurRad="63500" algn="ctr"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40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Segoe Sans Display"/>
                <a:ea typeface="+mn-ea"/>
                <a:cs typeface="+mn-cs"/>
              </a:endParaRPr>
            </a:p>
          </p:txBody>
        </p:sp>
        <p:pic>
          <p:nvPicPr>
            <p:cNvPr id="6" name="Picture 5">
              <a:extLst>
                <a:ext uri="{FF2B5EF4-FFF2-40B4-BE49-F238E27FC236}">
                  <a16:creationId xmlns:a16="http://schemas.microsoft.com/office/drawing/2014/main" id="{B98E87BA-D5FD-9277-31D8-4281EFFA96BA}"/>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5320424" y="2594376"/>
              <a:ext cx="1581810" cy="1581808"/>
            </a:xfrm>
            <a:prstGeom prst="ellipse">
              <a:avLst/>
            </a:prstGeom>
            <a:solidFill>
              <a:srgbClr val="F4F3F5"/>
            </a:solidFill>
            <a:ln w="14684" cap="flat">
              <a:noFill/>
              <a:prstDash val="solid"/>
              <a:miter/>
            </a:ln>
            <a:effectLst/>
          </p:spPr>
        </p:pic>
        <p:sp>
          <p:nvSpPr>
            <p:cNvPr id="12" name="TextBox 11">
              <a:extLst>
                <a:ext uri="{FF2B5EF4-FFF2-40B4-BE49-F238E27FC236}">
                  <a16:creationId xmlns:a16="http://schemas.microsoft.com/office/drawing/2014/main" id="{6C3D9C7A-E301-B3B2-40FB-080420723790}"/>
                </a:ext>
              </a:extLst>
            </p:cNvPr>
            <p:cNvSpPr txBox="1"/>
            <p:nvPr/>
          </p:nvSpPr>
          <p:spPr>
            <a:xfrm>
              <a:off x="5541835" y="4277712"/>
              <a:ext cx="1138988" cy="259898"/>
            </a:xfrm>
            <a:prstGeom prst="rect">
              <a:avLst/>
            </a:prstGeom>
            <a:noFill/>
          </p:spPr>
          <p:txBody>
            <a:bodyPr wrap="none" lIns="0" tIns="0" rIns="0" bIns="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Segoe Sans Display Semibold"/>
                  <a:ea typeface="+mn-ea"/>
                  <a:cs typeface="+mn-cs"/>
                </a:rPr>
                <a:t>You at work</a:t>
              </a:r>
            </a:p>
          </p:txBody>
        </p:sp>
      </p:grpSp>
      <p:cxnSp>
        <p:nvCxnSpPr>
          <p:cNvPr id="2052" name="Straight Connector 2051">
            <a:extLst>
              <a:ext uri="{FF2B5EF4-FFF2-40B4-BE49-F238E27FC236}">
                <a16:creationId xmlns:a16="http://schemas.microsoft.com/office/drawing/2014/main" id="{7BCC2F57-B630-D586-D4D0-CA5E03D5CB74}"/>
              </a:ext>
              <a:ext uri="{C183D7F6-B498-43B3-948B-1728B52AA6E4}">
                <adec:decorative xmlns:adec="http://schemas.microsoft.com/office/drawing/2017/decorative" val="1"/>
              </a:ext>
            </a:extLst>
          </p:cNvPr>
          <p:cNvCxnSpPr>
            <a:cxnSpLocks/>
          </p:cNvCxnSpPr>
          <p:nvPr/>
        </p:nvCxnSpPr>
        <p:spPr>
          <a:xfrm>
            <a:off x="4395545" y="3380103"/>
            <a:ext cx="526051" cy="1"/>
          </a:xfrm>
          <a:prstGeom prst="line">
            <a:avLst/>
          </a:prstGeom>
          <a:ln w="19050">
            <a:solidFill>
              <a:schemeClr val="bg1">
                <a:lumMod val="75000"/>
              </a:schemeClr>
            </a:solidFill>
            <a:headEnd type="none" w="lg" len="med"/>
            <a:tailEnd type="none" w="lg" len="med"/>
          </a:ln>
          <a:effectLst>
            <a:outerShdw blurRad="152400" dist="50800" dir="5400000" algn="tl" rotWithShape="0">
              <a:prstClr val="black">
                <a:alpha val="25000"/>
              </a:prstClr>
            </a:outerShdw>
          </a:effectLst>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5B765CB-B99C-E173-97F5-4D168A897849}"/>
              </a:ext>
              <a:ext uri="{C183D7F6-B498-43B3-948B-1728B52AA6E4}">
                <adec:decorative xmlns:adec="http://schemas.microsoft.com/office/drawing/2017/decorative" val="1"/>
              </a:ext>
            </a:extLst>
          </p:cNvPr>
          <p:cNvCxnSpPr>
            <a:cxnSpLocks/>
          </p:cNvCxnSpPr>
          <p:nvPr/>
        </p:nvCxnSpPr>
        <p:spPr>
          <a:xfrm>
            <a:off x="6099012" y="4557519"/>
            <a:ext cx="0" cy="651689"/>
          </a:xfrm>
          <a:prstGeom prst="line">
            <a:avLst/>
          </a:prstGeom>
          <a:ln w="19050">
            <a:solidFill>
              <a:schemeClr val="bg1">
                <a:lumMod val="75000"/>
              </a:schemeClr>
            </a:solidFill>
            <a:headEnd type="none" w="lg" len="med"/>
            <a:tailEnd type="none" w="lg" len="med"/>
          </a:ln>
          <a:effectLst>
            <a:outerShdw blurRad="152400" dist="50800" dir="5400000" algn="tl" rotWithShape="0">
              <a:prstClr val="black">
                <a:alpha val="25000"/>
              </a:prst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4361909-6162-C02E-FB55-A5AA696778D0}"/>
              </a:ext>
              <a:ext uri="{C183D7F6-B498-43B3-948B-1728B52AA6E4}">
                <adec:decorative xmlns:adec="http://schemas.microsoft.com/office/drawing/2017/decorative" val="1"/>
              </a:ext>
            </a:extLst>
          </p:cNvPr>
          <p:cNvCxnSpPr>
            <a:cxnSpLocks/>
          </p:cNvCxnSpPr>
          <p:nvPr/>
        </p:nvCxnSpPr>
        <p:spPr>
          <a:xfrm>
            <a:off x="7276426" y="3380103"/>
            <a:ext cx="526051" cy="1"/>
          </a:xfrm>
          <a:prstGeom prst="line">
            <a:avLst/>
          </a:prstGeom>
          <a:ln w="19050">
            <a:solidFill>
              <a:schemeClr val="bg1">
                <a:lumMod val="75000"/>
              </a:schemeClr>
            </a:solidFill>
            <a:headEnd type="none" w="lg" len="med"/>
            <a:tailEnd type="none" w="lg" len="med"/>
          </a:ln>
          <a:effectLst>
            <a:outerShdw blurRad="152400" dist="50800" dir="5400000" algn="tl" rotWithShape="0">
              <a:prstClr val="black">
                <a:alpha val="25000"/>
              </a:prstClr>
            </a:outerShdw>
          </a:effectLst>
        </p:spPr>
        <p:style>
          <a:lnRef idx="1">
            <a:schemeClr val="accent1"/>
          </a:lnRef>
          <a:fillRef idx="0">
            <a:schemeClr val="accent1"/>
          </a:fillRef>
          <a:effectRef idx="0">
            <a:schemeClr val="accent1"/>
          </a:effectRef>
          <a:fontRef idx="minor">
            <a:schemeClr val="tx1"/>
          </a:fontRef>
        </p:style>
      </p:cxnSp>
      <p:sp>
        <p:nvSpPr>
          <p:cNvPr id="18" name="Rectangle: Rounded Corners 1">
            <a:extLst>
              <a:ext uri="{FF2B5EF4-FFF2-40B4-BE49-F238E27FC236}">
                <a16:creationId xmlns:a16="http://schemas.microsoft.com/office/drawing/2014/main" id="{1B019950-BB20-470F-4F71-63100F702786}"/>
              </a:ext>
              <a:ext uri="{C183D7F6-B498-43B3-948B-1728B52AA6E4}">
                <adec:decorative xmlns:adec="http://schemas.microsoft.com/office/drawing/2017/decorative" val="1"/>
              </a:ext>
            </a:extLst>
          </p:cNvPr>
          <p:cNvSpPr/>
          <p:nvPr/>
        </p:nvSpPr>
        <p:spPr bwMode="auto">
          <a:xfrm>
            <a:off x="7799632" y="2787102"/>
            <a:ext cx="3560392" cy="1186004"/>
          </a:xfrm>
          <a:prstGeom prst="roundRect">
            <a:avLst>
              <a:gd name="adj" fmla="val 9786"/>
            </a:avLst>
          </a:prstGeom>
          <a:solidFill>
            <a:schemeClr val="accent3">
              <a:lumMod val="40000"/>
              <a:lumOff val="60000"/>
              <a:alpha val="75000"/>
            </a:schemeClr>
          </a:solidFill>
          <a:ln w="6350">
            <a:noFill/>
          </a:ln>
          <a:effectLst/>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nchorCtr="0">
            <a:noAutofit/>
          </a:bodyPr>
          <a:lstStyle/>
          <a:p>
            <a:pPr marL="0" marR="0" lvl="0" indent="0" algn="l" defTabSz="914367" rtl="0" eaLnBrk="1" fontAlgn="auto" latinLnBrk="0" hangingPunct="1">
              <a:lnSpc>
                <a:spcPct val="100000"/>
              </a:lnSpc>
              <a:spcBef>
                <a:spcPts val="1000"/>
              </a:spcBef>
              <a:spcAft>
                <a:spcPts val="200"/>
              </a:spcAft>
              <a:buClrTx/>
              <a:buSzTx/>
              <a:buFontTx/>
              <a:buNone/>
              <a:tabLst/>
              <a:defRPr/>
            </a:pPr>
            <a:endParaRPr kumimoji="0" lang="en-US" sz="1600" b="0" i="0" u="none" strike="noStrike" kern="1200" cap="none" spc="0" normalizeH="0" baseline="0" noProof="0">
              <a:ln>
                <a:noFill/>
              </a:ln>
              <a:solidFill>
                <a:srgbClr val="0078D4"/>
              </a:solidFill>
              <a:effectLst/>
              <a:uLnTx/>
              <a:uFillTx/>
              <a:latin typeface="Segoe UI Variable Display Semib" pitchFamily="2" charset="0"/>
              <a:ea typeface="+mn-ea"/>
              <a:cs typeface="+mn-cs"/>
            </a:endParaRPr>
          </a:p>
        </p:txBody>
      </p:sp>
      <p:sp>
        <p:nvSpPr>
          <p:cNvPr id="19" name="TextBox 18">
            <a:extLst>
              <a:ext uri="{FF2B5EF4-FFF2-40B4-BE49-F238E27FC236}">
                <a16:creationId xmlns:a16="http://schemas.microsoft.com/office/drawing/2014/main" id="{E205A404-5E77-4EAC-C58D-762D8B916F2D}"/>
              </a:ext>
            </a:extLst>
          </p:cNvPr>
          <p:cNvSpPr txBox="1"/>
          <p:nvPr/>
        </p:nvSpPr>
        <p:spPr>
          <a:xfrm>
            <a:off x="9184640" y="3103105"/>
            <a:ext cx="1992504" cy="553998"/>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1200" b="0" i="0" u="none" strike="noStrike" kern="1200" cap="none" spc="0" normalizeH="0" baseline="0" noProof="0">
                <a:ln>
                  <a:noFill/>
                </a:ln>
                <a:solidFill>
                  <a:srgbClr val="091F2C"/>
                </a:solidFill>
                <a:effectLst/>
                <a:uLnTx/>
                <a:uFillTx/>
                <a:latin typeface="Segoe Sans Display"/>
                <a:ea typeface="+mn-ea"/>
                <a:cs typeface="+mn-cs"/>
              </a:rPr>
              <a:t>Contextual insights and predictive actions from across your data and memory</a:t>
            </a:r>
          </a:p>
        </p:txBody>
      </p:sp>
      <p:sp>
        <p:nvSpPr>
          <p:cNvPr id="8" name="TextBox 7">
            <a:extLst>
              <a:ext uri="{FF2B5EF4-FFF2-40B4-BE49-F238E27FC236}">
                <a16:creationId xmlns:a16="http://schemas.microsoft.com/office/drawing/2014/main" id="{409AC9CC-B0F9-7894-9BF3-59D03D8CB433}"/>
              </a:ext>
            </a:extLst>
          </p:cNvPr>
          <p:cNvSpPr txBox="1"/>
          <p:nvPr/>
        </p:nvSpPr>
        <p:spPr>
          <a:xfrm>
            <a:off x="8023293" y="3455402"/>
            <a:ext cx="771878" cy="215444"/>
          </a:xfrm>
          <a:prstGeom prst="rect">
            <a:avLst/>
          </a:prstGeom>
          <a:noFill/>
        </p:spPr>
        <p:txBody>
          <a:bodyPr wrap="non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91F2C"/>
                </a:solidFill>
                <a:effectLst/>
                <a:uLnTx/>
                <a:uFillTx/>
                <a:latin typeface="Segoe Sans Display Semibold"/>
                <a:ea typeface="+mn-ea"/>
                <a:cs typeface="+mn-cs"/>
              </a:rPr>
              <a:t>Inference</a:t>
            </a:r>
          </a:p>
        </p:txBody>
      </p:sp>
      <p:cxnSp>
        <p:nvCxnSpPr>
          <p:cNvPr id="45" name="Straight Connector 44">
            <a:extLst>
              <a:ext uri="{FF2B5EF4-FFF2-40B4-BE49-F238E27FC236}">
                <a16:creationId xmlns:a16="http://schemas.microsoft.com/office/drawing/2014/main" id="{2CAAB055-0B36-8A65-79D5-D00B48EF9CEF}"/>
              </a:ext>
              <a:ext uri="{C183D7F6-B498-43B3-948B-1728B52AA6E4}">
                <adec:decorative xmlns:adec="http://schemas.microsoft.com/office/drawing/2017/decorative" val="1"/>
              </a:ext>
            </a:extLst>
          </p:cNvPr>
          <p:cNvCxnSpPr>
            <a:cxnSpLocks/>
          </p:cNvCxnSpPr>
          <p:nvPr/>
        </p:nvCxnSpPr>
        <p:spPr>
          <a:xfrm>
            <a:off x="9018832" y="3002104"/>
            <a:ext cx="0" cy="756000"/>
          </a:xfrm>
          <a:prstGeom prst="line">
            <a:avLst/>
          </a:prstGeom>
          <a:ln w="12700">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48" name="Rectangle: Rounded Corners 1">
            <a:extLst>
              <a:ext uri="{FF2B5EF4-FFF2-40B4-BE49-F238E27FC236}">
                <a16:creationId xmlns:a16="http://schemas.microsoft.com/office/drawing/2014/main" id="{505A7748-D4D5-C682-081E-98510EA6DE9B}"/>
              </a:ext>
              <a:ext uri="{C183D7F6-B498-43B3-948B-1728B52AA6E4}">
                <adec:decorative xmlns:adec="http://schemas.microsoft.com/office/drawing/2017/decorative" val="1"/>
              </a:ext>
            </a:extLst>
          </p:cNvPr>
          <p:cNvSpPr/>
          <p:nvPr/>
        </p:nvSpPr>
        <p:spPr bwMode="auto">
          <a:xfrm>
            <a:off x="835152" y="2787102"/>
            <a:ext cx="3560392" cy="1186004"/>
          </a:xfrm>
          <a:prstGeom prst="roundRect">
            <a:avLst>
              <a:gd name="adj" fmla="val 11499"/>
            </a:avLst>
          </a:prstGeom>
          <a:solidFill>
            <a:schemeClr val="accent3">
              <a:lumMod val="40000"/>
              <a:lumOff val="60000"/>
              <a:alpha val="75000"/>
            </a:schemeClr>
          </a:solidFill>
          <a:ln w="6350">
            <a:noFill/>
          </a:ln>
          <a:effectLst/>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nchorCtr="0">
            <a:noAutofit/>
          </a:bodyPr>
          <a:lstStyle/>
          <a:p>
            <a:pPr marL="0" marR="0" lvl="0" indent="0" algn="l" defTabSz="914367" rtl="0" eaLnBrk="1" fontAlgn="auto" latinLnBrk="0" hangingPunct="1">
              <a:lnSpc>
                <a:spcPct val="100000"/>
              </a:lnSpc>
              <a:spcBef>
                <a:spcPts val="1000"/>
              </a:spcBef>
              <a:spcAft>
                <a:spcPts val="200"/>
              </a:spcAft>
              <a:buClrTx/>
              <a:buSzTx/>
              <a:buFontTx/>
              <a:buNone/>
              <a:tabLst/>
              <a:defRPr/>
            </a:pPr>
            <a:endParaRPr kumimoji="0" lang="en-US" sz="1600" b="0" i="0" u="none" strike="noStrike" kern="1200" cap="none" spc="0" normalizeH="0" baseline="0" noProof="0">
              <a:ln>
                <a:noFill/>
              </a:ln>
              <a:solidFill>
                <a:srgbClr val="0078D4"/>
              </a:solidFill>
              <a:effectLst/>
              <a:uLnTx/>
              <a:uFillTx/>
              <a:latin typeface="Segoe UI Variable Display Semib" pitchFamily="2" charset="0"/>
              <a:ea typeface="+mn-ea"/>
              <a:cs typeface="+mn-cs"/>
            </a:endParaRPr>
          </a:p>
        </p:txBody>
      </p:sp>
      <p:sp>
        <p:nvSpPr>
          <p:cNvPr id="49" name="TextBox 48">
            <a:extLst>
              <a:ext uri="{FF2B5EF4-FFF2-40B4-BE49-F238E27FC236}">
                <a16:creationId xmlns:a16="http://schemas.microsoft.com/office/drawing/2014/main" id="{F7A2AC4F-587B-8454-A4AF-8AE2B65A4D68}"/>
              </a:ext>
            </a:extLst>
          </p:cNvPr>
          <p:cNvSpPr txBox="1"/>
          <p:nvPr/>
        </p:nvSpPr>
        <p:spPr>
          <a:xfrm>
            <a:off x="2220160" y="3195438"/>
            <a:ext cx="1992504" cy="369332"/>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1200" b="0" i="0" u="none" strike="noStrike" kern="1200" cap="none" spc="0" normalizeH="0" baseline="0" noProof="0">
                <a:ln>
                  <a:noFill/>
                </a:ln>
                <a:solidFill>
                  <a:srgbClr val="091F2C"/>
                </a:solidFill>
                <a:effectLst/>
                <a:uLnTx/>
                <a:uFillTx/>
                <a:latin typeface="Segoe Sans Display"/>
                <a:ea typeface="+mn-ea"/>
                <a:cs typeface="+mn-cs"/>
              </a:rPr>
              <a:t>Your style, habits, relationships, and workflows</a:t>
            </a:r>
          </a:p>
        </p:txBody>
      </p:sp>
      <p:sp>
        <p:nvSpPr>
          <p:cNvPr id="50" name="TextBox 49">
            <a:extLst>
              <a:ext uri="{FF2B5EF4-FFF2-40B4-BE49-F238E27FC236}">
                <a16:creationId xmlns:a16="http://schemas.microsoft.com/office/drawing/2014/main" id="{EB27A225-A5D2-88B1-EBF2-64A9541B4689}"/>
              </a:ext>
            </a:extLst>
          </p:cNvPr>
          <p:cNvSpPr txBox="1"/>
          <p:nvPr/>
        </p:nvSpPr>
        <p:spPr>
          <a:xfrm>
            <a:off x="1097285" y="3403187"/>
            <a:ext cx="694934" cy="215444"/>
          </a:xfrm>
          <a:prstGeom prst="rect">
            <a:avLst/>
          </a:prstGeom>
          <a:noFill/>
        </p:spPr>
        <p:txBody>
          <a:bodyPr wrap="non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91F2C"/>
                </a:solidFill>
                <a:effectLst/>
                <a:uLnTx/>
                <a:uFillTx/>
                <a:latin typeface="Segoe Sans Display Semibold"/>
                <a:ea typeface="+mn-ea"/>
                <a:cs typeface="+mn-cs"/>
              </a:rPr>
              <a:t>Memory</a:t>
            </a:r>
          </a:p>
        </p:txBody>
      </p:sp>
      <p:cxnSp>
        <p:nvCxnSpPr>
          <p:cNvPr id="52" name="Straight Connector 51">
            <a:extLst>
              <a:ext uri="{FF2B5EF4-FFF2-40B4-BE49-F238E27FC236}">
                <a16:creationId xmlns:a16="http://schemas.microsoft.com/office/drawing/2014/main" id="{22EFA25B-A635-9967-7163-EDE94EA96C23}"/>
              </a:ext>
              <a:ext uri="{C183D7F6-B498-43B3-948B-1728B52AA6E4}">
                <adec:decorative xmlns:adec="http://schemas.microsoft.com/office/drawing/2017/decorative" val="1"/>
              </a:ext>
            </a:extLst>
          </p:cNvPr>
          <p:cNvCxnSpPr>
            <a:cxnSpLocks/>
          </p:cNvCxnSpPr>
          <p:nvPr/>
        </p:nvCxnSpPr>
        <p:spPr>
          <a:xfrm>
            <a:off x="2054352" y="3002104"/>
            <a:ext cx="0" cy="756000"/>
          </a:xfrm>
          <a:prstGeom prst="line">
            <a:avLst/>
          </a:prstGeom>
          <a:ln w="12700">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54" name="Rectangle: Rounded Corners 1">
            <a:extLst>
              <a:ext uri="{FF2B5EF4-FFF2-40B4-BE49-F238E27FC236}">
                <a16:creationId xmlns:a16="http://schemas.microsoft.com/office/drawing/2014/main" id="{A5223846-3761-7F8A-2969-88AB3B36B6B7}"/>
              </a:ext>
              <a:ext uri="{C183D7F6-B498-43B3-948B-1728B52AA6E4}">
                <adec:decorative xmlns:adec="http://schemas.microsoft.com/office/drawing/2017/decorative" val="1"/>
              </a:ext>
            </a:extLst>
          </p:cNvPr>
          <p:cNvSpPr/>
          <p:nvPr/>
        </p:nvSpPr>
        <p:spPr bwMode="auto">
          <a:xfrm>
            <a:off x="4297278" y="5209208"/>
            <a:ext cx="3560392" cy="1186004"/>
          </a:xfrm>
          <a:prstGeom prst="roundRect">
            <a:avLst>
              <a:gd name="adj" fmla="val 9786"/>
            </a:avLst>
          </a:prstGeom>
          <a:solidFill>
            <a:schemeClr val="accent3">
              <a:lumMod val="40000"/>
              <a:lumOff val="60000"/>
              <a:alpha val="75000"/>
            </a:schemeClr>
          </a:solidFill>
          <a:ln w="6350">
            <a:noFill/>
          </a:ln>
          <a:effectLst/>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nchorCtr="0">
            <a:noAutofit/>
          </a:bodyPr>
          <a:lstStyle/>
          <a:p>
            <a:pPr marL="0" marR="0" lvl="0" indent="0" algn="l" defTabSz="914367" rtl="0" eaLnBrk="1" fontAlgn="auto" latinLnBrk="0" hangingPunct="1">
              <a:lnSpc>
                <a:spcPct val="100000"/>
              </a:lnSpc>
              <a:spcBef>
                <a:spcPts val="1000"/>
              </a:spcBef>
              <a:spcAft>
                <a:spcPts val="200"/>
              </a:spcAft>
              <a:buClrTx/>
              <a:buSzTx/>
              <a:buFontTx/>
              <a:buNone/>
              <a:tabLst/>
              <a:defRPr/>
            </a:pPr>
            <a:endParaRPr kumimoji="0" lang="en-US" sz="1600" b="0" i="0" u="none" strike="noStrike" kern="1200" cap="none" spc="0" normalizeH="0" baseline="0" noProof="0">
              <a:ln>
                <a:noFill/>
              </a:ln>
              <a:solidFill>
                <a:srgbClr val="0078D4"/>
              </a:solidFill>
              <a:effectLst/>
              <a:uLnTx/>
              <a:uFillTx/>
              <a:latin typeface="Segoe UI Variable Display Semib" pitchFamily="2" charset="0"/>
              <a:ea typeface="+mn-ea"/>
              <a:cs typeface="+mn-cs"/>
            </a:endParaRPr>
          </a:p>
        </p:txBody>
      </p:sp>
      <p:sp>
        <p:nvSpPr>
          <p:cNvPr id="55" name="TextBox 54">
            <a:extLst>
              <a:ext uri="{FF2B5EF4-FFF2-40B4-BE49-F238E27FC236}">
                <a16:creationId xmlns:a16="http://schemas.microsoft.com/office/drawing/2014/main" id="{4983E7BA-2A2D-F254-7015-8AFD5CC0870F}"/>
              </a:ext>
            </a:extLst>
          </p:cNvPr>
          <p:cNvSpPr txBox="1"/>
          <p:nvPr/>
        </p:nvSpPr>
        <p:spPr>
          <a:xfrm>
            <a:off x="5682286" y="5432878"/>
            <a:ext cx="1992504" cy="738664"/>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1200" b="0" i="0" u="none" strike="noStrike" kern="1200" cap="none" spc="0" normalizeH="0" baseline="0" noProof="0" dirty="0">
                <a:ln>
                  <a:noFill/>
                </a:ln>
                <a:solidFill>
                  <a:srgbClr val="091F2C"/>
                </a:solidFill>
                <a:effectLst/>
                <a:uLnTx/>
                <a:uFillTx/>
                <a:latin typeface="Segoe Sans Display"/>
                <a:ea typeface="+mn-ea"/>
                <a:cs typeface="+mn-cs"/>
              </a:rPr>
              <a:t>Your organization and individual content like files, emails, and meetings – Plus line of business data</a:t>
            </a:r>
          </a:p>
        </p:txBody>
      </p:sp>
      <p:sp>
        <p:nvSpPr>
          <p:cNvPr id="56" name="TextBox 55">
            <a:extLst>
              <a:ext uri="{FF2B5EF4-FFF2-40B4-BE49-F238E27FC236}">
                <a16:creationId xmlns:a16="http://schemas.microsoft.com/office/drawing/2014/main" id="{82E9DFA4-6D88-6B7F-5285-E86682AFD8DB}"/>
              </a:ext>
            </a:extLst>
          </p:cNvPr>
          <p:cNvSpPr txBox="1"/>
          <p:nvPr/>
        </p:nvSpPr>
        <p:spPr>
          <a:xfrm>
            <a:off x="4723491" y="5849414"/>
            <a:ext cx="378309" cy="215444"/>
          </a:xfrm>
          <a:prstGeom prst="rect">
            <a:avLst/>
          </a:prstGeom>
          <a:noFill/>
        </p:spPr>
        <p:txBody>
          <a:bodyPr wrap="non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91F2C"/>
                </a:solidFill>
                <a:effectLst/>
                <a:uLnTx/>
                <a:uFillTx/>
                <a:latin typeface="Segoe Sans Display Semibold"/>
                <a:ea typeface="+mn-ea"/>
                <a:cs typeface="+mn-cs"/>
              </a:rPr>
              <a:t>Data</a:t>
            </a:r>
          </a:p>
        </p:txBody>
      </p:sp>
      <p:cxnSp>
        <p:nvCxnSpPr>
          <p:cNvPr id="58" name="Straight Connector 57">
            <a:extLst>
              <a:ext uri="{FF2B5EF4-FFF2-40B4-BE49-F238E27FC236}">
                <a16:creationId xmlns:a16="http://schemas.microsoft.com/office/drawing/2014/main" id="{889F2944-31FB-6289-50EC-62264DC9FE2D}"/>
              </a:ext>
              <a:ext uri="{C183D7F6-B498-43B3-948B-1728B52AA6E4}">
                <adec:decorative xmlns:adec="http://schemas.microsoft.com/office/drawing/2017/decorative" val="1"/>
              </a:ext>
            </a:extLst>
          </p:cNvPr>
          <p:cNvCxnSpPr>
            <a:cxnSpLocks/>
          </p:cNvCxnSpPr>
          <p:nvPr/>
        </p:nvCxnSpPr>
        <p:spPr>
          <a:xfrm>
            <a:off x="5516478" y="5424210"/>
            <a:ext cx="0" cy="756000"/>
          </a:xfrm>
          <a:prstGeom prst="line">
            <a:avLst/>
          </a:prstGeom>
          <a:ln w="12700">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pic>
        <p:nvPicPr>
          <p:cNvPr id="4" name="!!CopilotLogo1" descr="Microsoft 365 Copilot UI Icon">
            <a:extLst>
              <a:ext uri="{FF2B5EF4-FFF2-40B4-BE49-F238E27FC236}">
                <a16:creationId xmlns:a16="http://schemas.microsoft.com/office/drawing/2014/main" id="{B640985B-341D-ACB1-3FBA-8A56BF2FCBF7}"/>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6529187" y="2288551"/>
            <a:ext cx="644358" cy="612417"/>
          </a:xfrm>
          <a:prstGeom prst="rect">
            <a:avLst/>
          </a:prstGeom>
        </p:spPr>
      </p:pic>
      <p:sp>
        <p:nvSpPr>
          <p:cNvPr id="35" name="Graphic 9" descr="Icon of a circuit brain">
            <a:extLst>
              <a:ext uri="{FF2B5EF4-FFF2-40B4-BE49-F238E27FC236}">
                <a16:creationId xmlns:a16="http://schemas.microsoft.com/office/drawing/2014/main" id="{CA8B2792-812B-9A28-0F3A-E7BEDBC22A1D}"/>
              </a:ext>
            </a:extLst>
          </p:cNvPr>
          <p:cNvSpPr>
            <a:spLocks/>
          </p:cNvSpPr>
          <p:nvPr/>
        </p:nvSpPr>
        <p:spPr>
          <a:xfrm>
            <a:off x="1289985" y="3038403"/>
            <a:ext cx="309536" cy="309589"/>
          </a:xfrm>
          <a:custGeom>
            <a:avLst/>
            <a:gdLst>
              <a:gd name="connsiteX0" fmla="*/ 77534 w 190500"/>
              <a:gd name="connsiteY0" fmla="*/ 0 h 190404"/>
              <a:gd name="connsiteX1" fmla="*/ 88106 w 190500"/>
              <a:gd name="connsiteY1" fmla="*/ 13440 h 190404"/>
              <a:gd name="connsiteX2" fmla="*/ 88106 w 190500"/>
              <a:gd name="connsiteY2" fmla="*/ 54712 h 190404"/>
              <a:gd name="connsiteX3" fmla="*/ 79581 w 190500"/>
              <a:gd name="connsiteY3" fmla="*/ 54712 h 190404"/>
              <a:gd name="connsiteX4" fmla="*/ 54778 w 190500"/>
              <a:gd name="connsiteY4" fmla="*/ 44196 h 190404"/>
              <a:gd name="connsiteX5" fmla="*/ 44262 w 190500"/>
              <a:gd name="connsiteY5" fmla="*/ 68999 h 190404"/>
              <a:gd name="connsiteX6" fmla="*/ 69065 w 190500"/>
              <a:gd name="connsiteY6" fmla="*/ 79515 h 190404"/>
              <a:gd name="connsiteX7" fmla="*/ 79581 w 190500"/>
              <a:gd name="connsiteY7" fmla="*/ 68999 h 190404"/>
              <a:gd name="connsiteX8" fmla="*/ 88106 w 190500"/>
              <a:gd name="connsiteY8" fmla="*/ 68999 h 190404"/>
              <a:gd name="connsiteX9" fmla="*/ 88106 w 190500"/>
              <a:gd name="connsiteY9" fmla="*/ 172803 h 190404"/>
              <a:gd name="connsiteX10" fmla="*/ 80648 w 190500"/>
              <a:gd name="connsiteY10" fmla="*/ 186709 h 190404"/>
              <a:gd name="connsiteX11" fmla="*/ 65789 w 190500"/>
              <a:gd name="connsiteY11" fmla="*/ 190405 h 190404"/>
              <a:gd name="connsiteX12" fmla="*/ 33823 w 190500"/>
              <a:gd name="connsiteY12" fmla="*/ 174517 h 190404"/>
              <a:gd name="connsiteX13" fmla="*/ 24108 w 190500"/>
              <a:gd name="connsiteY13" fmla="*/ 154162 h 190404"/>
              <a:gd name="connsiteX14" fmla="*/ 12021 w 190500"/>
              <a:gd name="connsiteY14" fmla="*/ 147590 h 190404"/>
              <a:gd name="connsiteX15" fmla="*/ 0 w 190500"/>
              <a:gd name="connsiteY15" fmla="*/ 118681 h 190404"/>
              <a:gd name="connsiteX16" fmla="*/ 1810 w 190500"/>
              <a:gd name="connsiteY16" fmla="*/ 99955 h 190404"/>
              <a:gd name="connsiteX17" fmla="*/ 41910 w 190500"/>
              <a:gd name="connsiteY17" fmla="*/ 99955 h 190404"/>
              <a:gd name="connsiteX18" fmla="*/ 54626 w 190500"/>
              <a:gd name="connsiteY18" fmla="*/ 110919 h 190404"/>
              <a:gd name="connsiteX19" fmla="*/ 44305 w 190500"/>
              <a:gd name="connsiteY19" fmla="*/ 135805 h 190404"/>
              <a:gd name="connsiteX20" fmla="*/ 69191 w 190500"/>
              <a:gd name="connsiteY20" fmla="*/ 146125 h 190404"/>
              <a:gd name="connsiteX21" fmla="*/ 79512 w 190500"/>
              <a:gd name="connsiteY21" fmla="*/ 121239 h 190404"/>
              <a:gd name="connsiteX22" fmla="*/ 68980 w 190500"/>
              <a:gd name="connsiteY22" fmla="*/ 110833 h 190404"/>
              <a:gd name="connsiteX23" fmla="*/ 41910 w 190500"/>
              <a:gd name="connsiteY23" fmla="*/ 85668 h 190404"/>
              <a:gd name="connsiteX24" fmla="*/ 9906 w 190500"/>
              <a:gd name="connsiteY24" fmla="*/ 85668 h 190404"/>
              <a:gd name="connsiteX25" fmla="*/ 14621 w 190500"/>
              <a:gd name="connsiteY25" fmla="*/ 82791 h 190404"/>
              <a:gd name="connsiteX26" fmla="*/ 12925 w 190500"/>
              <a:gd name="connsiteY26" fmla="*/ 72057 h 190404"/>
              <a:gd name="connsiteX27" fmla="*/ 15735 w 190500"/>
              <a:gd name="connsiteY27" fmla="*/ 51283 h 190404"/>
              <a:gd name="connsiteX28" fmla="*/ 25622 w 190500"/>
              <a:gd name="connsiteY28" fmla="*/ 34385 h 190404"/>
              <a:gd name="connsiteX29" fmla="*/ 36062 w 190500"/>
              <a:gd name="connsiteY29" fmla="*/ 28985 h 190404"/>
              <a:gd name="connsiteX30" fmla="*/ 48949 w 190500"/>
              <a:gd name="connsiteY30" fmla="*/ 9582 h 190404"/>
              <a:gd name="connsiteX31" fmla="*/ 77524 w 190500"/>
              <a:gd name="connsiteY31" fmla="*/ 0 h 190404"/>
              <a:gd name="connsiteX32" fmla="*/ 102394 w 190500"/>
              <a:gd name="connsiteY32" fmla="*/ 142818 h 190404"/>
              <a:gd name="connsiteX33" fmla="*/ 118110 w 190500"/>
              <a:gd name="connsiteY33" fmla="*/ 142818 h 190404"/>
              <a:gd name="connsiteX34" fmla="*/ 145256 w 190500"/>
              <a:gd name="connsiteY34" fmla="*/ 115672 h 190404"/>
              <a:gd name="connsiteX35" fmla="*/ 145256 w 190500"/>
              <a:gd name="connsiteY35" fmla="*/ 98574 h 190404"/>
              <a:gd name="connsiteX36" fmla="*/ 155772 w 190500"/>
              <a:gd name="connsiteY36" fmla="*/ 73771 h 190404"/>
              <a:gd name="connsiteX37" fmla="*/ 130969 w 190500"/>
              <a:gd name="connsiteY37" fmla="*/ 63255 h 190404"/>
              <a:gd name="connsiteX38" fmla="*/ 120453 w 190500"/>
              <a:gd name="connsiteY38" fmla="*/ 88058 h 190404"/>
              <a:gd name="connsiteX39" fmla="*/ 130969 w 190500"/>
              <a:gd name="connsiteY39" fmla="*/ 98574 h 190404"/>
              <a:gd name="connsiteX40" fmla="*/ 130969 w 190500"/>
              <a:gd name="connsiteY40" fmla="*/ 115672 h 190404"/>
              <a:gd name="connsiteX41" fmla="*/ 118110 w 190500"/>
              <a:gd name="connsiteY41" fmla="*/ 128530 h 190404"/>
              <a:gd name="connsiteX42" fmla="*/ 102394 w 190500"/>
              <a:gd name="connsiteY42" fmla="*/ 128530 h 190404"/>
              <a:gd name="connsiteX43" fmla="*/ 102394 w 190500"/>
              <a:gd name="connsiteY43" fmla="*/ 13440 h 190404"/>
              <a:gd name="connsiteX44" fmla="*/ 112967 w 190500"/>
              <a:gd name="connsiteY44" fmla="*/ 0 h 190404"/>
              <a:gd name="connsiteX45" fmla="*/ 141551 w 190500"/>
              <a:gd name="connsiteY45" fmla="*/ 9582 h 190404"/>
              <a:gd name="connsiteX46" fmla="*/ 154438 w 190500"/>
              <a:gd name="connsiteY46" fmla="*/ 28985 h 190404"/>
              <a:gd name="connsiteX47" fmla="*/ 164878 w 190500"/>
              <a:gd name="connsiteY47" fmla="*/ 34385 h 190404"/>
              <a:gd name="connsiteX48" fmla="*/ 174765 w 190500"/>
              <a:gd name="connsiteY48" fmla="*/ 51283 h 190404"/>
              <a:gd name="connsiteX49" fmla="*/ 177575 w 190500"/>
              <a:gd name="connsiteY49" fmla="*/ 72057 h 190404"/>
              <a:gd name="connsiteX50" fmla="*/ 175879 w 190500"/>
              <a:gd name="connsiteY50" fmla="*/ 82791 h 190404"/>
              <a:gd name="connsiteX51" fmla="*/ 176508 w 190500"/>
              <a:gd name="connsiteY51" fmla="*/ 83077 h 190404"/>
              <a:gd name="connsiteX52" fmla="*/ 185023 w 190500"/>
              <a:gd name="connsiteY52" fmla="*/ 90792 h 190404"/>
              <a:gd name="connsiteX53" fmla="*/ 190500 w 190500"/>
              <a:gd name="connsiteY53" fmla="*/ 118681 h 190404"/>
              <a:gd name="connsiteX54" fmla="*/ 178479 w 190500"/>
              <a:gd name="connsiteY54" fmla="*/ 147590 h 190404"/>
              <a:gd name="connsiteX55" fmla="*/ 166383 w 190500"/>
              <a:gd name="connsiteY55" fmla="*/ 154162 h 190404"/>
              <a:gd name="connsiteX56" fmla="*/ 156677 w 190500"/>
              <a:gd name="connsiteY56" fmla="*/ 174517 h 190404"/>
              <a:gd name="connsiteX57" fmla="*/ 124701 w 190500"/>
              <a:gd name="connsiteY57" fmla="*/ 190405 h 190404"/>
              <a:gd name="connsiteX58" fmla="*/ 109842 w 190500"/>
              <a:gd name="connsiteY58" fmla="*/ 186719 h 190404"/>
              <a:gd name="connsiteX59" fmla="*/ 102394 w 190500"/>
              <a:gd name="connsiteY59" fmla="*/ 172803 h 190404"/>
              <a:gd name="connsiteX60" fmla="*/ 102394 w 190500"/>
              <a:gd name="connsiteY60" fmla="*/ 142818 h 190404"/>
              <a:gd name="connsiteX61" fmla="*/ 57150 w 190500"/>
              <a:gd name="connsiteY61" fmla="*/ 61855 h 190404"/>
              <a:gd name="connsiteX62" fmla="*/ 61913 w 190500"/>
              <a:gd name="connsiteY62" fmla="*/ 57093 h 190404"/>
              <a:gd name="connsiteX63" fmla="*/ 66675 w 190500"/>
              <a:gd name="connsiteY63" fmla="*/ 61855 h 190404"/>
              <a:gd name="connsiteX64" fmla="*/ 61913 w 190500"/>
              <a:gd name="connsiteY64" fmla="*/ 66618 h 190404"/>
              <a:gd name="connsiteX65" fmla="*/ 57150 w 190500"/>
              <a:gd name="connsiteY65" fmla="*/ 61855 h 190404"/>
              <a:gd name="connsiteX66" fmla="*/ 61913 w 190500"/>
              <a:gd name="connsiteY66" fmla="*/ 123768 h 190404"/>
              <a:gd name="connsiteX67" fmla="*/ 57150 w 190500"/>
              <a:gd name="connsiteY67" fmla="*/ 128530 h 190404"/>
              <a:gd name="connsiteX68" fmla="*/ 61913 w 190500"/>
              <a:gd name="connsiteY68" fmla="*/ 133293 h 190404"/>
              <a:gd name="connsiteX69" fmla="*/ 66675 w 190500"/>
              <a:gd name="connsiteY69" fmla="*/ 128530 h 190404"/>
              <a:gd name="connsiteX70" fmla="*/ 61913 w 190500"/>
              <a:gd name="connsiteY70" fmla="*/ 123768 h 190404"/>
              <a:gd name="connsiteX71" fmla="*/ 133350 w 190500"/>
              <a:gd name="connsiteY71" fmla="*/ 80905 h 190404"/>
              <a:gd name="connsiteX72" fmla="*/ 138113 w 190500"/>
              <a:gd name="connsiteY72" fmla="*/ 85668 h 190404"/>
              <a:gd name="connsiteX73" fmla="*/ 142875 w 190500"/>
              <a:gd name="connsiteY73" fmla="*/ 80905 h 190404"/>
              <a:gd name="connsiteX74" fmla="*/ 138113 w 190500"/>
              <a:gd name="connsiteY74" fmla="*/ 76143 h 190404"/>
              <a:gd name="connsiteX75" fmla="*/ 133350 w 190500"/>
              <a:gd name="connsiteY75" fmla="*/ 80905 h 190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190500" h="190404">
                <a:moveTo>
                  <a:pt x="77534" y="0"/>
                </a:moveTo>
                <a:cubicBezTo>
                  <a:pt x="84268" y="0"/>
                  <a:pt x="88106" y="6706"/>
                  <a:pt x="88106" y="13440"/>
                </a:cubicBezTo>
                <a:lnTo>
                  <a:pt x="88106" y="54712"/>
                </a:lnTo>
                <a:lnTo>
                  <a:pt x="79581" y="54712"/>
                </a:lnTo>
                <a:cubicBezTo>
                  <a:pt x="75636" y="44958"/>
                  <a:pt x="64531" y="40250"/>
                  <a:pt x="54778" y="44196"/>
                </a:cubicBezTo>
                <a:cubicBezTo>
                  <a:pt x="45025" y="48141"/>
                  <a:pt x="40316" y="59246"/>
                  <a:pt x="44262" y="68999"/>
                </a:cubicBezTo>
                <a:cubicBezTo>
                  <a:pt x="48207" y="78753"/>
                  <a:pt x="59312" y="83461"/>
                  <a:pt x="69065" y="79515"/>
                </a:cubicBezTo>
                <a:cubicBezTo>
                  <a:pt x="73851" y="77579"/>
                  <a:pt x="77646" y="73784"/>
                  <a:pt x="79581" y="68999"/>
                </a:cubicBezTo>
                <a:lnTo>
                  <a:pt x="88106" y="68999"/>
                </a:lnTo>
                <a:lnTo>
                  <a:pt x="88106" y="172803"/>
                </a:lnTo>
                <a:cubicBezTo>
                  <a:pt x="88106" y="178479"/>
                  <a:pt x="85706" y="184128"/>
                  <a:pt x="80648" y="186709"/>
                </a:cubicBezTo>
                <a:cubicBezTo>
                  <a:pt x="76062" y="189111"/>
                  <a:pt x="70966" y="190379"/>
                  <a:pt x="65789" y="190405"/>
                </a:cubicBezTo>
                <a:cubicBezTo>
                  <a:pt x="51406" y="190405"/>
                  <a:pt x="40710" y="183128"/>
                  <a:pt x="33823" y="174517"/>
                </a:cubicBezTo>
                <a:cubicBezTo>
                  <a:pt x="29054" y="168575"/>
                  <a:pt x="25728" y="161607"/>
                  <a:pt x="24108" y="154162"/>
                </a:cubicBezTo>
                <a:cubicBezTo>
                  <a:pt x="19660" y="152850"/>
                  <a:pt x="15540" y="150609"/>
                  <a:pt x="12021" y="147590"/>
                </a:cubicBezTo>
                <a:cubicBezTo>
                  <a:pt x="5258" y="141770"/>
                  <a:pt x="0" y="132436"/>
                  <a:pt x="0" y="118681"/>
                </a:cubicBezTo>
                <a:cubicBezTo>
                  <a:pt x="0" y="111490"/>
                  <a:pt x="514" y="105223"/>
                  <a:pt x="1810" y="99955"/>
                </a:cubicBezTo>
                <a:lnTo>
                  <a:pt x="41910" y="99955"/>
                </a:lnTo>
                <a:cubicBezTo>
                  <a:pt x="48368" y="99955"/>
                  <a:pt x="53721" y="104718"/>
                  <a:pt x="54626" y="110919"/>
                </a:cubicBezTo>
                <a:cubicBezTo>
                  <a:pt x="44904" y="114941"/>
                  <a:pt x="40283" y="126082"/>
                  <a:pt x="44305" y="135805"/>
                </a:cubicBezTo>
                <a:cubicBezTo>
                  <a:pt x="48327" y="145526"/>
                  <a:pt x="59469" y="150146"/>
                  <a:pt x="69191" y="146125"/>
                </a:cubicBezTo>
                <a:cubicBezTo>
                  <a:pt x="78913" y="142103"/>
                  <a:pt x="83533" y="130961"/>
                  <a:pt x="79512" y="121239"/>
                </a:cubicBezTo>
                <a:cubicBezTo>
                  <a:pt x="77548" y="116493"/>
                  <a:pt x="73750" y="112740"/>
                  <a:pt x="68980" y="110833"/>
                </a:cubicBezTo>
                <a:cubicBezTo>
                  <a:pt x="67942" y="96648"/>
                  <a:pt x="56132" y="85670"/>
                  <a:pt x="41910" y="85668"/>
                </a:cubicBezTo>
                <a:lnTo>
                  <a:pt x="9906" y="85668"/>
                </a:lnTo>
                <a:cubicBezTo>
                  <a:pt x="11332" y="84489"/>
                  <a:pt x="12920" y="83520"/>
                  <a:pt x="14621" y="82791"/>
                </a:cubicBezTo>
                <a:cubicBezTo>
                  <a:pt x="13639" y="79292"/>
                  <a:pt x="13070" y="75689"/>
                  <a:pt x="12925" y="72057"/>
                </a:cubicBezTo>
                <a:cubicBezTo>
                  <a:pt x="12611" y="65056"/>
                  <a:pt x="13659" y="57769"/>
                  <a:pt x="15735" y="51283"/>
                </a:cubicBezTo>
                <a:cubicBezTo>
                  <a:pt x="17793" y="44901"/>
                  <a:pt x="21050" y="38681"/>
                  <a:pt x="25622" y="34385"/>
                </a:cubicBezTo>
                <a:cubicBezTo>
                  <a:pt x="28490" y="31591"/>
                  <a:pt x="32124" y="29711"/>
                  <a:pt x="36062" y="28985"/>
                </a:cubicBezTo>
                <a:cubicBezTo>
                  <a:pt x="37957" y="20984"/>
                  <a:pt x="42786" y="14373"/>
                  <a:pt x="48949" y="9582"/>
                </a:cubicBezTo>
                <a:cubicBezTo>
                  <a:pt x="56864" y="3410"/>
                  <a:pt x="67237" y="0"/>
                  <a:pt x="77524" y="0"/>
                </a:cubicBezTo>
                <a:close/>
                <a:moveTo>
                  <a:pt x="102394" y="142818"/>
                </a:moveTo>
                <a:lnTo>
                  <a:pt x="118110" y="142818"/>
                </a:lnTo>
                <a:cubicBezTo>
                  <a:pt x="133102" y="142818"/>
                  <a:pt x="145256" y="130664"/>
                  <a:pt x="145256" y="115672"/>
                </a:cubicBezTo>
                <a:lnTo>
                  <a:pt x="145256" y="98574"/>
                </a:lnTo>
                <a:cubicBezTo>
                  <a:pt x="155010" y="94629"/>
                  <a:pt x="159718" y="83524"/>
                  <a:pt x="155772" y="73771"/>
                </a:cubicBezTo>
                <a:cubicBezTo>
                  <a:pt x="151827" y="64017"/>
                  <a:pt x="140722" y="59309"/>
                  <a:pt x="130969" y="63255"/>
                </a:cubicBezTo>
                <a:cubicBezTo>
                  <a:pt x="121215" y="67200"/>
                  <a:pt x="116507" y="78305"/>
                  <a:pt x="120453" y="88058"/>
                </a:cubicBezTo>
                <a:cubicBezTo>
                  <a:pt x="122389" y="92844"/>
                  <a:pt x="126183" y="96639"/>
                  <a:pt x="130969" y="98574"/>
                </a:cubicBezTo>
                <a:lnTo>
                  <a:pt x="130969" y="115672"/>
                </a:lnTo>
                <a:cubicBezTo>
                  <a:pt x="130969" y="122773"/>
                  <a:pt x="125212" y="128530"/>
                  <a:pt x="118110" y="128530"/>
                </a:cubicBezTo>
                <a:lnTo>
                  <a:pt x="102394" y="128530"/>
                </a:lnTo>
                <a:lnTo>
                  <a:pt x="102394" y="13440"/>
                </a:lnTo>
                <a:cubicBezTo>
                  <a:pt x="102394" y="6706"/>
                  <a:pt x="106232" y="0"/>
                  <a:pt x="112967" y="0"/>
                </a:cubicBezTo>
                <a:cubicBezTo>
                  <a:pt x="123273" y="0"/>
                  <a:pt x="133636" y="3410"/>
                  <a:pt x="141551" y="9582"/>
                </a:cubicBezTo>
                <a:cubicBezTo>
                  <a:pt x="147714" y="14373"/>
                  <a:pt x="152543" y="20993"/>
                  <a:pt x="154438" y="28985"/>
                </a:cubicBezTo>
                <a:cubicBezTo>
                  <a:pt x="158439" y="29651"/>
                  <a:pt x="162001" y="31690"/>
                  <a:pt x="164878" y="34385"/>
                </a:cubicBezTo>
                <a:cubicBezTo>
                  <a:pt x="169450" y="38681"/>
                  <a:pt x="172707" y="44891"/>
                  <a:pt x="174765" y="51283"/>
                </a:cubicBezTo>
                <a:cubicBezTo>
                  <a:pt x="176841" y="57769"/>
                  <a:pt x="177889" y="65056"/>
                  <a:pt x="177575" y="72057"/>
                </a:cubicBezTo>
                <a:cubicBezTo>
                  <a:pt x="177413" y="75638"/>
                  <a:pt x="176889" y="79296"/>
                  <a:pt x="175879" y="82791"/>
                </a:cubicBezTo>
                <a:lnTo>
                  <a:pt x="176508" y="83077"/>
                </a:lnTo>
                <a:cubicBezTo>
                  <a:pt x="180032" y="84734"/>
                  <a:pt x="182890" y="87335"/>
                  <a:pt x="185023" y="90792"/>
                </a:cubicBezTo>
                <a:cubicBezTo>
                  <a:pt x="189071" y="97317"/>
                  <a:pt x="190500" y="106709"/>
                  <a:pt x="190500" y="118681"/>
                </a:cubicBezTo>
                <a:cubicBezTo>
                  <a:pt x="190500" y="132445"/>
                  <a:pt x="185242" y="141789"/>
                  <a:pt x="178479" y="147590"/>
                </a:cubicBezTo>
                <a:cubicBezTo>
                  <a:pt x="174957" y="150611"/>
                  <a:pt x="170834" y="152851"/>
                  <a:pt x="166383" y="154162"/>
                </a:cubicBezTo>
                <a:cubicBezTo>
                  <a:pt x="164764" y="161606"/>
                  <a:pt x="161442" y="168573"/>
                  <a:pt x="156677" y="174517"/>
                </a:cubicBezTo>
                <a:cubicBezTo>
                  <a:pt x="149790" y="183128"/>
                  <a:pt x="139094" y="190405"/>
                  <a:pt x="124701" y="190405"/>
                </a:cubicBezTo>
                <a:cubicBezTo>
                  <a:pt x="119524" y="190382"/>
                  <a:pt x="114430" y="189118"/>
                  <a:pt x="109842" y="186719"/>
                </a:cubicBezTo>
                <a:cubicBezTo>
                  <a:pt x="104794" y="184128"/>
                  <a:pt x="102394" y="178479"/>
                  <a:pt x="102394" y="172803"/>
                </a:cubicBezTo>
                <a:lnTo>
                  <a:pt x="102394" y="142818"/>
                </a:lnTo>
                <a:close/>
                <a:moveTo>
                  <a:pt x="57150" y="61855"/>
                </a:moveTo>
                <a:cubicBezTo>
                  <a:pt x="57150" y="59225"/>
                  <a:pt x="59282" y="57093"/>
                  <a:pt x="61913" y="57093"/>
                </a:cubicBezTo>
                <a:cubicBezTo>
                  <a:pt x="64543" y="57093"/>
                  <a:pt x="66675" y="59225"/>
                  <a:pt x="66675" y="61855"/>
                </a:cubicBezTo>
                <a:cubicBezTo>
                  <a:pt x="66675" y="64486"/>
                  <a:pt x="64543" y="66618"/>
                  <a:pt x="61913" y="66618"/>
                </a:cubicBezTo>
                <a:cubicBezTo>
                  <a:pt x="59282" y="66618"/>
                  <a:pt x="57150" y="64486"/>
                  <a:pt x="57150" y="61855"/>
                </a:cubicBezTo>
                <a:close/>
                <a:moveTo>
                  <a:pt x="61913" y="123768"/>
                </a:moveTo>
                <a:cubicBezTo>
                  <a:pt x="59282" y="123768"/>
                  <a:pt x="57150" y="125900"/>
                  <a:pt x="57150" y="128530"/>
                </a:cubicBezTo>
                <a:cubicBezTo>
                  <a:pt x="57150" y="131160"/>
                  <a:pt x="59282" y="133293"/>
                  <a:pt x="61913" y="133293"/>
                </a:cubicBezTo>
                <a:cubicBezTo>
                  <a:pt x="64543" y="133293"/>
                  <a:pt x="66675" y="131160"/>
                  <a:pt x="66675" y="128530"/>
                </a:cubicBezTo>
                <a:cubicBezTo>
                  <a:pt x="66675" y="125900"/>
                  <a:pt x="64543" y="123768"/>
                  <a:pt x="61913" y="123768"/>
                </a:cubicBezTo>
                <a:close/>
                <a:moveTo>
                  <a:pt x="133350" y="80905"/>
                </a:moveTo>
                <a:cubicBezTo>
                  <a:pt x="133350" y="83535"/>
                  <a:pt x="135483" y="85668"/>
                  <a:pt x="138113" y="85668"/>
                </a:cubicBezTo>
                <a:cubicBezTo>
                  <a:pt x="140742" y="85668"/>
                  <a:pt x="142875" y="83535"/>
                  <a:pt x="142875" y="80905"/>
                </a:cubicBezTo>
                <a:cubicBezTo>
                  <a:pt x="142875" y="78275"/>
                  <a:pt x="140742" y="76143"/>
                  <a:pt x="138113" y="76143"/>
                </a:cubicBezTo>
                <a:cubicBezTo>
                  <a:pt x="135483" y="76143"/>
                  <a:pt x="133350" y="78275"/>
                  <a:pt x="133350" y="80905"/>
                </a:cubicBezTo>
                <a:close/>
              </a:path>
            </a:pathLst>
          </a:custGeom>
          <a:gradFill flip="none" rotWithShape="1">
            <a:gsLst>
              <a:gs pos="0">
                <a:srgbClr val="0078D4"/>
              </a:gs>
              <a:gs pos="100000">
                <a:srgbClr val="C53FCC"/>
              </a:gs>
            </a:gsLst>
            <a:lin ang="0" scaled="1"/>
            <a:tileRect/>
          </a:gradFill>
          <a:ln>
            <a:noFill/>
          </a:ln>
          <a:effectLst>
            <a:outerShdw blurRad="127000" dist="50800" dir="5400000" algn="ctr" rotWithShape="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800"/>
              </a:spcAft>
              <a:buClrTx/>
              <a:buSzTx/>
              <a:buFontTx/>
              <a:buNone/>
              <a:tabLst/>
              <a:defRPr/>
            </a:pPr>
            <a:endParaRPr kumimoji="0" lang="en-GB" sz="1400" b="0" i="1" u="none" strike="noStrike" kern="1200" cap="none" spc="0" normalizeH="0" baseline="0" noProof="0">
              <a:ln>
                <a:noFill/>
              </a:ln>
              <a:solidFill>
                <a:srgbClr val="FFFFFF"/>
              </a:solidFill>
              <a:effectLst/>
              <a:uLnTx/>
              <a:uFillTx/>
              <a:latin typeface="Segoe Sans Display Semibold"/>
              <a:ea typeface="+mn-ea"/>
              <a:cs typeface="+mn-cs"/>
            </a:endParaRPr>
          </a:p>
        </p:txBody>
      </p:sp>
      <p:sp>
        <p:nvSpPr>
          <p:cNvPr id="32" name="Freeform: Shape 31">
            <a:extLst>
              <a:ext uri="{FF2B5EF4-FFF2-40B4-BE49-F238E27FC236}">
                <a16:creationId xmlns:a16="http://schemas.microsoft.com/office/drawing/2014/main" id="{B989F612-428C-2023-0983-737B7C82F49C}"/>
              </a:ext>
              <a:ext uri="{C183D7F6-B498-43B3-948B-1728B52AA6E4}">
                <adec:decorative xmlns:adec="http://schemas.microsoft.com/office/drawing/2017/decorative" val="1"/>
              </a:ext>
            </a:extLst>
          </p:cNvPr>
          <p:cNvSpPr/>
          <p:nvPr/>
        </p:nvSpPr>
        <p:spPr>
          <a:xfrm>
            <a:off x="8260935" y="3042645"/>
            <a:ext cx="296594" cy="337458"/>
          </a:xfrm>
          <a:custGeom>
            <a:avLst/>
            <a:gdLst>
              <a:gd name="connsiteX0" fmla="*/ 428625 w 4286250"/>
              <a:gd name="connsiteY0" fmla="*/ 4019550 h 4876800"/>
              <a:gd name="connsiteX1" fmla="*/ 428625 w 4286250"/>
              <a:gd name="connsiteY1" fmla="*/ 4305300 h 4876800"/>
              <a:gd name="connsiteX2" fmla="*/ 3000375 w 4286250"/>
              <a:gd name="connsiteY2" fmla="*/ 4305300 h 4876800"/>
              <a:gd name="connsiteX3" fmla="*/ 3000375 w 4286250"/>
              <a:gd name="connsiteY3" fmla="*/ 4019550 h 4876800"/>
              <a:gd name="connsiteX4" fmla="*/ 428625 w 4286250"/>
              <a:gd name="connsiteY4" fmla="*/ 3448050 h 4876800"/>
              <a:gd name="connsiteX5" fmla="*/ 428625 w 4286250"/>
              <a:gd name="connsiteY5" fmla="*/ 3733800 h 4876800"/>
              <a:gd name="connsiteX6" fmla="*/ 3000375 w 4286250"/>
              <a:gd name="connsiteY6" fmla="*/ 3733800 h 4876800"/>
              <a:gd name="connsiteX7" fmla="*/ 3000375 w 4286250"/>
              <a:gd name="connsiteY7" fmla="*/ 3448050 h 4876800"/>
              <a:gd name="connsiteX8" fmla="*/ 3714750 w 4286250"/>
              <a:gd name="connsiteY8" fmla="*/ 2867025 h 4876800"/>
              <a:gd name="connsiteX9" fmla="*/ 4286250 w 4286250"/>
              <a:gd name="connsiteY9" fmla="*/ 2867025 h 4876800"/>
              <a:gd name="connsiteX10" fmla="*/ 4286250 w 4286250"/>
              <a:gd name="connsiteY10" fmla="*/ 4591050 h 4876800"/>
              <a:gd name="connsiteX11" fmla="*/ 4000500 w 4286250"/>
              <a:gd name="connsiteY11" fmla="*/ 4876800 h 4876800"/>
              <a:gd name="connsiteX12" fmla="*/ 3714750 w 4286250"/>
              <a:gd name="connsiteY12" fmla="*/ 4591050 h 4876800"/>
              <a:gd name="connsiteX13" fmla="*/ 1285875 w 4286250"/>
              <a:gd name="connsiteY13" fmla="*/ 1452648 h 4876800"/>
              <a:gd name="connsiteX14" fmla="*/ 1285875 w 4286250"/>
              <a:gd name="connsiteY14" fmla="*/ 2295525 h 4876800"/>
              <a:gd name="connsiteX15" fmla="*/ 2128895 w 4286250"/>
              <a:gd name="connsiteY15" fmla="*/ 2295525 h 4876800"/>
              <a:gd name="connsiteX16" fmla="*/ 1428750 w 4286250"/>
              <a:gd name="connsiteY16" fmla="*/ 2867025 h 4876800"/>
              <a:gd name="connsiteX17" fmla="*/ 714375 w 4286250"/>
              <a:gd name="connsiteY17" fmla="*/ 2152650 h 4876800"/>
              <a:gd name="connsiteX18" fmla="*/ 1285875 w 4286250"/>
              <a:gd name="connsiteY18" fmla="*/ 1452648 h 4876800"/>
              <a:gd name="connsiteX19" fmla="*/ 1428750 w 4286250"/>
              <a:gd name="connsiteY19" fmla="*/ 1152525 h 4876800"/>
              <a:gd name="connsiteX20" fmla="*/ 428625 w 4286250"/>
              <a:gd name="connsiteY20" fmla="*/ 2152650 h 4876800"/>
              <a:gd name="connsiteX21" fmla="*/ 1428750 w 4286250"/>
              <a:gd name="connsiteY21" fmla="*/ 3152775 h 4876800"/>
              <a:gd name="connsiteX22" fmla="*/ 2428875 w 4286250"/>
              <a:gd name="connsiteY22" fmla="*/ 2152650 h 4876800"/>
              <a:gd name="connsiteX23" fmla="*/ 2428875 w 4286250"/>
              <a:gd name="connsiteY23" fmla="*/ 2009775 h 4876800"/>
              <a:gd name="connsiteX24" fmla="*/ 1571625 w 4286250"/>
              <a:gd name="connsiteY24" fmla="*/ 2009775 h 4876800"/>
              <a:gd name="connsiteX25" fmla="*/ 1571625 w 4286250"/>
              <a:gd name="connsiteY25" fmla="*/ 1152525 h 4876800"/>
              <a:gd name="connsiteX26" fmla="*/ 2143125 w 4286250"/>
              <a:gd name="connsiteY26" fmla="*/ 881148 h 4876800"/>
              <a:gd name="connsiteX27" fmla="*/ 2700395 w 4286250"/>
              <a:gd name="connsiteY27" fmla="*/ 1438275 h 4876800"/>
              <a:gd name="connsiteX28" fmla="*/ 2143125 w 4286250"/>
              <a:gd name="connsiteY28" fmla="*/ 1438275 h 4876800"/>
              <a:gd name="connsiteX29" fmla="*/ 1857375 w 4286250"/>
              <a:gd name="connsiteY29" fmla="*/ 581025 h 4876800"/>
              <a:gd name="connsiteX30" fmla="*/ 1857375 w 4286250"/>
              <a:gd name="connsiteY30" fmla="*/ 1724025 h 4876800"/>
              <a:gd name="connsiteX31" fmla="*/ 3000375 w 4286250"/>
              <a:gd name="connsiteY31" fmla="*/ 1724025 h 4876800"/>
              <a:gd name="connsiteX32" fmla="*/ 3000375 w 4286250"/>
              <a:gd name="connsiteY32" fmla="*/ 1581150 h 4876800"/>
              <a:gd name="connsiteX33" fmla="*/ 2000250 w 4286250"/>
              <a:gd name="connsiteY33" fmla="*/ 581025 h 4876800"/>
              <a:gd name="connsiteX34" fmla="*/ 0 w 4286250"/>
              <a:gd name="connsiteY34" fmla="*/ 0 h 4876800"/>
              <a:gd name="connsiteX35" fmla="*/ 3429000 w 4286250"/>
              <a:gd name="connsiteY35" fmla="*/ 0 h 4876800"/>
              <a:gd name="connsiteX36" fmla="*/ 3429000 w 4286250"/>
              <a:gd name="connsiteY36" fmla="*/ 4591050 h 4876800"/>
              <a:gd name="connsiteX37" fmla="*/ 3508496 w 4286250"/>
              <a:gd name="connsiteY37" fmla="*/ 4876800 h 4876800"/>
              <a:gd name="connsiteX38" fmla="*/ 714375 w 4286250"/>
              <a:gd name="connsiteY38" fmla="*/ 4876800 h 4876800"/>
              <a:gd name="connsiteX39" fmla="*/ 0 w 4286250"/>
              <a:gd name="connsiteY39" fmla="*/ 4162425 h 487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286250" h="4876800">
                <a:moveTo>
                  <a:pt x="428625" y="4019550"/>
                </a:moveTo>
                <a:lnTo>
                  <a:pt x="428625" y="4305300"/>
                </a:lnTo>
                <a:lnTo>
                  <a:pt x="3000375" y="4305300"/>
                </a:lnTo>
                <a:lnTo>
                  <a:pt x="3000375" y="4019550"/>
                </a:lnTo>
                <a:close/>
                <a:moveTo>
                  <a:pt x="428625" y="3448050"/>
                </a:moveTo>
                <a:lnTo>
                  <a:pt x="428625" y="3733800"/>
                </a:lnTo>
                <a:lnTo>
                  <a:pt x="3000375" y="3733800"/>
                </a:lnTo>
                <a:lnTo>
                  <a:pt x="3000375" y="3448050"/>
                </a:lnTo>
                <a:close/>
                <a:moveTo>
                  <a:pt x="3714750" y="2867025"/>
                </a:moveTo>
                <a:lnTo>
                  <a:pt x="4286250" y="2867025"/>
                </a:lnTo>
                <a:lnTo>
                  <a:pt x="4286250" y="4591050"/>
                </a:lnTo>
                <a:cubicBezTo>
                  <a:pt x="4286250" y="4748851"/>
                  <a:pt x="4158320" y="4876800"/>
                  <a:pt x="4000500" y="4876800"/>
                </a:cubicBezTo>
                <a:cubicBezTo>
                  <a:pt x="3842680" y="4876800"/>
                  <a:pt x="3714750" y="4748851"/>
                  <a:pt x="3714750" y="4591050"/>
                </a:cubicBezTo>
                <a:close/>
                <a:moveTo>
                  <a:pt x="1285875" y="1452648"/>
                </a:moveTo>
                <a:lnTo>
                  <a:pt x="1285875" y="2295525"/>
                </a:lnTo>
                <a:lnTo>
                  <a:pt x="2128895" y="2295525"/>
                </a:lnTo>
                <a:cubicBezTo>
                  <a:pt x="2062477" y="2621175"/>
                  <a:pt x="1773660" y="2867025"/>
                  <a:pt x="1428750" y="2867025"/>
                </a:cubicBezTo>
                <a:cubicBezTo>
                  <a:pt x="1034729" y="2867025"/>
                  <a:pt x="714375" y="2546537"/>
                  <a:pt x="714375" y="2152650"/>
                </a:cubicBezTo>
                <a:cubicBezTo>
                  <a:pt x="714375" y="1807607"/>
                  <a:pt x="960225" y="1519066"/>
                  <a:pt x="1285875" y="1452648"/>
                </a:cubicBezTo>
                <a:close/>
                <a:moveTo>
                  <a:pt x="1428750" y="1152525"/>
                </a:moveTo>
                <a:cubicBezTo>
                  <a:pt x="877338" y="1152525"/>
                  <a:pt x="428625" y="1601238"/>
                  <a:pt x="428625" y="2152650"/>
                </a:cubicBezTo>
                <a:cubicBezTo>
                  <a:pt x="428625" y="2704062"/>
                  <a:pt x="877338" y="3152775"/>
                  <a:pt x="1428750" y="3152775"/>
                </a:cubicBezTo>
                <a:cubicBezTo>
                  <a:pt x="1980162" y="3152775"/>
                  <a:pt x="2428875" y="2704062"/>
                  <a:pt x="2428875" y="2152650"/>
                </a:cubicBezTo>
                <a:lnTo>
                  <a:pt x="2428875" y="2009775"/>
                </a:lnTo>
                <a:lnTo>
                  <a:pt x="1571625" y="2009775"/>
                </a:lnTo>
                <a:lnTo>
                  <a:pt x="1571625" y="1152525"/>
                </a:lnTo>
                <a:close/>
                <a:moveTo>
                  <a:pt x="2143125" y="881148"/>
                </a:moveTo>
                <a:cubicBezTo>
                  <a:pt x="2422731" y="938069"/>
                  <a:pt x="2643188" y="1158802"/>
                  <a:pt x="2700395" y="1438275"/>
                </a:cubicBezTo>
                <a:lnTo>
                  <a:pt x="2143125" y="1438275"/>
                </a:lnTo>
                <a:close/>
                <a:moveTo>
                  <a:pt x="1857375" y="581025"/>
                </a:moveTo>
                <a:lnTo>
                  <a:pt x="1857375" y="1724025"/>
                </a:lnTo>
                <a:lnTo>
                  <a:pt x="3000375" y="1724025"/>
                </a:lnTo>
                <a:lnTo>
                  <a:pt x="3000375" y="1581150"/>
                </a:lnTo>
                <a:cubicBezTo>
                  <a:pt x="3000375" y="1029738"/>
                  <a:pt x="2551662" y="581025"/>
                  <a:pt x="2000250" y="581025"/>
                </a:cubicBezTo>
                <a:close/>
                <a:moveTo>
                  <a:pt x="0" y="0"/>
                </a:moveTo>
                <a:lnTo>
                  <a:pt x="3429000" y="0"/>
                </a:lnTo>
                <a:lnTo>
                  <a:pt x="3429000" y="4591050"/>
                </a:lnTo>
                <a:cubicBezTo>
                  <a:pt x="3429000" y="4695606"/>
                  <a:pt x="3459280" y="4792409"/>
                  <a:pt x="3508496" y="4876800"/>
                </a:cubicBezTo>
                <a:lnTo>
                  <a:pt x="714375" y="4876800"/>
                </a:lnTo>
                <a:cubicBezTo>
                  <a:pt x="320354" y="4876800"/>
                  <a:pt x="0" y="4556313"/>
                  <a:pt x="0" y="4162425"/>
                </a:cubicBezTo>
                <a:close/>
              </a:path>
            </a:pathLst>
          </a:custGeom>
          <a:gradFill flip="none" rotWithShape="1">
            <a:gsLst>
              <a:gs pos="0">
                <a:srgbClr val="0078D4"/>
              </a:gs>
              <a:gs pos="100000">
                <a:srgbClr val="C53FCC"/>
              </a:gs>
            </a:gsLst>
            <a:lin ang="0" scaled="1"/>
            <a:tileRect/>
          </a:gradFill>
          <a:ln>
            <a:noFill/>
          </a:ln>
          <a:effectLst>
            <a:outerShdw blurRad="127000" dist="50800" dir="5400000" algn="ctr" rotWithShape="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800"/>
              </a:spcAft>
              <a:buClrTx/>
              <a:buSzTx/>
              <a:buFontTx/>
              <a:buNone/>
              <a:tabLst/>
              <a:defRPr/>
            </a:pPr>
            <a:endParaRPr kumimoji="0" lang="en-US" sz="1400" b="0" i="1" u="none" strike="noStrike" kern="1200" cap="none" spc="0" normalizeH="0" baseline="0" noProof="0">
              <a:ln>
                <a:noFill/>
              </a:ln>
              <a:solidFill>
                <a:srgbClr val="FFFFFF"/>
              </a:solidFill>
              <a:effectLst/>
              <a:uLnTx/>
              <a:uFillTx/>
              <a:latin typeface="Segoe Sans Display Semibold"/>
              <a:ea typeface="+mn-ea"/>
              <a:cs typeface="+mn-cs"/>
            </a:endParaRPr>
          </a:p>
        </p:txBody>
      </p:sp>
      <p:sp>
        <p:nvSpPr>
          <p:cNvPr id="40" name="Graphic 10" descr="Icon of a cylinder">
            <a:extLst>
              <a:ext uri="{FF2B5EF4-FFF2-40B4-BE49-F238E27FC236}">
                <a16:creationId xmlns:a16="http://schemas.microsoft.com/office/drawing/2014/main" id="{76943E1A-AB98-ADA2-8601-D5A6EBA55028}"/>
              </a:ext>
            </a:extLst>
          </p:cNvPr>
          <p:cNvSpPr>
            <a:spLocks/>
          </p:cNvSpPr>
          <p:nvPr/>
        </p:nvSpPr>
        <p:spPr>
          <a:xfrm>
            <a:off x="4771963" y="5434692"/>
            <a:ext cx="281364" cy="351706"/>
          </a:xfrm>
          <a:custGeom>
            <a:avLst/>
            <a:gdLst>
              <a:gd name="connsiteX0" fmla="*/ 76200 w 152400"/>
              <a:gd name="connsiteY0" fmla="*/ 76200 h 190500"/>
              <a:gd name="connsiteX1" fmla="*/ 152400 w 152400"/>
              <a:gd name="connsiteY1" fmla="*/ 38100 h 190500"/>
              <a:gd name="connsiteX2" fmla="*/ 76200 w 152400"/>
              <a:gd name="connsiteY2" fmla="*/ 0 h 190500"/>
              <a:gd name="connsiteX3" fmla="*/ 0 w 152400"/>
              <a:gd name="connsiteY3" fmla="*/ 38100 h 190500"/>
              <a:gd name="connsiteX4" fmla="*/ 76200 w 152400"/>
              <a:gd name="connsiteY4" fmla="*/ 76200 h 190500"/>
              <a:gd name="connsiteX5" fmla="*/ 136474 w 152400"/>
              <a:gd name="connsiteY5" fmla="*/ 77819 h 190500"/>
              <a:gd name="connsiteX6" fmla="*/ 152400 w 152400"/>
              <a:gd name="connsiteY6" fmla="*/ 67180 h 190500"/>
              <a:gd name="connsiteX7" fmla="*/ 152400 w 152400"/>
              <a:gd name="connsiteY7" fmla="*/ 152400 h 190500"/>
              <a:gd name="connsiteX8" fmla="*/ 76200 w 152400"/>
              <a:gd name="connsiteY8" fmla="*/ 190500 h 190500"/>
              <a:gd name="connsiteX9" fmla="*/ 0 w 152400"/>
              <a:gd name="connsiteY9" fmla="*/ 152400 h 190500"/>
              <a:gd name="connsiteX10" fmla="*/ 0 w 152400"/>
              <a:gd name="connsiteY10" fmla="*/ 67180 h 190500"/>
              <a:gd name="connsiteX11" fmla="*/ 15926 w 152400"/>
              <a:gd name="connsiteY11" fmla="*/ 77819 h 190500"/>
              <a:gd name="connsiteX12" fmla="*/ 76200 w 152400"/>
              <a:gd name="connsiteY12" fmla="*/ 90488 h 190500"/>
              <a:gd name="connsiteX13" fmla="*/ 136474 w 152400"/>
              <a:gd name="connsiteY13" fmla="*/ 77819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2400" h="190500">
                <a:moveTo>
                  <a:pt x="76200" y="76200"/>
                </a:moveTo>
                <a:cubicBezTo>
                  <a:pt x="118281" y="76200"/>
                  <a:pt x="152400" y="59150"/>
                  <a:pt x="152400" y="38100"/>
                </a:cubicBezTo>
                <a:cubicBezTo>
                  <a:pt x="152400" y="17050"/>
                  <a:pt x="118281" y="0"/>
                  <a:pt x="76200" y="0"/>
                </a:cubicBezTo>
                <a:cubicBezTo>
                  <a:pt x="34119" y="0"/>
                  <a:pt x="0" y="17050"/>
                  <a:pt x="0" y="38100"/>
                </a:cubicBezTo>
                <a:cubicBezTo>
                  <a:pt x="0" y="59150"/>
                  <a:pt x="34119" y="76200"/>
                  <a:pt x="76200" y="76200"/>
                </a:cubicBezTo>
                <a:close/>
                <a:moveTo>
                  <a:pt x="136474" y="77819"/>
                </a:moveTo>
                <a:cubicBezTo>
                  <a:pt x="142230" y="74993"/>
                  <a:pt x="147585" y="71415"/>
                  <a:pt x="152400" y="67180"/>
                </a:cubicBezTo>
                <a:lnTo>
                  <a:pt x="152400" y="152400"/>
                </a:lnTo>
                <a:cubicBezTo>
                  <a:pt x="152400" y="173450"/>
                  <a:pt x="118281" y="190500"/>
                  <a:pt x="76200" y="190500"/>
                </a:cubicBezTo>
                <a:cubicBezTo>
                  <a:pt x="34119" y="190500"/>
                  <a:pt x="0" y="173450"/>
                  <a:pt x="0" y="152400"/>
                </a:cubicBezTo>
                <a:lnTo>
                  <a:pt x="0" y="67180"/>
                </a:lnTo>
                <a:cubicBezTo>
                  <a:pt x="4815" y="71415"/>
                  <a:pt x="10170" y="74993"/>
                  <a:pt x="15926" y="77819"/>
                </a:cubicBezTo>
                <a:cubicBezTo>
                  <a:pt x="32099" y="85896"/>
                  <a:pt x="53416" y="90488"/>
                  <a:pt x="76200" y="90488"/>
                </a:cubicBezTo>
                <a:cubicBezTo>
                  <a:pt x="98984" y="90488"/>
                  <a:pt x="120301" y="85896"/>
                  <a:pt x="136474" y="77819"/>
                </a:cubicBezTo>
                <a:close/>
              </a:path>
            </a:pathLst>
          </a:custGeom>
          <a:gradFill flip="none" rotWithShape="1">
            <a:gsLst>
              <a:gs pos="0">
                <a:srgbClr val="0078D4"/>
              </a:gs>
              <a:gs pos="100000">
                <a:srgbClr val="C53FCC"/>
              </a:gs>
            </a:gsLst>
            <a:lin ang="0" scaled="1"/>
            <a:tileRect/>
          </a:gradFill>
          <a:ln>
            <a:noFill/>
          </a:ln>
          <a:effectLst>
            <a:outerShdw blurRad="127000" dist="50800" dir="5400000" algn="ctr" rotWithShape="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Sans Display"/>
              <a:ea typeface="+mn-ea"/>
              <a:cs typeface="+mn-cs"/>
            </a:endParaRPr>
          </a:p>
        </p:txBody>
      </p:sp>
      <p:sp>
        <p:nvSpPr>
          <p:cNvPr id="7" name="Title 6">
            <a:extLst>
              <a:ext uri="{FF2B5EF4-FFF2-40B4-BE49-F238E27FC236}">
                <a16:creationId xmlns:a16="http://schemas.microsoft.com/office/drawing/2014/main" id="{8C5C8A37-E808-966D-992D-C5ABB5C8398B}"/>
              </a:ext>
            </a:extLst>
          </p:cNvPr>
          <p:cNvSpPr txBox="1">
            <a:spLocks noGrp="1"/>
          </p:cNvSpPr>
          <p:nvPr>
            <p:ph type="title" idx="4294967295"/>
          </p:nvPr>
        </p:nvSpPr>
        <p:spPr>
          <a:xfrm>
            <a:off x="822960" y="548640"/>
            <a:ext cx="1500154" cy="553998"/>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F172A"/>
                </a:solidFill>
                <a:effectLst/>
                <a:uLnTx/>
                <a:uFillTx/>
                <a:latin typeface="Calibri"/>
                <a:ea typeface="+mn-ea"/>
                <a:cs typeface="+mn-cs"/>
              </a:rPr>
              <a:t>Work IQ</a:t>
            </a:r>
          </a:p>
        </p:txBody>
      </p:sp>
      <p:sp>
        <p:nvSpPr>
          <p:cNvPr id="11" name="TextBox 10">
            <a:extLst>
              <a:ext uri="{FF2B5EF4-FFF2-40B4-BE49-F238E27FC236}">
                <a16:creationId xmlns:a16="http://schemas.microsoft.com/office/drawing/2014/main" id="{9BC9AE9D-CC8F-3CBF-32AA-7DC1DCDA29AB}"/>
              </a:ext>
            </a:extLst>
          </p:cNvPr>
          <p:cNvSpPr txBox="1"/>
          <p:nvPr/>
        </p:nvSpPr>
        <p:spPr>
          <a:xfrm>
            <a:off x="822960" y="1036771"/>
            <a:ext cx="10784839" cy="707886"/>
          </a:xfrm>
          <a:prstGeom prst="rect">
            <a:avLst/>
          </a:prstGeom>
          <a:noFill/>
        </p:spPr>
        <p:txBody>
          <a:bodyPr wrap="square">
            <a:spAutoFit/>
          </a:bodyPr>
          <a:lstStyle/>
          <a:p>
            <a:pPr>
              <a:buNone/>
            </a:pPr>
            <a:r>
              <a:rPr lang="en-US" sz="2000" dirty="0">
                <a:solidFill>
                  <a:srgbClr val="000000"/>
                </a:solidFill>
                <a:effectLst/>
              </a:rPr>
              <a:t>Microsoft Work IQ is an </a:t>
            </a:r>
            <a:r>
              <a:rPr lang="en-US" sz="2000" b="1" dirty="0">
                <a:solidFill>
                  <a:srgbClr val="000000"/>
                </a:solidFill>
                <a:effectLst/>
              </a:rPr>
              <a:t>AI-powered intelligence layer for Microsoft 365 Copilot that acts as a "brain" </a:t>
            </a:r>
            <a:r>
              <a:rPr lang="en-US" sz="2000" dirty="0">
                <a:solidFill>
                  <a:srgbClr val="000000"/>
                </a:solidFill>
                <a:effectLst/>
              </a:rPr>
              <a:t>for enterprise AI, connecting user data, work patterns, and organizational context.</a:t>
            </a:r>
          </a:p>
        </p:txBody>
      </p:sp>
      <p:sp>
        <p:nvSpPr>
          <p:cNvPr id="2" name="Rectangle 1">
            <a:extLst>
              <a:ext uri="{FF2B5EF4-FFF2-40B4-BE49-F238E27FC236}">
                <a16:creationId xmlns:a16="http://schemas.microsoft.com/office/drawing/2014/main" id="{B1DA015E-0392-4399-C746-0B20BB8BBA24}"/>
              </a:ext>
              <a:ext uri="{C183D7F6-B498-43B3-948B-1728B52AA6E4}">
                <adec:decorative xmlns:adec="http://schemas.microsoft.com/office/drawing/2017/decorative" val="1"/>
              </a:ext>
            </a:extLst>
          </p:cNvPr>
          <p:cNvSpPr/>
          <p:nvPr/>
        </p:nvSpPr>
        <p:spPr>
          <a:xfrm>
            <a:off x="0" y="0"/>
            <a:ext cx="12191695" cy="164592"/>
          </a:xfrm>
          <a:prstGeom prst="rect">
            <a:avLst/>
          </a:prstGeom>
          <a:solidFill>
            <a:srgbClr val="2563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95309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42" presetClass="path" presetSubtype="0" decel="100000" fill="hold" nodeType="withEffect">
                                  <p:stCondLst>
                                    <p:cond delay="0"/>
                                  </p:stCondLst>
                                  <p:childTnLst>
                                    <p:animMotion origin="layout" path="M 4.16667E-7 -1.48148E-6 L 4.16667E-7 0.03542 " pathEditMode="relative" rAng="0" ptsTypes="AA">
                                      <p:cBhvr>
                                        <p:cTn id="9" dur="700" spd="-100000" fill="hold"/>
                                        <p:tgtEl>
                                          <p:spTgt spid="4"/>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DF0EB">
            <a:alpha val="0"/>
          </a:srgbClr>
        </a:solidFill>
        <a:effectLst/>
      </p:bgPr>
    </p:bg>
    <p:spTree>
      <p:nvGrpSpPr>
        <p:cNvPr id="1" name="">
          <a:extLst>
            <a:ext uri="{FF2B5EF4-FFF2-40B4-BE49-F238E27FC236}">
              <a16:creationId xmlns:a16="http://schemas.microsoft.com/office/drawing/2014/main" id="{116737C4-80E3-96DA-D278-563369F15535}"/>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DFF684C9-8BF2-0CB9-76F9-25C09D2C3285}"/>
              </a:ext>
              <a:ext uri="{C183D7F6-B498-43B3-948B-1728B52AA6E4}">
                <adec:decorative xmlns:adec="http://schemas.microsoft.com/office/drawing/2017/decorative" val="1"/>
              </a:ext>
            </a:extLst>
          </p:cNvPr>
          <p:cNvSpPr/>
          <p:nvPr/>
        </p:nvSpPr>
        <p:spPr bwMode="auto">
          <a:xfrm flipH="1">
            <a:off x="617346" y="1428059"/>
            <a:ext cx="2298779" cy="5298735"/>
          </a:xfrm>
          <a:prstGeom prst="rect">
            <a:avLst/>
          </a:prstGeom>
          <a:solidFill>
            <a:schemeClr val="accent3">
              <a:lumMod val="40000"/>
              <a:lumOff val="60000"/>
              <a:alpha val="75000"/>
            </a:schemeClr>
          </a:solidFill>
          <a:ln w="6350">
            <a:solidFill>
              <a:schemeClr val="accent3">
                <a:alpha val="5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nchorCtr="0">
            <a:noAutofit/>
          </a:bodyPr>
          <a:lstStyle/>
          <a:p>
            <a:pPr marL="0" marR="0" lvl="0" indent="0" algn="ctr" defTabSz="1740645" rtl="0" eaLnBrk="1" fontAlgn="base" latinLnBrk="0" hangingPunct="1">
              <a:lnSpc>
                <a:spcPct val="100000"/>
              </a:lnSpc>
              <a:spcBef>
                <a:spcPts val="482"/>
              </a:spcBef>
              <a:spcAft>
                <a:spcPct val="0"/>
              </a:spcAft>
              <a:buClrTx/>
              <a:buSzPts val="1000"/>
              <a:buFontTx/>
              <a:buNone/>
              <a:tabLst>
                <a:tab pos="183703" algn="l"/>
              </a:tabLst>
              <a:defRPr/>
            </a:pPr>
            <a:endParaRPr kumimoji="0" lang="en-US" sz="1600" b="0" i="0" u="none" strike="noStrike" kern="1200" cap="none" spc="0" normalizeH="0" baseline="0" noProof="0">
              <a:ln>
                <a:noFill/>
              </a:ln>
              <a:solidFill>
                <a:srgbClr val="091F2C"/>
              </a:solidFill>
              <a:effectLst/>
              <a:uLnTx/>
              <a:uFillTx/>
              <a:latin typeface="Segoe Sans Display Semibold"/>
              <a:ea typeface="+mn-lt"/>
              <a:cs typeface="Segoe Sans Display"/>
            </a:endParaRPr>
          </a:p>
        </p:txBody>
      </p:sp>
      <p:grpSp>
        <p:nvGrpSpPr>
          <p:cNvPr id="29" name="Group 28" descr="Diagram showing Microsoft Copioot’s capabilities: Chat, Search, Agents, Notebooks, Create (graphics).">
            <a:extLst>
              <a:ext uri="{FF2B5EF4-FFF2-40B4-BE49-F238E27FC236}">
                <a16:creationId xmlns:a16="http://schemas.microsoft.com/office/drawing/2014/main" id="{59D3C12A-DE65-06D3-6C57-E0D5D59D4291}"/>
              </a:ext>
            </a:extLst>
          </p:cNvPr>
          <p:cNvGrpSpPr/>
          <p:nvPr/>
        </p:nvGrpSpPr>
        <p:grpSpPr>
          <a:xfrm>
            <a:off x="901518" y="1617817"/>
            <a:ext cx="1776804" cy="5108977"/>
            <a:chOff x="563999" y="451971"/>
            <a:chExt cx="2013384" cy="5789232"/>
          </a:xfrm>
        </p:grpSpPr>
        <p:pic>
          <p:nvPicPr>
            <p:cNvPr id="2" name="Picture 1" descr="A screenshot of a computer&#10;&#10;AI-generated content may be incorrect.">
              <a:extLst>
                <a:ext uri="{FF2B5EF4-FFF2-40B4-BE49-F238E27FC236}">
                  <a16:creationId xmlns:a16="http://schemas.microsoft.com/office/drawing/2014/main" id="{52E902D4-9586-BBAE-4F22-5E28A5DCD9C1}"/>
                </a:ext>
              </a:extLst>
            </p:cNvPr>
            <p:cNvPicPr>
              <a:picLocks noChangeAspect="1"/>
            </p:cNvPicPr>
            <p:nvPr/>
          </p:nvPicPr>
          <p:blipFill>
            <a:blip r:embed="rId3"/>
            <a:srcRect b="24385"/>
            <a:stretch/>
          </p:blipFill>
          <p:spPr>
            <a:xfrm>
              <a:off x="563999" y="451971"/>
              <a:ext cx="2013384" cy="4730926"/>
            </a:xfrm>
            <a:prstGeom prst="rect">
              <a:avLst/>
            </a:prstGeom>
            <a:effectLst/>
          </p:spPr>
        </p:pic>
        <p:pic>
          <p:nvPicPr>
            <p:cNvPr id="3" name="Picture 2">
              <a:extLst>
                <a:ext uri="{FF2B5EF4-FFF2-40B4-BE49-F238E27FC236}">
                  <a16:creationId xmlns:a16="http://schemas.microsoft.com/office/drawing/2014/main" id="{077D8F4B-DDBD-D9E0-6ADF-748CAAA6948E}"/>
                </a:ext>
              </a:extLst>
            </p:cNvPr>
            <p:cNvPicPr>
              <a:picLocks noChangeAspect="1"/>
            </p:cNvPicPr>
            <p:nvPr/>
          </p:nvPicPr>
          <p:blipFill>
            <a:blip r:embed="rId4"/>
            <a:stretch>
              <a:fillRect/>
            </a:stretch>
          </p:blipFill>
          <p:spPr>
            <a:xfrm>
              <a:off x="695523" y="3880861"/>
              <a:ext cx="1579110" cy="736446"/>
            </a:xfrm>
            <a:prstGeom prst="rect">
              <a:avLst/>
            </a:prstGeom>
            <a:ln>
              <a:noFill/>
            </a:ln>
          </p:spPr>
        </p:pic>
        <p:pic>
          <p:nvPicPr>
            <p:cNvPr id="25" name="Picture 24" descr="A screenshot of a computer&#10;&#10;AI-generated content may be incorrect.">
              <a:extLst>
                <a:ext uri="{FF2B5EF4-FFF2-40B4-BE49-F238E27FC236}">
                  <a16:creationId xmlns:a16="http://schemas.microsoft.com/office/drawing/2014/main" id="{A79EFAAF-60ED-308B-6712-AE0784A4A4E2}"/>
                </a:ext>
              </a:extLst>
            </p:cNvPr>
            <p:cNvPicPr>
              <a:picLocks noChangeAspect="1"/>
            </p:cNvPicPr>
            <p:nvPr/>
          </p:nvPicPr>
          <p:blipFill>
            <a:blip r:embed="rId3"/>
            <a:srcRect t="83085"/>
            <a:stretch/>
          </p:blipFill>
          <p:spPr>
            <a:xfrm>
              <a:off x="563999" y="5182897"/>
              <a:ext cx="2013384" cy="1058306"/>
            </a:xfrm>
            <a:prstGeom prst="rect">
              <a:avLst/>
            </a:prstGeom>
          </p:spPr>
        </p:pic>
      </p:grpSp>
      <p:sp>
        <p:nvSpPr>
          <p:cNvPr id="4" name="Oval 3">
            <a:extLst>
              <a:ext uri="{FF2B5EF4-FFF2-40B4-BE49-F238E27FC236}">
                <a16:creationId xmlns:a16="http://schemas.microsoft.com/office/drawing/2014/main" id="{EC3D8E93-9B68-5553-9342-140A2F6162A0}"/>
              </a:ext>
            </a:extLst>
          </p:cNvPr>
          <p:cNvSpPr/>
          <p:nvPr/>
        </p:nvSpPr>
        <p:spPr>
          <a:xfrm>
            <a:off x="1573979" y="2199671"/>
            <a:ext cx="237744" cy="237744"/>
          </a:xfrm>
          <a:prstGeom prst="ellipse">
            <a:avLst/>
          </a:prstGeom>
          <a:solidFill>
            <a:schemeClr val="bg1"/>
          </a:solidFill>
          <a:ln w="9525">
            <a:gradFill>
              <a:gsLst>
                <a:gs pos="100000">
                  <a:srgbClr val="C03BC4"/>
                </a:gs>
                <a:gs pos="0">
                  <a:srgbClr val="0078D4"/>
                </a:gs>
              </a:gsLst>
              <a:lin ang="0" scaled="0"/>
            </a:grad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C03BC4"/>
                </a:solidFill>
                <a:effectLst/>
                <a:uLnTx/>
                <a:uFillTx/>
                <a:latin typeface="Segoe Sans Display"/>
                <a:ea typeface="+mn-ea"/>
                <a:cs typeface="+mn-cs"/>
              </a:rPr>
              <a:t>1</a:t>
            </a:r>
          </a:p>
        </p:txBody>
      </p:sp>
      <p:sp>
        <p:nvSpPr>
          <p:cNvPr id="5" name="Oval 4">
            <a:extLst>
              <a:ext uri="{FF2B5EF4-FFF2-40B4-BE49-F238E27FC236}">
                <a16:creationId xmlns:a16="http://schemas.microsoft.com/office/drawing/2014/main" id="{2C18B0B7-27D0-6CDF-0679-4A28E6A1A6C3}"/>
              </a:ext>
            </a:extLst>
          </p:cNvPr>
          <p:cNvSpPr/>
          <p:nvPr/>
        </p:nvSpPr>
        <p:spPr>
          <a:xfrm>
            <a:off x="1811723" y="1941630"/>
            <a:ext cx="237744" cy="237744"/>
          </a:xfrm>
          <a:prstGeom prst="ellipse">
            <a:avLst/>
          </a:prstGeom>
          <a:solidFill>
            <a:schemeClr val="bg1"/>
          </a:solidFill>
          <a:ln w="9525">
            <a:gradFill>
              <a:gsLst>
                <a:gs pos="100000">
                  <a:srgbClr val="C03BC4"/>
                </a:gs>
                <a:gs pos="0">
                  <a:srgbClr val="0078D4"/>
                </a:gs>
              </a:gsLst>
              <a:lin ang="0" scaled="0"/>
            </a:grad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03BC4"/>
                </a:solidFill>
                <a:effectLst/>
                <a:uLnTx/>
                <a:uFillTx/>
                <a:latin typeface="Segoe Sans Display"/>
                <a:ea typeface="+mn-ea"/>
                <a:cs typeface="+mn-cs"/>
              </a:rPr>
              <a:t>2</a:t>
            </a:r>
          </a:p>
        </p:txBody>
      </p:sp>
      <p:sp>
        <p:nvSpPr>
          <p:cNvPr id="6" name="Oval 5">
            <a:extLst>
              <a:ext uri="{FF2B5EF4-FFF2-40B4-BE49-F238E27FC236}">
                <a16:creationId xmlns:a16="http://schemas.microsoft.com/office/drawing/2014/main" id="{42EBCFE6-C1A6-07AF-FD7C-CF09264AF8DB}"/>
              </a:ext>
            </a:extLst>
          </p:cNvPr>
          <p:cNvSpPr/>
          <p:nvPr/>
        </p:nvSpPr>
        <p:spPr>
          <a:xfrm>
            <a:off x="1766501" y="4128621"/>
            <a:ext cx="237744" cy="237744"/>
          </a:xfrm>
          <a:prstGeom prst="ellipse">
            <a:avLst/>
          </a:prstGeom>
          <a:solidFill>
            <a:schemeClr val="bg1"/>
          </a:solidFill>
          <a:ln w="9525">
            <a:gradFill>
              <a:gsLst>
                <a:gs pos="100000">
                  <a:srgbClr val="C03BC4"/>
                </a:gs>
                <a:gs pos="0">
                  <a:srgbClr val="0078D4"/>
                </a:gs>
              </a:gsLst>
              <a:lin ang="0" scaled="0"/>
            </a:grad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03BC4"/>
                </a:solidFill>
                <a:effectLst/>
                <a:uLnTx/>
                <a:uFillTx/>
                <a:latin typeface="Segoe Sans Display"/>
                <a:ea typeface="+mn-ea"/>
                <a:cs typeface="+mn-cs"/>
              </a:rPr>
              <a:t>5</a:t>
            </a:r>
          </a:p>
        </p:txBody>
      </p:sp>
      <p:sp>
        <p:nvSpPr>
          <p:cNvPr id="7" name="Oval 6">
            <a:extLst>
              <a:ext uri="{FF2B5EF4-FFF2-40B4-BE49-F238E27FC236}">
                <a16:creationId xmlns:a16="http://schemas.microsoft.com/office/drawing/2014/main" id="{C298C8CE-1520-13D1-326C-CA14F9BB742A}"/>
              </a:ext>
            </a:extLst>
          </p:cNvPr>
          <p:cNvSpPr/>
          <p:nvPr/>
        </p:nvSpPr>
        <p:spPr>
          <a:xfrm>
            <a:off x="1954818" y="3860909"/>
            <a:ext cx="237744" cy="237744"/>
          </a:xfrm>
          <a:prstGeom prst="ellipse">
            <a:avLst/>
          </a:prstGeom>
          <a:solidFill>
            <a:schemeClr val="bg1"/>
          </a:solidFill>
          <a:ln w="9525">
            <a:gradFill>
              <a:gsLst>
                <a:gs pos="100000">
                  <a:srgbClr val="C03BC4"/>
                </a:gs>
                <a:gs pos="0">
                  <a:srgbClr val="0078D4"/>
                </a:gs>
              </a:gsLst>
              <a:lin ang="0" scaled="0"/>
            </a:grad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03BC4"/>
                </a:solidFill>
                <a:effectLst/>
                <a:uLnTx/>
                <a:uFillTx/>
                <a:latin typeface="Segoe Sans Display"/>
                <a:ea typeface="+mn-ea"/>
                <a:cs typeface="+mn-cs"/>
              </a:rPr>
              <a:t>4</a:t>
            </a:r>
          </a:p>
        </p:txBody>
      </p:sp>
      <p:sp>
        <p:nvSpPr>
          <p:cNvPr id="8" name="Oval 7">
            <a:extLst>
              <a:ext uri="{FF2B5EF4-FFF2-40B4-BE49-F238E27FC236}">
                <a16:creationId xmlns:a16="http://schemas.microsoft.com/office/drawing/2014/main" id="{459641B8-D35D-A259-2436-AAB3DA5BBDC1}"/>
              </a:ext>
            </a:extLst>
          </p:cNvPr>
          <p:cNvSpPr/>
          <p:nvPr/>
        </p:nvSpPr>
        <p:spPr>
          <a:xfrm>
            <a:off x="2049467" y="2408605"/>
            <a:ext cx="237744" cy="237744"/>
          </a:xfrm>
          <a:prstGeom prst="ellipse">
            <a:avLst/>
          </a:prstGeom>
          <a:solidFill>
            <a:schemeClr val="bg1"/>
          </a:solidFill>
          <a:ln w="9525">
            <a:gradFill>
              <a:gsLst>
                <a:gs pos="100000">
                  <a:srgbClr val="C03BC4"/>
                </a:gs>
                <a:gs pos="0">
                  <a:srgbClr val="0078D4"/>
                </a:gs>
              </a:gsLst>
              <a:lin ang="0" scaled="0"/>
            </a:grad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03BC4"/>
                </a:solidFill>
                <a:effectLst/>
                <a:uLnTx/>
                <a:uFillTx/>
                <a:latin typeface="Segoe Sans Display"/>
                <a:ea typeface="+mn-ea"/>
                <a:cs typeface="+mn-cs"/>
              </a:rPr>
              <a:t>3</a:t>
            </a:r>
          </a:p>
        </p:txBody>
      </p:sp>
      <p:sp>
        <p:nvSpPr>
          <p:cNvPr id="13" name="Rectangle: Rounded Corners 15">
            <a:extLst>
              <a:ext uri="{FF2B5EF4-FFF2-40B4-BE49-F238E27FC236}">
                <a16:creationId xmlns:a16="http://schemas.microsoft.com/office/drawing/2014/main" id="{3967A01E-ECFA-045D-9CBD-25EE48DCF36F}"/>
              </a:ext>
              <a:ext uri="{C183D7F6-B498-43B3-948B-1728B52AA6E4}">
                <adec:decorative xmlns:adec="http://schemas.microsoft.com/office/drawing/2017/decorative" val="1"/>
              </a:ext>
            </a:extLst>
          </p:cNvPr>
          <p:cNvSpPr>
            <a:spLocks/>
          </p:cNvSpPr>
          <p:nvPr/>
        </p:nvSpPr>
        <p:spPr bwMode="auto">
          <a:xfrm>
            <a:off x="3243206" y="4098653"/>
            <a:ext cx="2609441" cy="2194560"/>
          </a:xfrm>
          <a:prstGeom prst="roundRect">
            <a:avLst>
              <a:gd name="adj" fmla="val 4984"/>
            </a:avLst>
          </a:prstGeom>
          <a:solidFill>
            <a:schemeClr val="bg1">
              <a:alpha val="60000"/>
            </a:schemeClr>
          </a:solidFill>
          <a:ln w="12700">
            <a:solidFill>
              <a:schemeClr val="bg1"/>
            </a:solidFill>
          </a:ln>
          <a:effectLst>
            <a:outerShdw blurRad="63500" algn="ctr"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Sans Display"/>
              <a:ea typeface="+mn-ea"/>
              <a:cs typeface="+mn-cs"/>
            </a:endParaRPr>
          </a:p>
        </p:txBody>
      </p:sp>
      <p:sp>
        <p:nvSpPr>
          <p:cNvPr id="14" name="TextBox 13">
            <a:extLst>
              <a:ext uri="{FF2B5EF4-FFF2-40B4-BE49-F238E27FC236}">
                <a16:creationId xmlns:a16="http://schemas.microsoft.com/office/drawing/2014/main" id="{49F64E69-EADD-5883-6A50-6170FAFAA583}"/>
              </a:ext>
            </a:extLst>
          </p:cNvPr>
          <p:cNvSpPr txBox="1"/>
          <p:nvPr/>
        </p:nvSpPr>
        <p:spPr>
          <a:xfrm>
            <a:off x="3365970" y="4232977"/>
            <a:ext cx="2363912" cy="428625"/>
          </a:xfrm>
          <a:prstGeom prst="roundRect">
            <a:avLst>
              <a:gd name="adj" fmla="val 14967"/>
            </a:avLst>
          </a:prstGeom>
          <a:solidFill>
            <a:schemeClr val="accent3">
              <a:lumMod val="40000"/>
              <a:lumOff val="60000"/>
              <a:alpha val="75000"/>
            </a:schemeClr>
          </a:solidFill>
          <a:ln w="63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457200" tIns="38100" rIns="88900" bIns="38100" rtlCol="0" anchor="ctr"/>
          <a:lstStyle>
            <a:defPPr>
              <a:defRPr lang="en-US"/>
            </a:defPPr>
            <a:lvl1pPr marR="0" lvl="0" indent="0" algn="ctr" defTabSz="932472" fontAlgn="base">
              <a:lnSpc>
                <a:spcPct val="100000"/>
              </a:lnSpc>
              <a:spcBef>
                <a:spcPct val="0"/>
              </a:spcBef>
              <a:spcAft>
                <a:spcPct val="0"/>
              </a:spcAft>
              <a:buClrTx/>
              <a:buSzTx/>
              <a:buFontTx/>
              <a:buNone/>
              <a:tabLst/>
              <a:defRPr kumimoji="0" sz="2400" b="1" i="0" u="none" strike="noStrike" cap="none" spc="0" normalizeH="0" baseline="0">
                <a:ln>
                  <a:noFill/>
                </a:ln>
                <a:gradFill>
                  <a:gsLst>
                    <a:gs pos="0">
                      <a:srgbClr val="D59ED7"/>
                    </a:gs>
                    <a:gs pos="80000">
                      <a:srgbClr val="8DC8E8"/>
                    </a:gs>
                  </a:gsLst>
                  <a:path path="circle">
                    <a:fillToRect l="100000" t="100000"/>
                  </a:path>
                </a:gradFill>
                <a:effectLst/>
                <a:uLnTx/>
                <a:uFillTx/>
                <a:latin typeface="Segoe Sans Display Semibold" pitchFamily="2" charset="0"/>
                <a:cs typeface="Segoe Sans Display Semibold" pitchFamily="2" charset="0"/>
              </a:defRPr>
            </a:lvl1pPr>
            <a:lvl2pPr marL="0" lvl="1" defTabSz="913838" fontAlgn="base">
              <a:spcAft>
                <a:spcPct val="0"/>
              </a:spcAft>
              <a:buClr>
                <a:srgbClr val="DC3C00"/>
              </a:buClr>
              <a:defRPr>
                <a:solidFill>
                  <a:schemeClr val="tx1"/>
                </a:solidFill>
                <a:latin typeface="+mj-lt"/>
                <a:cs typeface="Segoe UI Semibold" panose="020B0402040204020203" pitchFamily="34" charset="0"/>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en-GB" sz="1600" b="1" i="0" u="none" strike="noStrike" kern="1200" cap="none" spc="0" normalizeH="0" baseline="0" noProof="0">
                <a:ln>
                  <a:noFill/>
                </a:ln>
                <a:solidFill>
                  <a:srgbClr val="C03BC4"/>
                </a:solidFill>
                <a:effectLst/>
                <a:uLnTx/>
                <a:uFillTx/>
                <a:latin typeface="Segoe Sans Display Semibold"/>
                <a:ea typeface="+mn-ea"/>
                <a:cs typeface="Segoe Sans Display Semibold" pitchFamily="2" charset="0"/>
              </a:rPr>
              <a:t>Notebooks</a:t>
            </a:r>
          </a:p>
        </p:txBody>
      </p:sp>
      <p:sp>
        <p:nvSpPr>
          <p:cNvPr id="21" name="Oval 20">
            <a:extLst>
              <a:ext uri="{FF2B5EF4-FFF2-40B4-BE49-F238E27FC236}">
                <a16:creationId xmlns:a16="http://schemas.microsoft.com/office/drawing/2014/main" id="{74DFC0E5-27E9-8FB6-27F2-BEF74B1F7F7C}"/>
              </a:ext>
            </a:extLst>
          </p:cNvPr>
          <p:cNvSpPr/>
          <p:nvPr/>
        </p:nvSpPr>
        <p:spPr>
          <a:xfrm>
            <a:off x="3463641" y="4296345"/>
            <a:ext cx="295798" cy="295798"/>
          </a:xfrm>
          <a:prstGeom prst="ellipse">
            <a:avLst/>
          </a:prstGeom>
          <a:solidFill>
            <a:schemeClr val="bg1"/>
          </a:solidFill>
          <a:ln w="9525">
            <a:gradFill>
              <a:gsLst>
                <a:gs pos="100000">
                  <a:srgbClr val="C03BC4"/>
                </a:gs>
                <a:gs pos="0">
                  <a:srgbClr val="0078D4"/>
                </a:gs>
              </a:gsLst>
              <a:lin ang="0" scaled="0"/>
            </a:grad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C03BC4"/>
                </a:solidFill>
                <a:effectLst/>
                <a:uLnTx/>
                <a:uFillTx/>
                <a:latin typeface="Segoe Sans Display"/>
                <a:ea typeface="+mn-ea"/>
                <a:cs typeface="+mn-cs"/>
              </a:rPr>
              <a:t>4</a:t>
            </a:r>
          </a:p>
        </p:txBody>
      </p:sp>
      <p:sp>
        <p:nvSpPr>
          <p:cNvPr id="33" name="Rectangle: Rounded Corners 15">
            <a:extLst>
              <a:ext uri="{FF2B5EF4-FFF2-40B4-BE49-F238E27FC236}">
                <a16:creationId xmlns:a16="http://schemas.microsoft.com/office/drawing/2014/main" id="{BAE1983C-4248-EEF0-D2C4-01A4F01CB1BA}"/>
              </a:ext>
              <a:ext uri="{C183D7F6-B498-43B3-948B-1728B52AA6E4}">
                <adec:decorative xmlns:adec="http://schemas.microsoft.com/office/drawing/2017/decorative" val="1"/>
              </a:ext>
            </a:extLst>
          </p:cNvPr>
          <p:cNvSpPr>
            <a:spLocks/>
          </p:cNvSpPr>
          <p:nvPr/>
        </p:nvSpPr>
        <p:spPr bwMode="auto">
          <a:xfrm>
            <a:off x="3247157" y="1568523"/>
            <a:ext cx="2609441" cy="2194560"/>
          </a:xfrm>
          <a:prstGeom prst="roundRect">
            <a:avLst>
              <a:gd name="adj" fmla="val 4984"/>
            </a:avLst>
          </a:prstGeom>
          <a:solidFill>
            <a:schemeClr val="bg1">
              <a:alpha val="60000"/>
            </a:schemeClr>
          </a:solidFill>
          <a:ln w="12700">
            <a:solidFill>
              <a:schemeClr val="bg1"/>
            </a:solidFill>
          </a:ln>
          <a:effectLst>
            <a:outerShdw blurRad="63500" algn="ctr"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Sans Display"/>
              <a:ea typeface="+mn-ea"/>
              <a:cs typeface="+mn-cs"/>
            </a:endParaRPr>
          </a:p>
        </p:txBody>
      </p:sp>
      <p:sp>
        <p:nvSpPr>
          <p:cNvPr id="34" name="TextBox 33">
            <a:extLst>
              <a:ext uri="{FF2B5EF4-FFF2-40B4-BE49-F238E27FC236}">
                <a16:creationId xmlns:a16="http://schemas.microsoft.com/office/drawing/2014/main" id="{83233C7E-945A-99A0-77B9-E24982FEC378}"/>
              </a:ext>
            </a:extLst>
          </p:cNvPr>
          <p:cNvSpPr txBox="1"/>
          <p:nvPr/>
        </p:nvSpPr>
        <p:spPr>
          <a:xfrm>
            <a:off x="3369921" y="1702847"/>
            <a:ext cx="2363912" cy="428625"/>
          </a:xfrm>
          <a:prstGeom prst="roundRect">
            <a:avLst>
              <a:gd name="adj" fmla="val 14967"/>
            </a:avLst>
          </a:prstGeom>
          <a:solidFill>
            <a:schemeClr val="accent3">
              <a:lumMod val="40000"/>
              <a:lumOff val="60000"/>
              <a:alpha val="75000"/>
            </a:schemeClr>
          </a:solidFill>
          <a:ln w="63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457200" tIns="38100" rIns="88900" bIns="38100" rtlCol="0" anchor="ctr"/>
          <a:lstStyle>
            <a:defPPr>
              <a:defRPr lang="en-US"/>
            </a:defPPr>
            <a:lvl1pPr marR="0" lvl="0" indent="0" algn="ctr" defTabSz="932472" fontAlgn="base">
              <a:lnSpc>
                <a:spcPct val="100000"/>
              </a:lnSpc>
              <a:spcBef>
                <a:spcPct val="0"/>
              </a:spcBef>
              <a:spcAft>
                <a:spcPct val="0"/>
              </a:spcAft>
              <a:buClrTx/>
              <a:buSzTx/>
              <a:buFontTx/>
              <a:buNone/>
              <a:tabLst/>
              <a:defRPr kumimoji="0" sz="1600" b="0" i="0" u="none" strike="noStrike" cap="none" spc="0" normalizeH="0" baseline="0">
                <a:ln>
                  <a:noFill/>
                </a:ln>
                <a:solidFill>
                  <a:srgbClr val="FFFFFF"/>
                </a:solidFill>
                <a:effectLst/>
                <a:uLnTx/>
                <a:uFillTx/>
                <a:latin typeface="Segoe UI Semibold"/>
                <a:cs typeface="Segoe UI Semibold" panose="020B0702040204020203" pitchFamily="34" charset="0"/>
              </a:defRPr>
            </a:lvl1pPr>
            <a:lvl2pPr marL="0" lvl="1" defTabSz="913838" fontAlgn="base">
              <a:spcAft>
                <a:spcPct val="0"/>
              </a:spcAft>
              <a:buClr>
                <a:srgbClr val="DC3C00"/>
              </a:buClr>
              <a:defRPr>
                <a:solidFill>
                  <a:schemeClr val="tx1"/>
                </a:solidFill>
                <a:latin typeface="+mj-lt"/>
                <a:cs typeface="Segoe UI Semibold" panose="020B0402040204020203" pitchFamily="34" charset="0"/>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a:ln>
                  <a:noFill/>
                </a:ln>
                <a:solidFill>
                  <a:srgbClr val="C03BC4"/>
                </a:solidFill>
                <a:effectLst/>
                <a:uLnTx/>
                <a:uFillTx/>
                <a:latin typeface="Segoe Sans Display Semibold"/>
                <a:ea typeface="+mn-ea"/>
                <a:cs typeface="Segoe UI Semibold" panose="020B0702040204020203" pitchFamily="34" charset="0"/>
              </a:rPr>
              <a:t>Chat</a:t>
            </a:r>
          </a:p>
        </p:txBody>
      </p:sp>
      <p:sp>
        <p:nvSpPr>
          <p:cNvPr id="36" name="TextBox 35">
            <a:extLst>
              <a:ext uri="{FF2B5EF4-FFF2-40B4-BE49-F238E27FC236}">
                <a16:creationId xmlns:a16="http://schemas.microsoft.com/office/drawing/2014/main" id="{6BA3C853-0DDA-4B40-1754-69297099746A}"/>
              </a:ext>
            </a:extLst>
          </p:cNvPr>
          <p:cNvSpPr txBox="1"/>
          <p:nvPr/>
        </p:nvSpPr>
        <p:spPr>
          <a:xfrm>
            <a:off x="3367729" y="2209547"/>
            <a:ext cx="2368296" cy="646331"/>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Segoe Sans Display"/>
              </a:rPr>
              <a:t>Secure AI chat powered by the latest models, grounded in web and work data.</a:t>
            </a:r>
          </a:p>
        </p:txBody>
      </p:sp>
      <p:sp>
        <p:nvSpPr>
          <p:cNvPr id="37" name="Oval 36">
            <a:extLst>
              <a:ext uri="{FF2B5EF4-FFF2-40B4-BE49-F238E27FC236}">
                <a16:creationId xmlns:a16="http://schemas.microsoft.com/office/drawing/2014/main" id="{5DE90E04-FE43-825B-EDB5-3E0753EF811D}"/>
              </a:ext>
            </a:extLst>
          </p:cNvPr>
          <p:cNvSpPr/>
          <p:nvPr/>
        </p:nvSpPr>
        <p:spPr>
          <a:xfrm>
            <a:off x="3467592" y="1768343"/>
            <a:ext cx="295798" cy="295798"/>
          </a:xfrm>
          <a:prstGeom prst="ellipse">
            <a:avLst/>
          </a:prstGeom>
          <a:solidFill>
            <a:schemeClr val="bg1"/>
          </a:solidFill>
          <a:ln w="9525">
            <a:gradFill>
              <a:gsLst>
                <a:gs pos="100000">
                  <a:srgbClr val="C03BC4"/>
                </a:gs>
                <a:gs pos="0">
                  <a:srgbClr val="0078D4"/>
                </a:gs>
              </a:gsLst>
              <a:lin ang="0" scaled="0"/>
            </a:grad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C03BC4"/>
                </a:solidFill>
                <a:effectLst/>
                <a:uLnTx/>
                <a:uFillTx/>
                <a:latin typeface="Segoe Sans Display"/>
                <a:ea typeface="+mn-ea"/>
                <a:cs typeface="+mn-cs"/>
              </a:rPr>
              <a:t>1</a:t>
            </a:r>
          </a:p>
        </p:txBody>
      </p:sp>
      <p:sp>
        <p:nvSpPr>
          <p:cNvPr id="40" name="Rectangle: Rounded Corners 15">
            <a:extLst>
              <a:ext uri="{FF2B5EF4-FFF2-40B4-BE49-F238E27FC236}">
                <a16:creationId xmlns:a16="http://schemas.microsoft.com/office/drawing/2014/main" id="{64D6CC10-D7FF-6E22-3F19-0D766921855B}"/>
              </a:ext>
              <a:ext uri="{C183D7F6-B498-43B3-948B-1728B52AA6E4}">
                <adec:decorative xmlns:adec="http://schemas.microsoft.com/office/drawing/2017/decorative" val="1"/>
              </a:ext>
            </a:extLst>
          </p:cNvPr>
          <p:cNvSpPr>
            <a:spLocks/>
          </p:cNvSpPr>
          <p:nvPr/>
        </p:nvSpPr>
        <p:spPr bwMode="auto">
          <a:xfrm>
            <a:off x="6107290" y="1570651"/>
            <a:ext cx="2609441" cy="2194560"/>
          </a:xfrm>
          <a:prstGeom prst="roundRect">
            <a:avLst>
              <a:gd name="adj" fmla="val 4984"/>
            </a:avLst>
          </a:prstGeom>
          <a:solidFill>
            <a:schemeClr val="bg1">
              <a:alpha val="60000"/>
            </a:schemeClr>
          </a:solidFill>
          <a:ln w="12700">
            <a:solidFill>
              <a:schemeClr val="bg1"/>
            </a:solidFill>
          </a:ln>
          <a:effectLst>
            <a:outerShdw blurRad="63500" algn="ctr"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Sans Display"/>
              <a:ea typeface="+mn-ea"/>
              <a:cs typeface="+mn-cs"/>
            </a:endParaRPr>
          </a:p>
        </p:txBody>
      </p:sp>
      <p:sp>
        <p:nvSpPr>
          <p:cNvPr id="41" name="TextBox 40">
            <a:extLst>
              <a:ext uri="{FF2B5EF4-FFF2-40B4-BE49-F238E27FC236}">
                <a16:creationId xmlns:a16="http://schemas.microsoft.com/office/drawing/2014/main" id="{E524D8BB-0E04-BA38-3051-61C9AFE6658F}"/>
              </a:ext>
            </a:extLst>
          </p:cNvPr>
          <p:cNvSpPr txBox="1"/>
          <p:nvPr/>
        </p:nvSpPr>
        <p:spPr>
          <a:xfrm>
            <a:off x="6222717" y="1704975"/>
            <a:ext cx="2363912" cy="428625"/>
          </a:xfrm>
          <a:prstGeom prst="roundRect">
            <a:avLst>
              <a:gd name="adj" fmla="val 14967"/>
            </a:avLst>
          </a:prstGeom>
          <a:solidFill>
            <a:schemeClr val="accent3">
              <a:lumMod val="40000"/>
              <a:lumOff val="60000"/>
              <a:alpha val="75000"/>
            </a:schemeClr>
          </a:solidFill>
          <a:ln w="63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457200" tIns="38100" rIns="88900" bIns="38100" rtlCol="0" anchor="ctr"/>
          <a:lstStyle>
            <a:defPPr>
              <a:defRPr lang="en-US"/>
            </a:defPPr>
            <a:lvl1pPr marR="0" lvl="0" indent="0" algn="ctr" defTabSz="932472" fontAlgn="base">
              <a:lnSpc>
                <a:spcPct val="100000"/>
              </a:lnSpc>
              <a:spcBef>
                <a:spcPct val="0"/>
              </a:spcBef>
              <a:spcAft>
                <a:spcPct val="0"/>
              </a:spcAft>
              <a:buClrTx/>
              <a:buSzTx/>
              <a:buFontTx/>
              <a:buNone/>
              <a:tabLst/>
              <a:defRPr kumimoji="0" sz="2400" b="1" i="0" u="none" strike="noStrike" cap="none" spc="0" normalizeH="0" baseline="0">
                <a:ln>
                  <a:noFill/>
                </a:ln>
                <a:gradFill>
                  <a:gsLst>
                    <a:gs pos="0">
                      <a:srgbClr val="D59ED7"/>
                    </a:gs>
                    <a:gs pos="80000">
                      <a:srgbClr val="8DC8E8"/>
                    </a:gs>
                  </a:gsLst>
                  <a:path path="circle">
                    <a:fillToRect l="100000" t="100000"/>
                  </a:path>
                </a:gradFill>
                <a:effectLst/>
                <a:uLnTx/>
                <a:uFillTx/>
                <a:latin typeface="Segoe Sans Display Semibold" pitchFamily="2" charset="0"/>
                <a:cs typeface="Segoe Sans Display Semibold" pitchFamily="2" charset="0"/>
              </a:defRPr>
            </a:lvl1pPr>
            <a:lvl2pPr marL="0" lvl="1" defTabSz="913838" fontAlgn="base">
              <a:spcAft>
                <a:spcPct val="0"/>
              </a:spcAft>
              <a:buClr>
                <a:srgbClr val="DC3C00"/>
              </a:buClr>
              <a:defRPr>
                <a:solidFill>
                  <a:schemeClr val="tx1"/>
                </a:solidFill>
                <a:latin typeface="+mj-lt"/>
                <a:cs typeface="Segoe UI Semibold" panose="020B0402040204020203" pitchFamily="34" charset="0"/>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en-GB" sz="1600" b="1" i="0" u="none" strike="noStrike" kern="1200" cap="none" spc="0" normalizeH="0" baseline="0" noProof="0">
                <a:ln>
                  <a:noFill/>
                </a:ln>
                <a:solidFill>
                  <a:srgbClr val="C03BC4"/>
                </a:solidFill>
                <a:effectLst/>
                <a:uLnTx/>
                <a:uFillTx/>
                <a:latin typeface="Segoe Sans Display Semibold"/>
                <a:ea typeface="+mn-ea"/>
                <a:cs typeface="Segoe Sans Display Semibold" pitchFamily="2" charset="0"/>
              </a:rPr>
              <a:t>Search</a:t>
            </a:r>
          </a:p>
        </p:txBody>
      </p:sp>
      <p:sp>
        <p:nvSpPr>
          <p:cNvPr id="42" name="TextBox 41">
            <a:extLst>
              <a:ext uri="{FF2B5EF4-FFF2-40B4-BE49-F238E27FC236}">
                <a16:creationId xmlns:a16="http://schemas.microsoft.com/office/drawing/2014/main" id="{DDBD9D15-9F0F-DE4D-B183-85734653B8D7}"/>
              </a:ext>
            </a:extLst>
          </p:cNvPr>
          <p:cNvSpPr txBox="1"/>
          <p:nvPr/>
        </p:nvSpPr>
        <p:spPr>
          <a:xfrm>
            <a:off x="6227862" y="2209547"/>
            <a:ext cx="2368296" cy="646331"/>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Segoe Sans Display"/>
              </a:rPr>
              <a:t>AI-powered search spans all your work data and provides fast and relevant results.</a:t>
            </a:r>
          </a:p>
        </p:txBody>
      </p:sp>
      <p:sp>
        <p:nvSpPr>
          <p:cNvPr id="43" name="Oval 42">
            <a:extLst>
              <a:ext uri="{FF2B5EF4-FFF2-40B4-BE49-F238E27FC236}">
                <a16:creationId xmlns:a16="http://schemas.microsoft.com/office/drawing/2014/main" id="{758671DC-6875-5C87-FACD-D9A581B01CE3}"/>
              </a:ext>
            </a:extLst>
          </p:cNvPr>
          <p:cNvSpPr/>
          <p:nvPr/>
        </p:nvSpPr>
        <p:spPr>
          <a:xfrm>
            <a:off x="6320388" y="1768343"/>
            <a:ext cx="295798" cy="295798"/>
          </a:xfrm>
          <a:prstGeom prst="ellipse">
            <a:avLst/>
          </a:prstGeom>
          <a:solidFill>
            <a:schemeClr val="bg1"/>
          </a:solidFill>
          <a:ln w="9525">
            <a:gradFill>
              <a:gsLst>
                <a:gs pos="100000">
                  <a:srgbClr val="C03BC4"/>
                </a:gs>
                <a:gs pos="0">
                  <a:srgbClr val="0078D4"/>
                </a:gs>
              </a:gsLst>
              <a:lin ang="0" scaled="0"/>
            </a:grad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C03BC4"/>
                </a:solidFill>
                <a:effectLst/>
                <a:uLnTx/>
                <a:uFillTx/>
                <a:latin typeface="Segoe Sans Display"/>
                <a:ea typeface="+mn-ea"/>
                <a:cs typeface="+mn-cs"/>
              </a:rPr>
              <a:t>2</a:t>
            </a:r>
          </a:p>
        </p:txBody>
      </p:sp>
      <p:sp>
        <p:nvSpPr>
          <p:cNvPr id="45" name="Rectangle: Rounded Corners 15">
            <a:extLst>
              <a:ext uri="{FF2B5EF4-FFF2-40B4-BE49-F238E27FC236}">
                <a16:creationId xmlns:a16="http://schemas.microsoft.com/office/drawing/2014/main" id="{FD0F94D5-C820-76BB-0837-6138D25427B1}"/>
              </a:ext>
              <a:ext uri="{C183D7F6-B498-43B3-948B-1728B52AA6E4}">
                <adec:decorative xmlns:adec="http://schemas.microsoft.com/office/drawing/2017/decorative" val="1"/>
              </a:ext>
            </a:extLst>
          </p:cNvPr>
          <p:cNvSpPr>
            <a:spLocks/>
          </p:cNvSpPr>
          <p:nvPr/>
        </p:nvSpPr>
        <p:spPr bwMode="auto">
          <a:xfrm>
            <a:off x="6030736" y="4098653"/>
            <a:ext cx="2609441" cy="2194560"/>
          </a:xfrm>
          <a:prstGeom prst="roundRect">
            <a:avLst>
              <a:gd name="adj" fmla="val 4984"/>
            </a:avLst>
          </a:prstGeom>
          <a:solidFill>
            <a:schemeClr val="bg1">
              <a:alpha val="60000"/>
            </a:schemeClr>
          </a:solidFill>
          <a:ln w="12700">
            <a:solidFill>
              <a:schemeClr val="bg1"/>
            </a:solidFill>
          </a:ln>
          <a:effectLst>
            <a:outerShdw blurRad="63500" algn="ctr"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Sans Display"/>
              <a:ea typeface="+mn-ea"/>
              <a:cs typeface="+mn-cs"/>
            </a:endParaRPr>
          </a:p>
        </p:txBody>
      </p:sp>
      <p:sp>
        <p:nvSpPr>
          <p:cNvPr id="46" name="TextBox 45">
            <a:extLst>
              <a:ext uri="{FF2B5EF4-FFF2-40B4-BE49-F238E27FC236}">
                <a16:creationId xmlns:a16="http://schemas.microsoft.com/office/drawing/2014/main" id="{5F3CD787-103A-0220-52C6-C8576BDF39B9}"/>
              </a:ext>
            </a:extLst>
          </p:cNvPr>
          <p:cNvSpPr txBox="1"/>
          <p:nvPr/>
        </p:nvSpPr>
        <p:spPr>
          <a:xfrm>
            <a:off x="6153500" y="4232977"/>
            <a:ext cx="2363912" cy="428625"/>
          </a:xfrm>
          <a:prstGeom prst="roundRect">
            <a:avLst>
              <a:gd name="adj" fmla="val 14967"/>
            </a:avLst>
          </a:prstGeom>
          <a:solidFill>
            <a:schemeClr val="accent3">
              <a:lumMod val="40000"/>
              <a:lumOff val="60000"/>
              <a:alpha val="75000"/>
            </a:schemeClr>
          </a:solidFill>
          <a:ln w="63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457200" tIns="38100" rIns="88900" bIns="38100" rtlCol="0" anchor="ctr"/>
          <a:lstStyle>
            <a:defPPr>
              <a:defRPr lang="en-US"/>
            </a:defPPr>
            <a:lvl1pPr marR="0" lvl="0" indent="0" algn="ctr" defTabSz="932472" fontAlgn="base">
              <a:lnSpc>
                <a:spcPct val="100000"/>
              </a:lnSpc>
              <a:spcBef>
                <a:spcPct val="0"/>
              </a:spcBef>
              <a:spcAft>
                <a:spcPct val="0"/>
              </a:spcAft>
              <a:buClrTx/>
              <a:buSzTx/>
              <a:buFontTx/>
              <a:buNone/>
              <a:tabLst/>
              <a:defRPr kumimoji="0" sz="2400" b="1" i="0" u="none" strike="noStrike" cap="none" spc="0" normalizeH="0" baseline="0">
                <a:ln>
                  <a:noFill/>
                </a:ln>
                <a:gradFill>
                  <a:gsLst>
                    <a:gs pos="0">
                      <a:srgbClr val="D59ED7"/>
                    </a:gs>
                    <a:gs pos="80000">
                      <a:srgbClr val="8DC8E8"/>
                    </a:gs>
                  </a:gsLst>
                  <a:path path="circle">
                    <a:fillToRect l="100000" t="100000"/>
                  </a:path>
                </a:gradFill>
                <a:effectLst/>
                <a:uLnTx/>
                <a:uFillTx/>
                <a:latin typeface="Segoe Sans Display Semibold" pitchFamily="2" charset="0"/>
                <a:cs typeface="Segoe Sans Display Semibold" pitchFamily="2" charset="0"/>
              </a:defRPr>
            </a:lvl1pPr>
            <a:lvl2pPr marL="0" lvl="1" defTabSz="913838" fontAlgn="base">
              <a:spcAft>
                <a:spcPct val="0"/>
              </a:spcAft>
              <a:buClr>
                <a:srgbClr val="DC3C00"/>
              </a:buClr>
              <a:defRPr>
                <a:solidFill>
                  <a:schemeClr val="tx1"/>
                </a:solidFill>
                <a:latin typeface="+mj-lt"/>
                <a:cs typeface="Segoe UI Semibold" panose="020B0402040204020203" pitchFamily="34" charset="0"/>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en-GB" sz="1600" b="1" i="0" u="none" strike="noStrike" kern="1200" cap="none" spc="0" normalizeH="0" baseline="0" noProof="0">
                <a:ln>
                  <a:noFill/>
                </a:ln>
                <a:solidFill>
                  <a:srgbClr val="C03BC4"/>
                </a:solidFill>
                <a:effectLst/>
                <a:uLnTx/>
                <a:uFillTx/>
                <a:latin typeface="Segoe Sans Display Semibold"/>
                <a:ea typeface="+mn-ea"/>
                <a:cs typeface="Segoe Sans Display Semibold" pitchFamily="2" charset="0"/>
              </a:rPr>
              <a:t>Create</a:t>
            </a:r>
          </a:p>
        </p:txBody>
      </p:sp>
      <p:sp>
        <p:nvSpPr>
          <p:cNvPr id="48" name="Oval 47">
            <a:extLst>
              <a:ext uri="{FF2B5EF4-FFF2-40B4-BE49-F238E27FC236}">
                <a16:creationId xmlns:a16="http://schemas.microsoft.com/office/drawing/2014/main" id="{4C6E3313-E4B1-C621-3433-2A3F48D58B4F}"/>
              </a:ext>
            </a:extLst>
          </p:cNvPr>
          <p:cNvSpPr/>
          <p:nvPr/>
        </p:nvSpPr>
        <p:spPr>
          <a:xfrm>
            <a:off x="6251171" y="4296345"/>
            <a:ext cx="295798" cy="295798"/>
          </a:xfrm>
          <a:prstGeom prst="ellipse">
            <a:avLst/>
          </a:prstGeom>
          <a:solidFill>
            <a:schemeClr val="bg1"/>
          </a:solidFill>
          <a:ln w="9525">
            <a:gradFill>
              <a:gsLst>
                <a:gs pos="100000">
                  <a:srgbClr val="C03BC4"/>
                </a:gs>
                <a:gs pos="0">
                  <a:srgbClr val="0078D4"/>
                </a:gs>
              </a:gsLst>
              <a:lin ang="0" scaled="0"/>
            </a:grad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C03BC4"/>
                </a:solidFill>
                <a:effectLst/>
                <a:uLnTx/>
                <a:uFillTx/>
                <a:latin typeface="Segoe Sans Display"/>
                <a:ea typeface="+mn-ea"/>
                <a:cs typeface="+mn-cs"/>
              </a:rPr>
              <a:t>5</a:t>
            </a:r>
          </a:p>
        </p:txBody>
      </p:sp>
      <p:sp>
        <p:nvSpPr>
          <p:cNvPr id="52" name="Rectangle: Rounded Corners 15">
            <a:extLst>
              <a:ext uri="{FF2B5EF4-FFF2-40B4-BE49-F238E27FC236}">
                <a16:creationId xmlns:a16="http://schemas.microsoft.com/office/drawing/2014/main" id="{024B08B6-414D-606F-FFDA-56D50CE0B800}"/>
              </a:ext>
              <a:ext uri="{C183D7F6-B498-43B3-948B-1728B52AA6E4}">
                <adec:decorative xmlns:adec="http://schemas.microsoft.com/office/drawing/2017/decorative" val="1"/>
              </a:ext>
            </a:extLst>
          </p:cNvPr>
          <p:cNvSpPr>
            <a:spLocks/>
          </p:cNvSpPr>
          <p:nvPr/>
        </p:nvSpPr>
        <p:spPr bwMode="auto">
          <a:xfrm>
            <a:off x="8965211" y="1576466"/>
            <a:ext cx="2609441" cy="2194560"/>
          </a:xfrm>
          <a:prstGeom prst="roundRect">
            <a:avLst>
              <a:gd name="adj" fmla="val 4984"/>
            </a:avLst>
          </a:prstGeom>
          <a:solidFill>
            <a:schemeClr val="bg1">
              <a:alpha val="60000"/>
            </a:schemeClr>
          </a:solidFill>
          <a:ln w="12700">
            <a:solidFill>
              <a:schemeClr val="bg1"/>
            </a:solidFill>
          </a:ln>
          <a:effectLst>
            <a:outerShdw blurRad="63500" algn="ctr"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Sans Display"/>
              <a:ea typeface="+mn-ea"/>
              <a:cs typeface="+mn-cs"/>
            </a:endParaRPr>
          </a:p>
        </p:txBody>
      </p:sp>
      <p:sp>
        <p:nvSpPr>
          <p:cNvPr id="53" name="TextBox 52">
            <a:extLst>
              <a:ext uri="{FF2B5EF4-FFF2-40B4-BE49-F238E27FC236}">
                <a16:creationId xmlns:a16="http://schemas.microsoft.com/office/drawing/2014/main" id="{0E03A633-CAE3-D50A-731D-294E81B2FFEF}"/>
              </a:ext>
            </a:extLst>
          </p:cNvPr>
          <p:cNvSpPr txBox="1"/>
          <p:nvPr/>
        </p:nvSpPr>
        <p:spPr>
          <a:xfrm>
            <a:off x="9087975" y="1710791"/>
            <a:ext cx="2363912" cy="428625"/>
          </a:xfrm>
          <a:prstGeom prst="roundRect">
            <a:avLst>
              <a:gd name="adj" fmla="val 14967"/>
            </a:avLst>
          </a:prstGeom>
          <a:solidFill>
            <a:schemeClr val="accent3">
              <a:lumMod val="40000"/>
              <a:lumOff val="60000"/>
              <a:alpha val="75000"/>
            </a:schemeClr>
          </a:solidFill>
          <a:ln w="63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lIns="457200" tIns="38100" rIns="88900" bIns="38100" rtlCol="0" anchor="ctr"/>
          <a:lstStyle>
            <a:defPPr>
              <a:defRPr lang="en-US"/>
            </a:defPPr>
            <a:lvl1pPr marR="0" lvl="0" indent="0" algn="ctr" defTabSz="932472" fontAlgn="base">
              <a:lnSpc>
                <a:spcPct val="100000"/>
              </a:lnSpc>
              <a:spcBef>
                <a:spcPct val="0"/>
              </a:spcBef>
              <a:spcAft>
                <a:spcPct val="0"/>
              </a:spcAft>
              <a:buClrTx/>
              <a:buSzTx/>
              <a:buFontTx/>
              <a:buNone/>
              <a:tabLst/>
              <a:defRPr kumimoji="0" sz="2400" b="1" i="0" u="none" strike="noStrike" cap="none" spc="0" normalizeH="0" baseline="0">
                <a:ln>
                  <a:noFill/>
                </a:ln>
                <a:gradFill>
                  <a:gsLst>
                    <a:gs pos="0">
                      <a:srgbClr val="D59ED7"/>
                    </a:gs>
                    <a:gs pos="80000">
                      <a:srgbClr val="8DC8E8"/>
                    </a:gs>
                  </a:gsLst>
                  <a:path path="circle">
                    <a:fillToRect l="100000" t="100000"/>
                  </a:path>
                </a:gradFill>
                <a:effectLst/>
                <a:uLnTx/>
                <a:uFillTx/>
                <a:latin typeface="Segoe Sans Display Semibold" pitchFamily="2" charset="0"/>
                <a:cs typeface="Segoe Sans Display Semibold" pitchFamily="2" charset="0"/>
              </a:defRPr>
            </a:lvl1pPr>
            <a:lvl2pPr marL="0" lvl="1" defTabSz="913838" fontAlgn="base">
              <a:spcAft>
                <a:spcPct val="0"/>
              </a:spcAft>
              <a:buClr>
                <a:srgbClr val="DC3C00"/>
              </a:buClr>
              <a:defRPr>
                <a:solidFill>
                  <a:schemeClr val="tx1"/>
                </a:solidFill>
                <a:latin typeface="+mj-lt"/>
                <a:cs typeface="Segoe UI Semibold" panose="020B0402040204020203" pitchFamily="34" charset="0"/>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en-GB" sz="1600" b="1" i="0" u="none" strike="noStrike" kern="1200" cap="none" spc="0" normalizeH="0" baseline="0" noProof="0">
                <a:ln>
                  <a:noFill/>
                </a:ln>
                <a:solidFill>
                  <a:srgbClr val="C03BC4"/>
                </a:solidFill>
                <a:effectLst/>
                <a:uLnTx/>
                <a:uFillTx/>
                <a:latin typeface="Segoe Sans Display Semibold"/>
                <a:ea typeface="+mn-ea"/>
                <a:cs typeface="Segoe Sans Display Semibold" pitchFamily="2" charset="0"/>
              </a:rPr>
              <a:t>Agents</a:t>
            </a:r>
          </a:p>
        </p:txBody>
      </p:sp>
      <p:sp>
        <p:nvSpPr>
          <p:cNvPr id="54" name="TextBox 53">
            <a:extLst>
              <a:ext uri="{FF2B5EF4-FFF2-40B4-BE49-F238E27FC236}">
                <a16:creationId xmlns:a16="http://schemas.microsoft.com/office/drawing/2014/main" id="{93F56071-3F9F-27C1-D56C-979F04299EF5}"/>
              </a:ext>
            </a:extLst>
          </p:cNvPr>
          <p:cNvSpPr txBox="1"/>
          <p:nvPr/>
        </p:nvSpPr>
        <p:spPr>
          <a:xfrm>
            <a:off x="3363778" y="4731734"/>
            <a:ext cx="2368296" cy="861774"/>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10" normalizeH="0" baseline="0" noProof="0" dirty="0">
                <a:ln>
                  <a:noFill/>
                </a:ln>
                <a:solidFill>
                  <a:srgbClr val="091F2C"/>
                </a:solidFill>
                <a:effectLst/>
                <a:uLnTx/>
                <a:uFillTx/>
                <a:latin typeface="Segoe Sans Display"/>
                <a:ea typeface="+mn-ea"/>
                <a:cs typeface="Segoe Sans Display"/>
              </a:rPr>
              <a:t>Copilot is grounded in your project’s diverse content types to provide targeted responses and engaging audio overviews.</a:t>
            </a:r>
          </a:p>
        </p:txBody>
      </p:sp>
      <p:sp>
        <p:nvSpPr>
          <p:cNvPr id="56" name="Oval 55">
            <a:extLst>
              <a:ext uri="{FF2B5EF4-FFF2-40B4-BE49-F238E27FC236}">
                <a16:creationId xmlns:a16="http://schemas.microsoft.com/office/drawing/2014/main" id="{87B69650-0ABD-062B-1224-47EEFEDCDE47}"/>
              </a:ext>
            </a:extLst>
          </p:cNvPr>
          <p:cNvSpPr/>
          <p:nvPr/>
        </p:nvSpPr>
        <p:spPr>
          <a:xfrm>
            <a:off x="9185646" y="1764704"/>
            <a:ext cx="295798" cy="295798"/>
          </a:xfrm>
          <a:prstGeom prst="ellipse">
            <a:avLst/>
          </a:prstGeom>
          <a:solidFill>
            <a:schemeClr val="bg1"/>
          </a:solidFill>
          <a:ln w="9525">
            <a:gradFill>
              <a:gsLst>
                <a:gs pos="100000">
                  <a:srgbClr val="C03BC4"/>
                </a:gs>
                <a:gs pos="0">
                  <a:srgbClr val="0078D4"/>
                </a:gs>
              </a:gsLst>
              <a:lin ang="0" scaled="0"/>
            </a:grad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C03BC4"/>
                </a:solidFill>
                <a:effectLst/>
                <a:uLnTx/>
                <a:uFillTx/>
                <a:latin typeface="Segoe Sans Display"/>
                <a:ea typeface="+mn-ea"/>
                <a:cs typeface="+mn-cs"/>
              </a:rPr>
              <a:t>3</a:t>
            </a:r>
          </a:p>
        </p:txBody>
      </p:sp>
      <p:sp>
        <p:nvSpPr>
          <p:cNvPr id="47" name="TextBox 46">
            <a:extLst>
              <a:ext uri="{FF2B5EF4-FFF2-40B4-BE49-F238E27FC236}">
                <a16:creationId xmlns:a16="http://schemas.microsoft.com/office/drawing/2014/main" id="{59C218D0-1727-B46C-9812-536D582D1B87}"/>
              </a:ext>
            </a:extLst>
          </p:cNvPr>
          <p:cNvSpPr txBox="1"/>
          <p:nvPr/>
        </p:nvSpPr>
        <p:spPr>
          <a:xfrm>
            <a:off x="9085783" y="2209547"/>
            <a:ext cx="2368296" cy="1077218"/>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Segoe Sans Display"/>
              </a:rPr>
              <a:t>A broad ecosystem of pre-built agents available in the Agent Store and tools to build your own agents with Copilot Studio.</a:t>
            </a:r>
          </a:p>
        </p:txBody>
      </p:sp>
      <p:sp>
        <p:nvSpPr>
          <p:cNvPr id="15" name="TextBox 14">
            <a:extLst>
              <a:ext uri="{FF2B5EF4-FFF2-40B4-BE49-F238E27FC236}">
                <a16:creationId xmlns:a16="http://schemas.microsoft.com/office/drawing/2014/main" id="{6DF1B7F5-43C2-C3A3-A526-8DE7F5A6311E}"/>
              </a:ext>
            </a:extLst>
          </p:cNvPr>
          <p:cNvSpPr txBox="1"/>
          <p:nvPr/>
        </p:nvSpPr>
        <p:spPr>
          <a:xfrm>
            <a:off x="6151308" y="4731734"/>
            <a:ext cx="2368296" cy="861774"/>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10" normalizeH="0" baseline="0" noProof="0">
                <a:ln>
                  <a:noFill/>
                </a:ln>
                <a:solidFill>
                  <a:srgbClr val="091F2C"/>
                </a:solidFill>
                <a:effectLst/>
                <a:uLnTx/>
                <a:uFillTx/>
                <a:latin typeface="Segoe Sans Display"/>
                <a:ea typeface="+mn-ea"/>
                <a:cs typeface="Segoe Sans Display" pitchFamily="2" charset="0"/>
              </a:rPr>
              <a:t>AI-generated images, posters, banners, videos, and more that are aligned to your organization’s brand identity.</a:t>
            </a:r>
          </a:p>
        </p:txBody>
      </p:sp>
      <p:sp>
        <p:nvSpPr>
          <p:cNvPr id="9" name="Title 8">
            <a:extLst>
              <a:ext uri="{FF2B5EF4-FFF2-40B4-BE49-F238E27FC236}">
                <a16:creationId xmlns:a16="http://schemas.microsoft.com/office/drawing/2014/main" id="{CBB40B7C-CFE7-ABC5-AD2B-9DF52EFA8D14}"/>
              </a:ext>
            </a:extLst>
          </p:cNvPr>
          <p:cNvSpPr txBox="1">
            <a:spLocks noGrp="1"/>
          </p:cNvSpPr>
          <p:nvPr>
            <p:ph type="title" idx="4294967295"/>
          </p:nvPr>
        </p:nvSpPr>
        <p:spPr>
          <a:xfrm>
            <a:off x="822960" y="548640"/>
            <a:ext cx="5996513" cy="553998"/>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F172A"/>
                </a:solidFill>
                <a:effectLst/>
                <a:uLnTx/>
                <a:uFillTx/>
                <a:latin typeface="Calibri"/>
                <a:ea typeface="+mn-ea"/>
                <a:cs typeface="+mn-cs"/>
              </a:rPr>
              <a:t>5 in 1 capabilities with M365 Copilot</a:t>
            </a:r>
          </a:p>
        </p:txBody>
      </p:sp>
      <p:sp>
        <p:nvSpPr>
          <p:cNvPr id="11" name="Rectangle 10">
            <a:extLst>
              <a:ext uri="{FF2B5EF4-FFF2-40B4-BE49-F238E27FC236}">
                <a16:creationId xmlns:a16="http://schemas.microsoft.com/office/drawing/2014/main" id="{4D300EC9-4485-BD3D-39D4-5F013FE5639C}"/>
              </a:ext>
              <a:ext uri="{C183D7F6-B498-43B3-948B-1728B52AA6E4}">
                <adec:decorative xmlns:adec="http://schemas.microsoft.com/office/drawing/2017/decorative" val="1"/>
              </a:ext>
            </a:extLst>
          </p:cNvPr>
          <p:cNvSpPr/>
          <p:nvPr/>
        </p:nvSpPr>
        <p:spPr>
          <a:xfrm>
            <a:off x="0" y="0"/>
            <a:ext cx="12191695" cy="164592"/>
          </a:xfrm>
          <a:prstGeom prst="rect">
            <a:avLst/>
          </a:prstGeom>
          <a:solidFill>
            <a:srgbClr val="2563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564722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42" presetClass="path" presetSubtype="0" decel="100000" fill="hold" grpId="1" nodeType="withEffect">
                                  <p:stCondLst>
                                    <p:cond delay="100"/>
                                  </p:stCondLst>
                                  <p:childTnLst>
                                    <p:animMotion origin="layout" path="M -4.375E-6 1.85185E-6 L -4.375E-6 0.03541 " pathEditMode="relative" rAng="0" ptsTypes="AA">
                                      <p:cBhvr>
                                        <p:cTn id="9" dur="700" spd="-100000" fill="hold"/>
                                        <p:tgtEl>
                                          <p:spTgt spid="37"/>
                                        </p:tgtEl>
                                        <p:attrNameLst>
                                          <p:attrName>ppt_x</p:attrName>
                                          <p:attrName>ppt_y</p:attrName>
                                        </p:attrNameLst>
                                      </p:cBhvr>
                                      <p:rCtr x="0" y="1759"/>
                                    </p:animMotion>
                                  </p:childTnLst>
                                </p:cTn>
                              </p:par>
                              <p:par>
                                <p:cTn id="10" presetID="10" presetClass="entr" presetSubtype="0" fill="hold" grpId="0" nodeType="withEffect">
                                  <p:stCondLst>
                                    <p:cond delay="10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500"/>
                                        <p:tgtEl>
                                          <p:spTgt spid="34"/>
                                        </p:tgtEl>
                                      </p:cBhvr>
                                    </p:animEffect>
                                  </p:childTnLst>
                                </p:cTn>
                              </p:par>
                              <p:par>
                                <p:cTn id="13" presetID="42" presetClass="path" presetSubtype="0" decel="100000" fill="hold" grpId="1" nodeType="withEffect">
                                  <p:stCondLst>
                                    <p:cond delay="100"/>
                                  </p:stCondLst>
                                  <p:childTnLst>
                                    <p:animMotion origin="layout" path="M 2.70833E-6 3.7037E-7 L 2.70833E-6 0.03542 " pathEditMode="relative" rAng="0" ptsTypes="AA">
                                      <p:cBhvr>
                                        <p:cTn id="14" dur="700" spd="-100000" fill="hold"/>
                                        <p:tgtEl>
                                          <p:spTgt spid="34"/>
                                        </p:tgtEl>
                                        <p:attrNameLst>
                                          <p:attrName>ppt_x</p:attrName>
                                          <p:attrName>ppt_y</p:attrName>
                                        </p:attrNameLst>
                                      </p:cBhvr>
                                      <p:rCtr x="0" y="1759"/>
                                    </p:animMotion>
                                  </p:childTnLst>
                                </p:cTn>
                              </p:par>
                              <p:par>
                                <p:cTn id="15" presetID="10" presetClass="entr" presetSubtype="0" fill="hold" grpId="0" nodeType="withEffect">
                                  <p:stCondLst>
                                    <p:cond delay="100"/>
                                  </p:stCondLst>
                                  <p:childTnLst>
                                    <p:set>
                                      <p:cBhvr>
                                        <p:cTn id="16" dur="1" fill="hold">
                                          <p:stCondLst>
                                            <p:cond delay="0"/>
                                          </p:stCondLst>
                                        </p:cTn>
                                        <p:tgtEl>
                                          <p:spTgt spid="36"/>
                                        </p:tgtEl>
                                        <p:attrNameLst>
                                          <p:attrName>style.visibility</p:attrName>
                                        </p:attrNameLst>
                                      </p:cBhvr>
                                      <p:to>
                                        <p:strVal val="visible"/>
                                      </p:to>
                                    </p:set>
                                    <p:animEffect transition="in" filter="fade">
                                      <p:cBhvr>
                                        <p:cTn id="17" dur="500"/>
                                        <p:tgtEl>
                                          <p:spTgt spid="36"/>
                                        </p:tgtEl>
                                      </p:cBhvr>
                                    </p:animEffect>
                                  </p:childTnLst>
                                </p:cTn>
                              </p:par>
                              <p:par>
                                <p:cTn id="18" presetID="42" presetClass="path" presetSubtype="0" decel="100000" fill="hold" grpId="1" nodeType="withEffect">
                                  <p:stCondLst>
                                    <p:cond delay="100"/>
                                  </p:stCondLst>
                                  <p:childTnLst>
                                    <p:animMotion origin="layout" path="M 2.70833E-6 3.7037E-7 L 2.70833E-6 0.03542 " pathEditMode="relative" rAng="0" ptsTypes="AA">
                                      <p:cBhvr>
                                        <p:cTn id="19" dur="700" spd="-100000" fill="hold"/>
                                        <p:tgtEl>
                                          <p:spTgt spid="36"/>
                                        </p:tgtEl>
                                        <p:attrNameLst>
                                          <p:attrName>ppt_x</p:attrName>
                                          <p:attrName>ppt_y</p:attrName>
                                        </p:attrNameLst>
                                      </p:cBhvr>
                                      <p:rCtr x="0" y="1759"/>
                                    </p:animMotion>
                                  </p:childTnLst>
                                </p:cTn>
                              </p:par>
                              <p:par>
                                <p:cTn id="20" presetID="10" presetClass="entr" presetSubtype="0" fill="hold" grpId="0" nodeType="withEffect">
                                  <p:stCondLst>
                                    <p:cond delay="100"/>
                                  </p:stCondLst>
                                  <p:childTnLst>
                                    <p:set>
                                      <p:cBhvr>
                                        <p:cTn id="21" dur="1" fill="hold">
                                          <p:stCondLst>
                                            <p:cond delay="0"/>
                                          </p:stCondLst>
                                        </p:cTn>
                                        <p:tgtEl>
                                          <p:spTgt spid="33"/>
                                        </p:tgtEl>
                                        <p:attrNameLst>
                                          <p:attrName>style.visibility</p:attrName>
                                        </p:attrNameLst>
                                      </p:cBhvr>
                                      <p:to>
                                        <p:strVal val="visible"/>
                                      </p:to>
                                    </p:set>
                                    <p:animEffect transition="in" filter="fade">
                                      <p:cBhvr>
                                        <p:cTn id="22" dur="500"/>
                                        <p:tgtEl>
                                          <p:spTgt spid="33"/>
                                        </p:tgtEl>
                                      </p:cBhvr>
                                    </p:animEffect>
                                  </p:childTnLst>
                                </p:cTn>
                              </p:par>
                              <p:par>
                                <p:cTn id="23" presetID="42" presetClass="path" presetSubtype="0" decel="100000" fill="hold" grpId="1" nodeType="withEffect">
                                  <p:stCondLst>
                                    <p:cond delay="100"/>
                                  </p:stCondLst>
                                  <p:childTnLst>
                                    <p:animMotion origin="layout" path="M -8.33333E-7 -2.96296E-6 L -8.33333E-7 0.03542 " pathEditMode="relative" rAng="0" ptsTypes="AA">
                                      <p:cBhvr>
                                        <p:cTn id="24" dur="700" spd="-100000" fill="hold"/>
                                        <p:tgtEl>
                                          <p:spTgt spid="33"/>
                                        </p:tgtEl>
                                        <p:attrNameLst>
                                          <p:attrName>ppt_x</p:attrName>
                                          <p:attrName>ppt_y</p:attrName>
                                        </p:attrNameLst>
                                      </p:cBhvr>
                                      <p:rCtr x="0" y="1759"/>
                                    </p:animMotion>
                                  </p:childTnLst>
                                </p:cTn>
                              </p:par>
                              <p:par>
                                <p:cTn id="25" presetID="10" presetClass="entr" presetSubtype="0" fill="hold" grpId="0" nodeType="withEffect">
                                  <p:stCondLst>
                                    <p:cond delay="100"/>
                                  </p:stCondLst>
                                  <p:childTnLst>
                                    <p:set>
                                      <p:cBhvr>
                                        <p:cTn id="26" dur="1" fill="hold">
                                          <p:stCondLst>
                                            <p:cond delay="0"/>
                                          </p:stCondLst>
                                        </p:cTn>
                                        <p:tgtEl>
                                          <p:spTgt spid="43"/>
                                        </p:tgtEl>
                                        <p:attrNameLst>
                                          <p:attrName>style.visibility</p:attrName>
                                        </p:attrNameLst>
                                      </p:cBhvr>
                                      <p:to>
                                        <p:strVal val="visible"/>
                                      </p:to>
                                    </p:set>
                                    <p:animEffect transition="in" filter="fade">
                                      <p:cBhvr>
                                        <p:cTn id="27" dur="500"/>
                                        <p:tgtEl>
                                          <p:spTgt spid="43"/>
                                        </p:tgtEl>
                                      </p:cBhvr>
                                    </p:animEffect>
                                  </p:childTnLst>
                                </p:cTn>
                              </p:par>
                              <p:par>
                                <p:cTn id="28" presetID="42" presetClass="path" presetSubtype="0" decel="100000" fill="hold" grpId="1" nodeType="withEffect">
                                  <p:stCondLst>
                                    <p:cond delay="100"/>
                                  </p:stCondLst>
                                  <p:childTnLst>
                                    <p:animMotion origin="layout" path="M 1.25E-6 1.85185E-6 L 1.25E-6 0.03541 " pathEditMode="relative" rAng="0" ptsTypes="AA">
                                      <p:cBhvr>
                                        <p:cTn id="29" dur="700" spd="-100000" fill="hold"/>
                                        <p:tgtEl>
                                          <p:spTgt spid="43"/>
                                        </p:tgtEl>
                                        <p:attrNameLst>
                                          <p:attrName>ppt_x</p:attrName>
                                          <p:attrName>ppt_y</p:attrName>
                                        </p:attrNameLst>
                                      </p:cBhvr>
                                      <p:rCtr x="0" y="1759"/>
                                    </p:animMotion>
                                  </p:childTnLst>
                                </p:cTn>
                              </p:par>
                              <p:par>
                                <p:cTn id="30" presetID="10" presetClass="entr" presetSubtype="0" fill="hold" grpId="0" nodeType="withEffect">
                                  <p:stCondLst>
                                    <p:cond delay="100"/>
                                  </p:stCondLst>
                                  <p:childTnLst>
                                    <p:set>
                                      <p:cBhvr>
                                        <p:cTn id="31" dur="1" fill="hold">
                                          <p:stCondLst>
                                            <p:cond delay="0"/>
                                          </p:stCondLst>
                                        </p:cTn>
                                        <p:tgtEl>
                                          <p:spTgt spid="41"/>
                                        </p:tgtEl>
                                        <p:attrNameLst>
                                          <p:attrName>style.visibility</p:attrName>
                                        </p:attrNameLst>
                                      </p:cBhvr>
                                      <p:to>
                                        <p:strVal val="visible"/>
                                      </p:to>
                                    </p:set>
                                    <p:animEffect transition="in" filter="fade">
                                      <p:cBhvr>
                                        <p:cTn id="32" dur="500"/>
                                        <p:tgtEl>
                                          <p:spTgt spid="41"/>
                                        </p:tgtEl>
                                      </p:cBhvr>
                                    </p:animEffect>
                                  </p:childTnLst>
                                </p:cTn>
                              </p:par>
                              <p:par>
                                <p:cTn id="33" presetID="42" presetClass="path" presetSubtype="0" decel="100000" fill="hold" grpId="1" nodeType="withEffect">
                                  <p:stCondLst>
                                    <p:cond delay="100"/>
                                  </p:stCondLst>
                                  <p:childTnLst>
                                    <p:animMotion origin="layout" path="M -1.66667E-6 -1.11111E-6 L -1.66667E-6 0.03542 " pathEditMode="relative" rAng="0" ptsTypes="AA">
                                      <p:cBhvr>
                                        <p:cTn id="34" dur="700" spd="-100000" fill="hold"/>
                                        <p:tgtEl>
                                          <p:spTgt spid="41"/>
                                        </p:tgtEl>
                                        <p:attrNameLst>
                                          <p:attrName>ppt_x</p:attrName>
                                          <p:attrName>ppt_y</p:attrName>
                                        </p:attrNameLst>
                                      </p:cBhvr>
                                      <p:rCtr x="0" y="1759"/>
                                    </p:animMotion>
                                  </p:childTnLst>
                                </p:cTn>
                              </p:par>
                              <p:par>
                                <p:cTn id="35" presetID="10" presetClass="entr" presetSubtype="0" fill="hold" grpId="0" nodeType="withEffect">
                                  <p:stCondLst>
                                    <p:cond delay="100"/>
                                  </p:stCondLst>
                                  <p:childTnLst>
                                    <p:set>
                                      <p:cBhvr>
                                        <p:cTn id="36" dur="1" fill="hold">
                                          <p:stCondLst>
                                            <p:cond delay="0"/>
                                          </p:stCondLst>
                                        </p:cTn>
                                        <p:tgtEl>
                                          <p:spTgt spid="42"/>
                                        </p:tgtEl>
                                        <p:attrNameLst>
                                          <p:attrName>style.visibility</p:attrName>
                                        </p:attrNameLst>
                                      </p:cBhvr>
                                      <p:to>
                                        <p:strVal val="visible"/>
                                      </p:to>
                                    </p:set>
                                    <p:animEffect transition="in" filter="fade">
                                      <p:cBhvr>
                                        <p:cTn id="37" dur="500"/>
                                        <p:tgtEl>
                                          <p:spTgt spid="42"/>
                                        </p:tgtEl>
                                      </p:cBhvr>
                                    </p:animEffect>
                                  </p:childTnLst>
                                </p:cTn>
                              </p:par>
                              <p:par>
                                <p:cTn id="38" presetID="42" presetClass="path" presetSubtype="0" decel="100000" fill="hold" grpId="1" nodeType="withEffect">
                                  <p:stCondLst>
                                    <p:cond delay="100"/>
                                  </p:stCondLst>
                                  <p:childTnLst>
                                    <p:animMotion origin="layout" path="M -2.70833E-6 -3.7037E-7 L -2.70833E-6 0.03542 " pathEditMode="relative" rAng="0" ptsTypes="AA">
                                      <p:cBhvr>
                                        <p:cTn id="39" dur="700" spd="-100000" fill="hold"/>
                                        <p:tgtEl>
                                          <p:spTgt spid="42"/>
                                        </p:tgtEl>
                                        <p:attrNameLst>
                                          <p:attrName>ppt_x</p:attrName>
                                          <p:attrName>ppt_y</p:attrName>
                                        </p:attrNameLst>
                                      </p:cBhvr>
                                      <p:rCtr x="0" y="1759"/>
                                    </p:animMotion>
                                  </p:childTnLst>
                                </p:cTn>
                              </p:par>
                              <p:par>
                                <p:cTn id="40" presetID="10" presetClass="entr" presetSubtype="0" fill="hold" grpId="0" nodeType="withEffect">
                                  <p:stCondLst>
                                    <p:cond delay="100"/>
                                  </p:stCondLst>
                                  <p:childTnLst>
                                    <p:set>
                                      <p:cBhvr>
                                        <p:cTn id="41" dur="1" fill="hold">
                                          <p:stCondLst>
                                            <p:cond delay="0"/>
                                          </p:stCondLst>
                                        </p:cTn>
                                        <p:tgtEl>
                                          <p:spTgt spid="40"/>
                                        </p:tgtEl>
                                        <p:attrNameLst>
                                          <p:attrName>style.visibility</p:attrName>
                                        </p:attrNameLst>
                                      </p:cBhvr>
                                      <p:to>
                                        <p:strVal val="visible"/>
                                      </p:to>
                                    </p:set>
                                    <p:animEffect transition="in" filter="fade">
                                      <p:cBhvr>
                                        <p:cTn id="42" dur="500"/>
                                        <p:tgtEl>
                                          <p:spTgt spid="40"/>
                                        </p:tgtEl>
                                      </p:cBhvr>
                                    </p:animEffect>
                                  </p:childTnLst>
                                </p:cTn>
                              </p:par>
                              <p:par>
                                <p:cTn id="43" presetID="42" presetClass="path" presetSubtype="0" decel="100000" fill="hold" grpId="1" nodeType="withEffect">
                                  <p:stCondLst>
                                    <p:cond delay="100"/>
                                  </p:stCondLst>
                                  <p:childTnLst>
                                    <p:animMotion origin="layout" path="M -2.70833E-6 1.11111E-6 L -2.70833E-6 0.03542 " pathEditMode="relative" rAng="0" ptsTypes="AA">
                                      <p:cBhvr>
                                        <p:cTn id="44" dur="700" spd="-100000" fill="hold"/>
                                        <p:tgtEl>
                                          <p:spTgt spid="40"/>
                                        </p:tgtEl>
                                        <p:attrNameLst>
                                          <p:attrName>ppt_x</p:attrName>
                                          <p:attrName>ppt_y</p:attrName>
                                        </p:attrNameLst>
                                      </p:cBhvr>
                                      <p:rCtr x="0" y="1759"/>
                                    </p:animMotion>
                                  </p:childTnLst>
                                </p:cTn>
                              </p:par>
                              <p:par>
                                <p:cTn id="45" presetID="10" presetClass="entr" presetSubtype="0" fill="hold" grpId="0" nodeType="withEffect">
                                  <p:stCondLst>
                                    <p:cond delay="100"/>
                                  </p:stCondLst>
                                  <p:childTnLst>
                                    <p:set>
                                      <p:cBhvr>
                                        <p:cTn id="46" dur="1" fill="hold">
                                          <p:stCondLst>
                                            <p:cond delay="0"/>
                                          </p:stCondLst>
                                        </p:cTn>
                                        <p:tgtEl>
                                          <p:spTgt spid="56"/>
                                        </p:tgtEl>
                                        <p:attrNameLst>
                                          <p:attrName>style.visibility</p:attrName>
                                        </p:attrNameLst>
                                      </p:cBhvr>
                                      <p:to>
                                        <p:strVal val="visible"/>
                                      </p:to>
                                    </p:set>
                                    <p:animEffect transition="in" filter="fade">
                                      <p:cBhvr>
                                        <p:cTn id="47" dur="500"/>
                                        <p:tgtEl>
                                          <p:spTgt spid="56"/>
                                        </p:tgtEl>
                                      </p:cBhvr>
                                    </p:animEffect>
                                  </p:childTnLst>
                                </p:cTn>
                              </p:par>
                              <p:par>
                                <p:cTn id="48" presetID="42" presetClass="path" presetSubtype="0" decel="100000" fill="hold" grpId="1" nodeType="withEffect">
                                  <p:stCondLst>
                                    <p:cond delay="100"/>
                                  </p:stCondLst>
                                  <p:childTnLst>
                                    <p:animMotion origin="layout" path="M -4.79167E-6 4.81481E-6 L -4.79167E-6 0.03541 " pathEditMode="relative" rAng="0" ptsTypes="AA">
                                      <p:cBhvr>
                                        <p:cTn id="49" dur="700" spd="-100000" fill="hold"/>
                                        <p:tgtEl>
                                          <p:spTgt spid="56"/>
                                        </p:tgtEl>
                                        <p:attrNameLst>
                                          <p:attrName>ppt_x</p:attrName>
                                          <p:attrName>ppt_y</p:attrName>
                                        </p:attrNameLst>
                                      </p:cBhvr>
                                      <p:rCtr x="0" y="1759"/>
                                    </p:animMotion>
                                  </p:childTnLst>
                                </p:cTn>
                              </p:par>
                              <p:par>
                                <p:cTn id="50" presetID="10" presetClass="entr" presetSubtype="0" fill="hold" grpId="0" nodeType="withEffect">
                                  <p:stCondLst>
                                    <p:cond delay="100"/>
                                  </p:stCondLst>
                                  <p:childTnLst>
                                    <p:set>
                                      <p:cBhvr>
                                        <p:cTn id="51" dur="1" fill="hold">
                                          <p:stCondLst>
                                            <p:cond delay="0"/>
                                          </p:stCondLst>
                                        </p:cTn>
                                        <p:tgtEl>
                                          <p:spTgt spid="53"/>
                                        </p:tgtEl>
                                        <p:attrNameLst>
                                          <p:attrName>style.visibility</p:attrName>
                                        </p:attrNameLst>
                                      </p:cBhvr>
                                      <p:to>
                                        <p:strVal val="visible"/>
                                      </p:to>
                                    </p:set>
                                    <p:animEffect transition="in" filter="fade">
                                      <p:cBhvr>
                                        <p:cTn id="52" dur="500"/>
                                        <p:tgtEl>
                                          <p:spTgt spid="53"/>
                                        </p:tgtEl>
                                      </p:cBhvr>
                                    </p:animEffect>
                                  </p:childTnLst>
                                </p:cTn>
                              </p:par>
                              <p:par>
                                <p:cTn id="53" presetID="42" presetClass="path" presetSubtype="0" decel="100000" fill="hold" grpId="1" nodeType="withEffect">
                                  <p:stCondLst>
                                    <p:cond delay="100"/>
                                  </p:stCondLst>
                                  <p:childTnLst>
                                    <p:animMotion origin="layout" path="M 2.29167E-6 2.96296E-6 L 2.29167E-6 0.03541 " pathEditMode="relative" rAng="0" ptsTypes="AA">
                                      <p:cBhvr>
                                        <p:cTn id="54" dur="700" spd="-100000" fill="hold"/>
                                        <p:tgtEl>
                                          <p:spTgt spid="53"/>
                                        </p:tgtEl>
                                        <p:attrNameLst>
                                          <p:attrName>ppt_x</p:attrName>
                                          <p:attrName>ppt_y</p:attrName>
                                        </p:attrNameLst>
                                      </p:cBhvr>
                                      <p:rCtr x="0" y="1759"/>
                                    </p:animMotion>
                                  </p:childTnLst>
                                </p:cTn>
                              </p:par>
                              <p:par>
                                <p:cTn id="55" presetID="10" presetClass="entr" presetSubtype="0" fill="hold" grpId="0" nodeType="withEffect">
                                  <p:stCondLst>
                                    <p:cond delay="100"/>
                                  </p:stCondLst>
                                  <p:childTnLst>
                                    <p:set>
                                      <p:cBhvr>
                                        <p:cTn id="56" dur="1" fill="hold">
                                          <p:stCondLst>
                                            <p:cond delay="0"/>
                                          </p:stCondLst>
                                        </p:cTn>
                                        <p:tgtEl>
                                          <p:spTgt spid="47"/>
                                        </p:tgtEl>
                                        <p:attrNameLst>
                                          <p:attrName>style.visibility</p:attrName>
                                        </p:attrNameLst>
                                      </p:cBhvr>
                                      <p:to>
                                        <p:strVal val="visible"/>
                                      </p:to>
                                    </p:set>
                                    <p:animEffect transition="in" filter="fade">
                                      <p:cBhvr>
                                        <p:cTn id="57" dur="500"/>
                                        <p:tgtEl>
                                          <p:spTgt spid="47"/>
                                        </p:tgtEl>
                                      </p:cBhvr>
                                    </p:animEffect>
                                  </p:childTnLst>
                                </p:cTn>
                              </p:par>
                              <p:par>
                                <p:cTn id="58" presetID="42" presetClass="path" presetSubtype="0" decel="100000" fill="hold" grpId="1" nodeType="withEffect">
                                  <p:stCondLst>
                                    <p:cond delay="100"/>
                                  </p:stCondLst>
                                  <p:childTnLst>
                                    <p:animMotion origin="layout" path="M 2.29167E-6 -1.11111E-6 L 2.29167E-6 0.03542 " pathEditMode="relative" rAng="0" ptsTypes="AA">
                                      <p:cBhvr>
                                        <p:cTn id="59" dur="700" spd="-100000" fill="hold"/>
                                        <p:tgtEl>
                                          <p:spTgt spid="47"/>
                                        </p:tgtEl>
                                        <p:attrNameLst>
                                          <p:attrName>ppt_x</p:attrName>
                                          <p:attrName>ppt_y</p:attrName>
                                        </p:attrNameLst>
                                      </p:cBhvr>
                                      <p:rCtr x="0" y="1759"/>
                                    </p:animMotion>
                                  </p:childTnLst>
                                </p:cTn>
                              </p:par>
                              <p:par>
                                <p:cTn id="60" presetID="10" presetClass="entr" presetSubtype="0" fill="hold" grpId="0" nodeType="withEffect">
                                  <p:stCondLst>
                                    <p:cond delay="100"/>
                                  </p:stCondLst>
                                  <p:childTnLst>
                                    <p:set>
                                      <p:cBhvr>
                                        <p:cTn id="61" dur="1" fill="hold">
                                          <p:stCondLst>
                                            <p:cond delay="0"/>
                                          </p:stCondLst>
                                        </p:cTn>
                                        <p:tgtEl>
                                          <p:spTgt spid="52"/>
                                        </p:tgtEl>
                                        <p:attrNameLst>
                                          <p:attrName>style.visibility</p:attrName>
                                        </p:attrNameLst>
                                      </p:cBhvr>
                                      <p:to>
                                        <p:strVal val="visible"/>
                                      </p:to>
                                    </p:set>
                                    <p:animEffect transition="in" filter="fade">
                                      <p:cBhvr>
                                        <p:cTn id="62" dur="500"/>
                                        <p:tgtEl>
                                          <p:spTgt spid="52"/>
                                        </p:tgtEl>
                                      </p:cBhvr>
                                    </p:animEffect>
                                  </p:childTnLst>
                                </p:cTn>
                              </p:par>
                              <p:par>
                                <p:cTn id="63" presetID="42" presetClass="path" presetSubtype="0" decel="100000" fill="hold" grpId="1" nodeType="withEffect">
                                  <p:stCondLst>
                                    <p:cond delay="100"/>
                                  </p:stCondLst>
                                  <p:childTnLst>
                                    <p:animMotion origin="layout" path="M -8.33333E-7 -2.96296E-6 L -8.33333E-7 0.03542 " pathEditMode="relative" rAng="0" ptsTypes="AA">
                                      <p:cBhvr>
                                        <p:cTn id="64" dur="700" spd="-100000" fill="hold"/>
                                        <p:tgtEl>
                                          <p:spTgt spid="52"/>
                                        </p:tgtEl>
                                        <p:attrNameLst>
                                          <p:attrName>ppt_x</p:attrName>
                                          <p:attrName>ppt_y</p:attrName>
                                        </p:attrNameLst>
                                      </p:cBhvr>
                                      <p:rCtr x="0" y="1759"/>
                                    </p:animMotion>
                                  </p:childTnLst>
                                </p:cTn>
                              </p:par>
                              <p:par>
                                <p:cTn id="65" presetID="10" presetClass="entr" presetSubtype="0" fill="hold" grpId="0" nodeType="withEffect">
                                  <p:stCondLst>
                                    <p:cond delay="200"/>
                                  </p:stCondLst>
                                  <p:childTnLst>
                                    <p:set>
                                      <p:cBhvr>
                                        <p:cTn id="66" dur="1" fill="hold">
                                          <p:stCondLst>
                                            <p:cond delay="0"/>
                                          </p:stCondLst>
                                        </p:cTn>
                                        <p:tgtEl>
                                          <p:spTgt spid="21"/>
                                        </p:tgtEl>
                                        <p:attrNameLst>
                                          <p:attrName>style.visibility</p:attrName>
                                        </p:attrNameLst>
                                      </p:cBhvr>
                                      <p:to>
                                        <p:strVal val="visible"/>
                                      </p:to>
                                    </p:set>
                                    <p:animEffect transition="in" filter="fade">
                                      <p:cBhvr>
                                        <p:cTn id="67" dur="500"/>
                                        <p:tgtEl>
                                          <p:spTgt spid="21"/>
                                        </p:tgtEl>
                                      </p:cBhvr>
                                    </p:animEffect>
                                  </p:childTnLst>
                                </p:cTn>
                              </p:par>
                              <p:par>
                                <p:cTn id="68" presetID="42" presetClass="path" presetSubtype="0" decel="100000" fill="hold" grpId="1" nodeType="withEffect">
                                  <p:stCondLst>
                                    <p:cond delay="200"/>
                                  </p:stCondLst>
                                  <p:childTnLst>
                                    <p:animMotion origin="layout" path="M -3.95833E-6 3.33333E-6 L -3.95833E-6 0.03541 " pathEditMode="relative" rAng="0" ptsTypes="AA">
                                      <p:cBhvr>
                                        <p:cTn id="69" dur="700" spd="-100000" fill="hold"/>
                                        <p:tgtEl>
                                          <p:spTgt spid="21"/>
                                        </p:tgtEl>
                                        <p:attrNameLst>
                                          <p:attrName>ppt_x</p:attrName>
                                          <p:attrName>ppt_y</p:attrName>
                                        </p:attrNameLst>
                                      </p:cBhvr>
                                      <p:rCtr x="0" y="1759"/>
                                    </p:animMotion>
                                  </p:childTnLst>
                                </p:cTn>
                              </p:par>
                              <p:par>
                                <p:cTn id="70" presetID="10" presetClass="entr" presetSubtype="0" fill="hold" grpId="0" nodeType="withEffect">
                                  <p:stCondLst>
                                    <p:cond delay="200"/>
                                  </p:stCondLst>
                                  <p:childTnLst>
                                    <p:set>
                                      <p:cBhvr>
                                        <p:cTn id="71" dur="1" fill="hold">
                                          <p:stCondLst>
                                            <p:cond delay="0"/>
                                          </p:stCondLst>
                                        </p:cTn>
                                        <p:tgtEl>
                                          <p:spTgt spid="14"/>
                                        </p:tgtEl>
                                        <p:attrNameLst>
                                          <p:attrName>style.visibility</p:attrName>
                                        </p:attrNameLst>
                                      </p:cBhvr>
                                      <p:to>
                                        <p:strVal val="visible"/>
                                      </p:to>
                                    </p:set>
                                    <p:animEffect transition="in" filter="fade">
                                      <p:cBhvr>
                                        <p:cTn id="72" dur="500"/>
                                        <p:tgtEl>
                                          <p:spTgt spid="14"/>
                                        </p:tgtEl>
                                      </p:cBhvr>
                                    </p:animEffect>
                                  </p:childTnLst>
                                </p:cTn>
                              </p:par>
                              <p:par>
                                <p:cTn id="73" presetID="42" presetClass="path" presetSubtype="0" decel="100000" fill="hold" grpId="1" nodeType="withEffect">
                                  <p:stCondLst>
                                    <p:cond delay="200"/>
                                  </p:stCondLst>
                                  <p:childTnLst>
                                    <p:animMotion origin="layout" path="M 3.33333E-6 3.7037E-7 L 3.33333E-6 0.03542 " pathEditMode="relative" rAng="0" ptsTypes="AA">
                                      <p:cBhvr>
                                        <p:cTn id="74" dur="700" spd="-100000" fill="hold"/>
                                        <p:tgtEl>
                                          <p:spTgt spid="14"/>
                                        </p:tgtEl>
                                        <p:attrNameLst>
                                          <p:attrName>ppt_x</p:attrName>
                                          <p:attrName>ppt_y</p:attrName>
                                        </p:attrNameLst>
                                      </p:cBhvr>
                                      <p:rCtr x="0" y="1759"/>
                                    </p:animMotion>
                                  </p:childTnLst>
                                </p:cTn>
                              </p:par>
                              <p:par>
                                <p:cTn id="75" presetID="10" presetClass="entr" presetSubtype="0" fill="hold" grpId="0" nodeType="withEffect">
                                  <p:stCondLst>
                                    <p:cond delay="200"/>
                                  </p:stCondLst>
                                  <p:childTnLst>
                                    <p:set>
                                      <p:cBhvr>
                                        <p:cTn id="76" dur="1" fill="hold">
                                          <p:stCondLst>
                                            <p:cond delay="0"/>
                                          </p:stCondLst>
                                        </p:cTn>
                                        <p:tgtEl>
                                          <p:spTgt spid="54"/>
                                        </p:tgtEl>
                                        <p:attrNameLst>
                                          <p:attrName>style.visibility</p:attrName>
                                        </p:attrNameLst>
                                      </p:cBhvr>
                                      <p:to>
                                        <p:strVal val="visible"/>
                                      </p:to>
                                    </p:set>
                                    <p:animEffect transition="in" filter="fade">
                                      <p:cBhvr>
                                        <p:cTn id="77" dur="500"/>
                                        <p:tgtEl>
                                          <p:spTgt spid="54"/>
                                        </p:tgtEl>
                                      </p:cBhvr>
                                    </p:animEffect>
                                  </p:childTnLst>
                                </p:cTn>
                              </p:par>
                              <p:par>
                                <p:cTn id="78" presetID="42" presetClass="path" presetSubtype="0" decel="100000" fill="hold" grpId="1" nodeType="withEffect">
                                  <p:stCondLst>
                                    <p:cond delay="200"/>
                                  </p:stCondLst>
                                  <p:childTnLst>
                                    <p:animMotion origin="layout" path="M 3.125E-6 -4.44444E-6 L 3.125E-6 0.03542 " pathEditMode="relative" rAng="0" ptsTypes="AA">
                                      <p:cBhvr>
                                        <p:cTn id="79" dur="700" spd="-100000" fill="hold"/>
                                        <p:tgtEl>
                                          <p:spTgt spid="54"/>
                                        </p:tgtEl>
                                        <p:attrNameLst>
                                          <p:attrName>ppt_x</p:attrName>
                                          <p:attrName>ppt_y</p:attrName>
                                        </p:attrNameLst>
                                      </p:cBhvr>
                                      <p:rCtr x="0" y="1759"/>
                                    </p:animMotion>
                                  </p:childTnLst>
                                </p:cTn>
                              </p:par>
                              <p:par>
                                <p:cTn id="80" presetID="10" presetClass="entr" presetSubtype="0" fill="hold" grpId="0" nodeType="withEffect">
                                  <p:stCondLst>
                                    <p:cond delay="200"/>
                                  </p:stCondLst>
                                  <p:childTnLst>
                                    <p:set>
                                      <p:cBhvr>
                                        <p:cTn id="81" dur="1" fill="hold">
                                          <p:stCondLst>
                                            <p:cond delay="0"/>
                                          </p:stCondLst>
                                        </p:cTn>
                                        <p:tgtEl>
                                          <p:spTgt spid="13"/>
                                        </p:tgtEl>
                                        <p:attrNameLst>
                                          <p:attrName>style.visibility</p:attrName>
                                        </p:attrNameLst>
                                      </p:cBhvr>
                                      <p:to>
                                        <p:strVal val="visible"/>
                                      </p:to>
                                    </p:set>
                                    <p:animEffect transition="in" filter="fade">
                                      <p:cBhvr>
                                        <p:cTn id="82" dur="500"/>
                                        <p:tgtEl>
                                          <p:spTgt spid="13"/>
                                        </p:tgtEl>
                                      </p:cBhvr>
                                    </p:animEffect>
                                  </p:childTnLst>
                                </p:cTn>
                              </p:par>
                              <p:par>
                                <p:cTn id="83" presetID="42" presetClass="path" presetSubtype="0" decel="100000" fill="hold" grpId="1" nodeType="withEffect">
                                  <p:stCondLst>
                                    <p:cond delay="200"/>
                                  </p:stCondLst>
                                  <p:childTnLst>
                                    <p:animMotion origin="layout" path="M -8.33333E-7 -2.96296E-6 L -8.33333E-7 0.03542 " pathEditMode="relative" rAng="0" ptsTypes="AA">
                                      <p:cBhvr>
                                        <p:cTn id="84" dur="700" spd="-100000" fill="hold"/>
                                        <p:tgtEl>
                                          <p:spTgt spid="13"/>
                                        </p:tgtEl>
                                        <p:attrNameLst>
                                          <p:attrName>ppt_x</p:attrName>
                                          <p:attrName>ppt_y</p:attrName>
                                        </p:attrNameLst>
                                      </p:cBhvr>
                                      <p:rCtr x="0" y="1759"/>
                                    </p:animMotion>
                                  </p:childTnLst>
                                </p:cTn>
                              </p:par>
                              <p:par>
                                <p:cTn id="85" presetID="10" presetClass="entr" presetSubtype="0" fill="hold" grpId="0" nodeType="withEffect">
                                  <p:stCondLst>
                                    <p:cond delay="200"/>
                                  </p:stCondLst>
                                  <p:childTnLst>
                                    <p:set>
                                      <p:cBhvr>
                                        <p:cTn id="86" dur="1" fill="hold">
                                          <p:stCondLst>
                                            <p:cond delay="0"/>
                                          </p:stCondLst>
                                        </p:cTn>
                                        <p:tgtEl>
                                          <p:spTgt spid="48"/>
                                        </p:tgtEl>
                                        <p:attrNameLst>
                                          <p:attrName>style.visibility</p:attrName>
                                        </p:attrNameLst>
                                      </p:cBhvr>
                                      <p:to>
                                        <p:strVal val="visible"/>
                                      </p:to>
                                    </p:set>
                                    <p:animEffect transition="in" filter="fade">
                                      <p:cBhvr>
                                        <p:cTn id="87" dur="500"/>
                                        <p:tgtEl>
                                          <p:spTgt spid="48"/>
                                        </p:tgtEl>
                                      </p:cBhvr>
                                    </p:animEffect>
                                  </p:childTnLst>
                                </p:cTn>
                              </p:par>
                              <p:par>
                                <p:cTn id="88" presetID="42" presetClass="path" presetSubtype="0" decel="100000" fill="hold" grpId="1" nodeType="withEffect">
                                  <p:stCondLst>
                                    <p:cond delay="200"/>
                                  </p:stCondLst>
                                  <p:childTnLst>
                                    <p:animMotion origin="layout" path="M 2.08333E-7 3.33333E-6 L 2.08333E-7 0.03541 " pathEditMode="relative" rAng="0" ptsTypes="AA">
                                      <p:cBhvr>
                                        <p:cTn id="89" dur="700" spd="-100000" fill="hold"/>
                                        <p:tgtEl>
                                          <p:spTgt spid="48"/>
                                        </p:tgtEl>
                                        <p:attrNameLst>
                                          <p:attrName>ppt_x</p:attrName>
                                          <p:attrName>ppt_y</p:attrName>
                                        </p:attrNameLst>
                                      </p:cBhvr>
                                      <p:rCtr x="0" y="1759"/>
                                    </p:animMotion>
                                  </p:childTnLst>
                                </p:cTn>
                              </p:par>
                              <p:par>
                                <p:cTn id="90" presetID="10" presetClass="entr" presetSubtype="0" fill="hold" grpId="0" nodeType="withEffect">
                                  <p:stCondLst>
                                    <p:cond delay="200"/>
                                  </p:stCondLst>
                                  <p:childTnLst>
                                    <p:set>
                                      <p:cBhvr>
                                        <p:cTn id="91" dur="1" fill="hold">
                                          <p:stCondLst>
                                            <p:cond delay="0"/>
                                          </p:stCondLst>
                                        </p:cTn>
                                        <p:tgtEl>
                                          <p:spTgt spid="46"/>
                                        </p:tgtEl>
                                        <p:attrNameLst>
                                          <p:attrName>style.visibility</p:attrName>
                                        </p:attrNameLst>
                                      </p:cBhvr>
                                      <p:to>
                                        <p:strVal val="visible"/>
                                      </p:to>
                                    </p:set>
                                    <p:animEffect transition="in" filter="fade">
                                      <p:cBhvr>
                                        <p:cTn id="92" dur="500"/>
                                        <p:tgtEl>
                                          <p:spTgt spid="46"/>
                                        </p:tgtEl>
                                      </p:cBhvr>
                                    </p:animEffect>
                                  </p:childTnLst>
                                </p:cTn>
                              </p:par>
                              <p:par>
                                <p:cTn id="93" presetID="42" presetClass="path" presetSubtype="0" decel="100000" fill="hold" grpId="1" nodeType="withEffect">
                                  <p:stCondLst>
                                    <p:cond delay="200"/>
                                  </p:stCondLst>
                                  <p:childTnLst>
                                    <p:animMotion origin="layout" path="M -2.5E-6 3.7037E-7 L -2.5E-6 0.03542 " pathEditMode="relative" rAng="0" ptsTypes="AA">
                                      <p:cBhvr>
                                        <p:cTn id="94" dur="700" spd="-100000" fill="hold"/>
                                        <p:tgtEl>
                                          <p:spTgt spid="46"/>
                                        </p:tgtEl>
                                        <p:attrNameLst>
                                          <p:attrName>ppt_x</p:attrName>
                                          <p:attrName>ppt_y</p:attrName>
                                        </p:attrNameLst>
                                      </p:cBhvr>
                                      <p:rCtr x="0" y="1759"/>
                                    </p:animMotion>
                                  </p:childTnLst>
                                </p:cTn>
                              </p:par>
                              <p:par>
                                <p:cTn id="95" presetID="10" presetClass="entr" presetSubtype="0" fill="hold" grpId="0" nodeType="withEffect">
                                  <p:stCondLst>
                                    <p:cond delay="200"/>
                                  </p:stCondLst>
                                  <p:childTnLst>
                                    <p:set>
                                      <p:cBhvr>
                                        <p:cTn id="96" dur="1" fill="hold">
                                          <p:stCondLst>
                                            <p:cond delay="0"/>
                                          </p:stCondLst>
                                        </p:cTn>
                                        <p:tgtEl>
                                          <p:spTgt spid="15"/>
                                        </p:tgtEl>
                                        <p:attrNameLst>
                                          <p:attrName>style.visibility</p:attrName>
                                        </p:attrNameLst>
                                      </p:cBhvr>
                                      <p:to>
                                        <p:strVal val="visible"/>
                                      </p:to>
                                    </p:set>
                                    <p:animEffect transition="in" filter="fade">
                                      <p:cBhvr>
                                        <p:cTn id="97" dur="500"/>
                                        <p:tgtEl>
                                          <p:spTgt spid="15"/>
                                        </p:tgtEl>
                                      </p:cBhvr>
                                    </p:animEffect>
                                  </p:childTnLst>
                                </p:cTn>
                              </p:par>
                              <p:par>
                                <p:cTn id="98" presetID="42" presetClass="path" presetSubtype="0" decel="100000" fill="hold" grpId="1" nodeType="withEffect">
                                  <p:stCondLst>
                                    <p:cond delay="200"/>
                                  </p:stCondLst>
                                  <p:childTnLst>
                                    <p:animMotion origin="layout" path="M -2.70833E-6 -4.44444E-6 L -2.70833E-6 0.03542 " pathEditMode="relative" rAng="0" ptsTypes="AA">
                                      <p:cBhvr>
                                        <p:cTn id="99" dur="700" spd="-100000" fill="hold"/>
                                        <p:tgtEl>
                                          <p:spTgt spid="15"/>
                                        </p:tgtEl>
                                        <p:attrNameLst>
                                          <p:attrName>ppt_x</p:attrName>
                                          <p:attrName>ppt_y</p:attrName>
                                        </p:attrNameLst>
                                      </p:cBhvr>
                                      <p:rCtr x="0" y="1759"/>
                                    </p:animMotion>
                                  </p:childTnLst>
                                </p:cTn>
                              </p:par>
                              <p:par>
                                <p:cTn id="100" presetID="10" presetClass="entr" presetSubtype="0" fill="hold" grpId="0" nodeType="withEffect">
                                  <p:stCondLst>
                                    <p:cond delay="200"/>
                                  </p:stCondLst>
                                  <p:childTnLst>
                                    <p:set>
                                      <p:cBhvr>
                                        <p:cTn id="101" dur="1" fill="hold">
                                          <p:stCondLst>
                                            <p:cond delay="0"/>
                                          </p:stCondLst>
                                        </p:cTn>
                                        <p:tgtEl>
                                          <p:spTgt spid="45"/>
                                        </p:tgtEl>
                                        <p:attrNameLst>
                                          <p:attrName>style.visibility</p:attrName>
                                        </p:attrNameLst>
                                      </p:cBhvr>
                                      <p:to>
                                        <p:strVal val="visible"/>
                                      </p:to>
                                    </p:set>
                                    <p:animEffect transition="in" filter="fade">
                                      <p:cBhvr>
                                        <p:cTn id="102" dur="500"/>
                                        <p:tgtEl>
                                          <p:spTgt spid="45"/>
                                        </p:tgtEl>
                                      </p:cBhvr>
                                    </p:animEffect>
                                  </p:childTnLst>
                                </p:cTn>
                              </p:par>
                              <p:par>
                                <p:cTn id="103" presetID="42" presetClass="path" presetSubtype="0" decel="100000" fill="hold" grpId="1" nodeType="withEffect">
                                  <p:stCondLst>
                                    <p:cond delay="200"/>
                                  </p:stCondLst>
                                  <p:childTnLst>
                                    <p:animMotion origin="layout" path="M -8.33333E-7 -2.96296E-6 L -8.33333E-7 0.03542 " pathEditMode="relative" rAng="0" ptsTypes="AA">
                                      <p:cBhvr>
                                        <p:cTn id="104" dur="700" spd="-100000" fill="hold"/>
                                        <p:tgtEl>
                                          <p:spTgt spid="45"/>
                                        </p:tgtEl>
                                        <p:attrNameLst>
                                          <p:attrName>ppt_x</p:attrName>
                                          <p:attrName>ppt_y</p:attrName>
                                        </p:attrNameLst>
                                      </p:cBhvr>
                                      <p:rCtr x="0" y="1759"/>
                                    </p:animMotion>
                                  </p:childTnLst>
                                </p:cTn>
                              </p:par>
                              <p:par>
                                <p:cTn id="105" presetID="10" presetClass="entr" presetSubtype="0" fill="hold" grpId="0" nodeType="withEffect">
                                  <p:stCondLst>
                                    <p:cond delay="200"/>
                                  </p:stCondLst>
                                  <p:childTnLst>
                                    <p:set>
                                      <p:cBhvr>
                                        <p:cTn id="106" dur="1" fill="hold">
                                          <p:stCondLst>
                                            <p:cond delay="0"/>
                                          </p:stCondLst>
                                        </p:cTn>
                                        <p:tgtEl>
                                          <p:spTgt spid="8"/>
                                        </p:tgtEl>
                                        <p:attrNameLst>
                                          <p:attrName>style.visibility</p:attrName>
                                        </p:attrNameLst>
                                      </p:cBhvr>
                                      <p:to>
                                        <p:strVal val="visible"/>
                                      </p:to>
                                    </p:set>
                                    <p:animEffect transition="in" filter="fade">
                                      <p:cBhvr>
                                        <p:cTn id="107" dur="500"/>
                                        <p:tgtEl>
                                          <p:spTgt spid="8"/>
                                        </p:tgtEl>
                                      </p:cBhvr>
                                    </p:animEffect>
                                  </p:childTnLst>
                                </p:cTn>
                              </p:par>
                              <p:par>
                                <p:cTn id="108" presetID="42" presetClass="path" presetSubtype="0" decel="50000" fill="hold" grpId="1" nodeType="withEffect">
                                  <p:stCondLst>
                                    <p:cond delay="200"/>
                                  </p:stCondLst>
                                  <p:childTnLst>
                                    <p:animMotion origin="layout" path="M -0.01835 7.40741E-7 L -4.375E-6 7.40741E-7 " pathEditMode="relative" rAng="0" ptsTypes="AA">
                                      <p:cBhvr>
                                        <p:cTn id="109" dur="500" fill="hold"/>
                                        <p:tgtEl>
                                          <p:spTgt spid="8"/>
                                        </p:tgtEl>
                                        <p:attrNameLst>
                                          <p:attrName>ppt_x</p:attrName>
                                          <p:attrName>ppt_y</p:attrName>
                                        </p:attrNameLst>
                                      </p:cBhvr>
                                      <p:rCtr x="911" y="0"/>
                                    </p:animMotion>
                                  </p:childTnLst>
                                </p:cTn>
                              </p:par>
                              <p:par>
                                <p:cTn id="110" presetID="10" presetClass="entr" presetSubtype="0" fill="hold" grpId="0" nodeType="withEffect">
                                  <p:stCondLst>
                                    <p:cond delay="100"/>
                                  </p:stCondLst>
                                  <p:childTnLst>
                                    <p:set>
                                      <p:cBhvr>
                                        <p:cTn id="111" dur="1" fill="hold">
                                          <p:stCondLst>
                                            <p:cond delay="0"/>
                                          </p:stCondLst>
                                        </p:cTn>
                                        <p:tgtEl>
                                          <p:spTgt spid="5"/>
                                        </p:tgtEl>
                                        <p:attrNameLst>
                                          <p:attrName>style.visibility</p:attrName>
                                        </p:attrNameLst>
                                      </p:cBhvr>
                                      <p:to>
                                        <p:strVal val="visible"/>
                                      </p:to>
                                    </p:set>
                                    <p:animEffect transition="in" filter="fade">
                                      <p:cBhvr>
                                        <p:cTn id="112" dur="500"/>
                                        <p:tgtEl>
                                          <p:spTgt spid="5"/>
                                        </p:tgtEl>
                                      </p:cBhvr>
                                    </p:animEffect>
                                  </p:childTnLst>
                                </p:cTn>
                              </p:par>
                              <p:par>
                                <p:cTn id="113" presetID="42" presetClass="path" presetSubtype="0" decel="50000" fill="hold" grpId="1" nodeType="withEffect">
                                  <p:stCondLst>
                                    <p:cond delay="100"/>
                                  </p:stCondLst>
                                  <p:childTnLst>
                                    <p:animMotion origin="layout" path="M -0.01835 7.40741E-7 L -4.375E-6 7.40741E-7 " pathEditMode="relative" rAng="0" ptsTypes="AA">
                                      <p:cBhvr>
                                        <p:cTn id="114" dur="500" fill="hold"/>
                                        <p:tgtEl>
                                          <p:spTgt spid="5"/>
                                        </p:tgtEl>
                                        <p:attrNameLst>
                                          <p:attrName>ppt_x</p:attrName>
                                          <p:attrName>ppt_y</p:attrName>
                                        </p:attrNameLst>
                                      </p:cBhvr>
                                      <p:rCtr x="911" y="0"/>
                                    </p:animMotion>
                                  </p:childTnLst>
                                </p:cTn>
                              </p:par>
                              <p:par>
                                <p:cTn id="115" presetID="10" presetClass="entr" presetSubtype="0" fill="hold" grpId="0" nodeType="withEffect">
                                  <p:stCondLst>
                                    <p:cond delay="300"/>
                                  </p:stCondLst>
                                  <p:childTnLst>
                                    <p:set>
                                      <p:cBhvr>
                                        <p:cTn id="116" dur="1" fill="hold">
                                          <p:stCondLst>
                                            <p:cond delay="0"/>
                                          </p:stCondLst>
                                        </p:cTn>
                                        <p:tgtEl>
                                          <p:spTgt spid="7"/>
                                        </p:tgtEl>
                                        <p:attrNameLst>
                                          <p:attrName>style.visibility</p:attrName>
                                        </p:attrNameLst>
                                      </p:cBhvr>
                                      <p:to>
                                        <p:strVal val="visible"/>
                                      </p:to>
                                    </p:set>
                                    <p:animEffect transition="in" filter="fade">
                                      <p:cBhvr>
                                        <p:cTn id="117" dur="500"/>
                                        <p:tgtEl>
                                          <p:spTgt spid="7"/>
                                        </p:tgtEl>
                                      </p:cBhvr>
                                    </p:animEffect>
                                  </p:childTnLst>
                                </p:cTn>
                              </p:par>
                              <p:par>
                                <p:cTn id="118" presetID="42" presetClass="path" presetSubtype="0" decel="50000" fill="hold" grpId="1" nodeType="withEffect">
                                  <p:stCondLst>
                                    <p:cond delay="300"/>
                                  </p:stCondLst>
                                  <p:childTnLst>
                                    <p:animMotion origin="layout" path="M -0.01835 7.40741E-7 L -4.375E-6 7.40741E-7 " pathEditMode="relative" rAng="0" ptsTypes="AA">
                                      <p:cBhvr>
                                        <p:cTn id="119" dur="500" fill="hold"/>
                                        <p:tgtEl>
                                          <p:spTgt spid="7"/>
                                        </p:tgtEl>
                                        <p:attrNameLst>
                                          <p:attrName>ppt_x</p:attrName>
                                          <p:attrName>ppt_y</p:attrName>
                                        </p:attrNameLst>
                                      </p:cBhvr>
                                      <p:rCtr x="911" y="0"/>
                                    </p:animMotion>
                                  </p:childTnLst>
                                </p:cTn>
                              </p:par>
                              <p:par>
                                <p:cTn id="120" presetID="10" presetClass="entr" presetSubtype="0" fill="hold" grpId="0" nodeType="withEffect">
                                  <p:stCondLst>
                                    <p:cond delay="0"/>
                                  </p:stCondLst>
                                  <p:childTnLst>
                                    <p:set>
                                      <p:cBhvr>
                                        <p:cTn id="121" dur="1" fill="hold">
                                          <p:stCondLst>
                                            <p:cond delay="0"/>
                                          </p:stCondLst>
                                        </p:cTn>
                                        <p:tgtEl>
                                          <p:spTgt spid="4"/>
                                        </p:tgtEl>
                                        <p:attrNameLst>
                                          <p:attrName>style.visibility</p:attrName>
                                        </p:attrNameLst>
                                      </p:cBhvr>
                                      <p:to>
                                        <p:strVal val="visible"/>
                                      </p:to>
                                    </p:set>
                                    <p:animEffect transition="in" filter="fade">
                                      <p:cBhvr>
                                        <p:cTn id="122" dur="500"/>
                                        <p:tgtEl>
                                          <p:spTgt spid="4"/>
                                        </p:tgtEl>
                                      </p:cBhvr>
                                    </p:animEffect>
                                  </p:childTnLst>
                                </p:cTn>
                              </p:par>
                              <p:par>
                                <p:cTn id="123" presetID="42" presetClass="path" presetSubtype="0" decel="50000" fill="hold" grpId="1" nodeType="withEffect">
                                  <p:stCondLst>
                                    <p:cond delay="0"/>
                                  </p:stCondLst>
                                  <p:childTnLst>
                                    <p:animMotion origin="layout" path="M -0.01835 7.40741E-7 L -4.375E-6 7.40741E-7 " pathEditMode="relative" rAng="0" ptsTypes="AA">
                                      <p:cBhvr>
                                        <p:cTn id="124" dur="500" fill="hold"/>
                                        <p:tgtEl>
                                          <p:spTgt spid="4"/>
                                        </p:tgtEl>
                                        <p:attrNameLst>
                                          <p:attrName>ppt_x</p:attrName>
                                          <p:attrName>ppt_y</p:attrName>
                                        </p:attrNameLst>
                                      </p:cBhvr>
                                      <p:rCtr x="911" y="0"/>
                                    </p:animMotion>
                                  </p:childTnLst>
                                </p:cTn>
                              </p:par>
                              <p:par>
                                <p:cTn id="125" presetID="10" presetClass="entr" presetSubtype="0" fill="hold" grpId="0" nodeType="withEffect">
                                  <p:stCondLst>
                                    <p:cond delay="400"/>
                                  </p:stCondLst>
                                  <p:childTnLst>
                                    <p:set>
                                      <p:cBhvr>
                                        <p:cTn id="126" dur="1" fill="hold">
                                          <p:stCondLst>
                                            <p:cond delay="0"/>
                                          </p:stCondLst>
                                        </p:cTn>
                                        <p:tgtEl>
                                          <p:spTgt spid="6"/>
                                        </p:tgtEl>
                                        <p:attrNameLst>
                                          <p:attrName>style.visibility</p:attrName>
                                        </p:attrNameLst>
                                      </p:cBhvr>
                                      <p:to>
                                        <p:strVal val="visible"/>
                                      </p:to>
                                    </p:set>
                                    <p:animEffect transition="in" filter="fade">
                                      <p:cBhvr>
                                        <p:cTn id="127" dur="500"/>
                                        <p:tgtEl>
                                          <p:spTgt spid="6"/>
                                        </p:tgtEl>
                                      </p:cBhvr>
                                    </p:animEffect>
                                  </p:childTnLst>
                                </p:cTn>
                              </p:par>
                              <p:par>
                                <p:cTn id="128" presetID="42" presetClass="path" presetSubtype="0" decel="50000" fill="hold" grpId="1" nodeType="withEffect">
                                  <p:stCondLst>
                                    <p:cond delay="400"/>
                                  </p:stCondLst>
                                  <p:childTnLst>
                                    <p:animMotion origin="layout" path="M -0.01835 7.40741E-7 L -4.375E-6 7.40741E-7 " pathEditMode="relative" rAng="0" ptsTypes="AA">
                                      <p:cBhvr>
                                        <p:cTn id="129" dur="500" fill="hold"/>
                                        <p:tgtEl>
                                          <p:spTgt spid="6"/>
                                        </p:tgtEl>
                                        <p:attrNameLst>
                                          <p:attrName>ppt_x</p:attrName>
                                          <p:attrName>ppt_y</p:attrName>
                                        </p:attrNameLst>
                                      </p:cBhvr>
                                      <p:rCtr x="911"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P spid="7" grpId="0" animBg="1"/>
      <p:bldP spid="7" grpId="1" animBg="1"/>
      <p:bldP spid="8" grpId="0" animBg="1"/>
      <p:bldP spid="8" grpId="1" animBg="1"/>
      <p:bldP spid="13" grpId="0" animBg="1"/>
      <p:bldP spid="13" grpId="1" animBg="1"/>
      <p:bldP spid="14" grpId="0" animBg="1"/>
      <p:bldP spid="14" grpId="1" animBg="1"/>
      <p:bldP spid="21" grpId="0" animBg="1"/>
      <p:bldP spid="21" grpId="1" animBg="1"/>
      <p:bldP spid="33" grpId="0" animBg="1"/>
      <p:bldP spid="33" grpId="1" animBg="1"/>
      <p:bldP spid="34" grpId="0" animBg="1"/>
      <p:bldP spid="34" grpId="1" animBg="1"/>
      <p:bldP spid="36" grpId="0"/>
      <p:bldP spid="36" grpId="1"/>
      <p:bldP spid="37" grpId="0" animBg="1"/>
      <p:bldP spid="37" grpId="1" animBg="1"/>
      <p:bldP spid="40" grpId="0" animBg="1"/>
      <p:bldP spid="40" grpId="1" animBg="1"/>
      <p:bldP spid="41" grpId="0" animBg="1"/>
      <p:bldP spid="41" grpId="1" animBg="1"/>
      <p:bldP spid="42" grpId="0"/>
      <p:bldP spid="42" grpId="1"/>
      <p:bldP spid="43" grpId="0" animBg="1"/>
      <p:bldP spid="43" grpId="1" animBg="1"/>
      <p:bldP spid="45" grpId="0" animBg="1"/>
      <p:bldP spid="45" grpId="1" animBg="1"/>
      <p:bldP spid="46" grpId="0" animBg="1"/>
      <p:bldP spid="46" grpId="1" animBg="1"/>
      <p:bldP spid="48" grpId="0" animBg="1"/>
      <p:bldP spid="48" grpId="1" animBg="1"/>
      <p:bldP spid="52" grpId="0" animBg="1"/>
      <p:bldP spid="52" grpId="1" animBg="1"/>
      <p:bldP spid="53" grpId="0" animBg="1"/>
      <p:bldP spid="53" grpId="1" animBg="1"/>
      <p:bldP spid="54" grpId="0"/>
      <p:bldP spid="54" grpId="1"/>
      <p:bldP spid="56" grpId="0" animBg="1"/>
      <p:bldP spid="56" grpId="1" animBg="1"/>
      <p:bldP spid="47" grpId="0"/>
      <p:bldP spid="47" grpId="1"/>
      <p:bldP spid="15" grpId="0"/>
      <p:bldP spid="15" grpId="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DF0EB">
            <a:alpha val="0"/>
          </a:srgbClr>
        </a:solidFill>
        <a:effectLst/>
      </p:bgPr>
    </p:bg>
    <p:spTree>
      <p:nvGrpSpPr>
        <p:cNvPr id="1" name="">
          <a:extLst>
            <a:ext uri="{FF2B5EF4-FFF2-40B4-BE49-F238E27FC236}">
              <a16:creationId xmlns:a16="http://schemas.microsoft.com/office/drawing/2014/main" id="{1FFBB62D-DC59-296E-26A2-F8BF0F5FFC1B}"/>
            </a:ext>
          </a:extLst>
        </p:cNvPr>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DF32B5BB-37B0-5A6B-81F0-9365DEF0FA3B}"/>
              </a:ext>
              <a:ext uri="{C183D7F6-B498-43B3-948B-1728B52AA6E4}">
                <adec:decorative xmlns:adec="http://schemas.microsoft.com/office/drawing/2017/decorative" val="1"/>
              </a:ext>
            </a:extLst>
          </p:cNvPr>
          <p:cNvSpPr/>
          <p:nvPr/>
        </p:nvSpPr>
        <p:spPr bwMode="auto">
          <a:xfrm>
            <a:off x="571500" y="1663701"/>
            <a:ext cx="11049000" cy="4699000"/>
          </a:xfrm>
          <a:prstGeom prst="roundRect">
            <a:avLst>
              <a:gd name="adj" fmla="val 2380"/>
            </a:avLst>
          </a:prstGeom>
          <a:solidFill>
            <a:schemeClr val="bg1">
              <a:alpha val="60000"/>
            </a:schemeClr>
          </a:solidFill>
          <a:ln w="12700">
            <a:solidFill>
              <a:schemeClr val="bg1"/>
            </a:solidFill>
          </a:ln>
          <a:effectLst>
            <a:outerShdw blurRad="63500" algn="ctr"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Sans Display"/>
              <a:ea typeface="+mn-ea"/>
              <a:cs typeface="+mn-cs"/>
            </a:endParaRPr>
          </a:p>
        </p:txBody>
      </p:sp>
      <p:sp>
        <p:nvSpPr>
          <p:cNvPr id="24" name="Rectangle: Rounded Corners 23">
            <a:extLst>
              <a:ext uri="{FF2B5EF4-FFF2-40B4-BE49-F238E27FC236}">
                <a16:creationId xmlns:a16="http://schemas.microsoft.com/office/drawing/2014/main" id="{A29FE35E-C8F1-9FB2-30A2-0EEE08178C95}"/>
              </a:ext>
              <a:ext uri="{C183D7F6-B498-43B3-948B-1728B52AA6E4}">
                <adec:decorative xmlns:adec="http://schemas.microsoft.com/office/drawing/2017/decorative" val="1"/>
              </a:ext>
            </a:extLst>
          </p:cNvPr>
          <p:cNvSpPr/>
          <p:nvPr/>
        </p:nvSpPr>
        <p:spPr bwMode="auto">
          <a:xfrm>
            <a:off x="752662" y="1993519"/>
            <a:ext cx="6189002" cy="4410074"/>
          </a:xfrm>
          <a:prstGeom prst="roundRect">
            <a:avLst>
              <a:gd name="adj" fmla="val 3181"/>
            </a:avLst>
          </a:prstGeom>
          <a:solidFill>
            <a:schemeClr val="accent3">
              <a:lumMod val="40000"/>
              <a:lumOff val="60000"/>
              <a:alpha val="75000"/>
            </a:schemeClr>
          </a:solidFill>
          <a:ln w="6350">
            <a:solidFill>
              <a:schemeClr val="accent3">
                <a:alpha val="5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nchorCtr="0">
            <a:noAutofit/>
          </a:bodyPr>
          <a:lstStyle/>
          <a:p>
            <a:pPr marL="0" marR="0" lvl="0" indent="0" algn="ctr" defTabSz="1740645" rtl="0" eaLnBrk="1" fontAlgn="base" latinLnBrk="0" hangingPunct="1">
              <a:lnSpc>
                <a:spcPct val="100000"/>
              </a:lnSpc>
              <a:spcBef>
                <a:spcPts val="482"/>
              </a:spcBef>
              <a:spcAft>
                <a:spcPct val="0"/>
              </a:spcAft>
              <a:buClrTx/>
              <a:buSzPts val="1000"/>
              <a:buFontTx/>
              <a:buNone/>
              <a:tabLst>
                <a:tab pos="183703" algn="l"/>
              </a:tabLst>
              <a:defRPr/>
            </a:pPr>
            <a:endParaRPr kumimoji="0" lang="en-US" sz="1600" b="0" i="0" u="none" strike="noStrike" kern="1200" cap="none" spc="0" normalizeH="0" baseline="0" noProof="0">
              <a:ln>
                <a:noFill/>
              </a:ln>
              <a:solidFill>
                <a:srgbClr val="091F2C"/>
              </a:solidFill>
              <a:effectLst/>
              <a:uLnTx/>
              <a:uFillTx/>
              <a:latin typeface="Segoe Sans Display Semibold"/>
              <a:ea typeface="+mn-lt"/>
              <a:cs typeface="Segoe Sans Display"/>
            </a:endParaRPr>
          </a:p>
        </p:txBody>
      </p:sp>
      <p:sp>
        <p:nvSpPr>
          <p:cNvPr id="27" name="Rectangle: Rounded Corners 26">
            <a:extLst>
              <a:ext uri="{FF2B5EF4-FFF2-40B4-BE49-F238E27FC236}">
                <a16:creationId xmlns:a16="http://schemas.microsoft.com/office/drawing/2014/main" id="{B817C85F-0CD0-2AED-A2EE-D9091D1EFF35}"/>
              </a:ext>
              <a:ext uri="{C183D7F6-B498-43B3-948B-1728B52AA6E4}">
                <adec:decorative xmlns:adec="http://schemas.microsoft.com/office/drawing/2017/decorative" val="1"/>
              </a:ext>
            </a:extLst>
          </p:cNvPr>
          <p:cNvSpPr>
            <a:spLocks/>
          </p:cNvSpPr>
          <p:nvPr/>
        </p:nvSpPr>
        <p:spPr bwMode="auto">
          <a:xfrm>
            <a:off x="7084185" y="1993519"/>
            <a:ext cx="4371216" cy="4410074"/>
          </a:xfrm>
          <a:prstGeom prst="roundRect">
            <a:avLst>
              <a:gd name="adj" fmla="val 3181"/>
            </a:avLst>
          </a:prstGeom>
          <a:solidFill>
            <a:schemeClr val="bg1">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4008" tIns="182880" rIns="64008" rtlCol="0" anchor="t"/>
          <a:lstStyle/>
          <a:p>
            <a:pPr marL="0" marR="0" lvl="0" indent="0" algn="ctr" defTabSz="914400" rtl="0" eaLnBrk="1" fontAlgn="auto" latinLnBrk="0" hangingPunct="1">
              <a:lnSpc>
                <a:spcPct val="100000"/>
              </a:lnSpc>
              <a:spcBef>
                <a:spcPts val="1000"/>
              </a:spcBef>
              <a:spcAft>
                <a:spcPts val="1400"/>
              </a:spcAft>
              <a:buClrTx/>
              <a:buSzTx/>
              <a:buFontTx/>
              <a:buNone/>
              <a:tabLst/>
              <a:defRPr/>
            </a:pPr>
            <a:endParaRPr kumimoji="0" lang="en-US" sz="1100" b="0" i="0" u="none" strike="noStrike" kern="1200" cap="none" spc="0" normalizeH="0" baseline="0" noProof="0">
              <a:ln>
                <a:noFill/>
              </a:ln>
              <a:solidFill>
                <a:srgbClr val="091F2C"/>
              </a:solidFill>
              <a:effectLst/>
              <a:uLnTx/>
              <a:uFillTx/>
              <a:latin typeface="Segoe Sans Display"/>
              <a:ea typeface="+mn-ea"/>
              <a:cs typeface="+mn-cs"/>
            </a:endParaRPr>
          </a:p>
        </p:txBody>
      </p:sp>
      <p:sp>
        <p:nvSpPr>
          <p:cNvPr id="81" name="Oval 80">
            <a:extLst>
              <a:ext uri="{FF2B5EF4-FFF2-40B4-BE49-F238E27FC236}">
                <a16:creationId xmlns:a16="http://schemas.microsoft.com/office/drawing/2014/main" id="{502EAE7C-D3E2-863B-2136-1E0CC97FE086}"/>
              </a:ext>
              <a:ext uri="{C183D7F6-B498-43B3-948B-1728B52AA6E4}">
                <adec:decorative xmlns:adec="http://schemas.microsoft.com/office/drawing/2017/decorative" val="1"/>
              </a:ext>
            </a:extLst>
          </p:cNvPr>
          <p:cNvSpPr>
            <a:spLocks/>
          </p:cNvSpPr>
          <p:nvPr/>
        </p:nvSpPr>
        <p:spPr bwMode="auto">
          <a:xfrm>
            <a:off x="7485945" y="2559082"/>
            <a:ext cx="960120" cy="960120"/>
          </a:xfrm>
          <a:prstGeom prst="ellipse">
            <a:avLst/>
          </a:prstGeom>
          <a:solidFill>
            <a:schemeClr val="bg1"/>
          </a:solidFill>
          <a:ln w="12700">
            <a:gradFill>
              <a:gsLst>
                <a:gs pos="100000">
                  <a:srgbClr val="C03BC4"/>
                </a:gs>
                <a:gs pos="0">
                  <a:srgbClr val="0078D4"/>
                </a:gs>
              </a:gsLst>
              <a:lin ang="0" scaled="0"/>
            </a:grad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91F2C"/>
              </a:solidFill>
              <a:effectLst/>
              <a:uLnTx/>
              <a:uFillTx/>
              <a:latin typeface="Segoe Sans Display Semibold"/>
              <a:ea typeface="+mn-ea"/>
              <a:cs typeface="+mn-cs"/>
            </a:endParaRPr>
          </a:p>
        </p:txBody>
      </p:sp>
      <p:sp>
        <p:nvSpPr>
          <p:cNvPr id="82" name="Oval 81">
            <a:extLst>
              <a:ext uri="{FF2B5EF4-FFF2-40B4-BE49-F238E27FC236}">
                <a16:creationId xmlns:a16="http://schemas.microsoft.com/office/drawing/2014/main" id="{079CDF7A-FDB0-CA35-AF5D-353668A6F7F5}"/>
              </a:ext>
              <a:ext uri="{C183D7F6-B498-43B3-948B-1728B52AA6E4}">
                <adec:decorative xmlns:adec="http://schemas.microsoft.com/office/drawing/2017/decorative" val="1"/>
              </a:ext>
            </a:extLst>
          </p:cNvPr>
          <p:cNvSpPr>
            <a:spLocks/>
          </p:cNvSpPr>
          <p:nvPr/>
        </p:nvSpPr>
        <p:spPr bwMode="auto">
          <a:xfrm>
            <a:off x="10094651" y="2559082"/>
            <a:ext cx="960120" cy="960120"/>
          </a:xfrm>
          <a:prstGeom prst="ellipse">
            <a:avLst/>
          </a:prstGeom>
          <a:solidFill>
            <a:schemeClr val="bg1"/>
          </a:solidFill>
          <a:ln w="12700">
            <a:gradFill>
              <a:gsLst>
                <a:gs pos="100000">
                  <a:srgbClr val="C03BC4"/>
                </a:gs>
                <a:gs pos="0">
                  <a:srgbClr val="0078D4"/>
                </a:gs>
              </a:gsLst>
              <a:lin ang="0" scaled="0"/>
            </a:grad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91F2C"/>
              </a:solidFill>
              <a:effectLst/>
              <a:uLnTx/>
              <a:uFillTx/>
              <a:latin typeface="Segoe Sans Display Semibold"/>
              <a:ea typeface="+mn-ea"/>
              <a:cs typeface="+mn-cs"/>
            </a:endParaRPr>
          </a:p>
        </p:txBody>
      </p:sp>
      <p:sp>
        <p:nvSpPr>
          <p:cNvPr id="83" name="Oval 82">
            <a:extLst>
              <a:ext uri="{FF2B5EF4-FFF2-40B4-BE49-F238E27FC236}">
                <a16:creationId xmlns:a16="http://schemas.microsoft.com/office/drawing/2014/main" id="{100AC500-288C-31B4-F7AB-058EA47E7FB4}"/>
              </a:ext>
              <a:ext uri="{C183D7F6-B498-43B3-948B-1728B52AA6E4}">
                <adec:decorative xmlns:adec="http://schemas.microsoft.com/office/drawing/2017/decorative" val="1"/>
              </a:ext>
            </a:extLst>
          </p:cNvPr>
          <p:cNvSpPr>
            <a:spLocks/>
          </p:cNvSpPr>
          <p:nvPr/>
        </p:nvSpPr>
        <p:spPr bwMode="auto">
          <a:xfrm>
            <a:off x="8790298" y="2569013"/>
            <a:ext cx="960120" cy="960120"/>
          </a:xfrm>
          <a:prstGeom prst="ellipse">
            <a:avLst/>
          </a:prstGeom>
          <a:solidFill>
            <a:schemeClr val="bg1"/>
          </a:solidFill>
          <a:ln w="12700">
            <a:gradFill>
              <a:gsLst>
                <a:gs pos="100000">
                  <a:srgbClr val="C03BC4"/>
                </a:gs>
                <a:gs pos="0">
                  <a:srgbClr val="0078D4"/>
                </a:gs>
              </a:gsLst>
              <a:lin ang="0" scaled="0"/>
            </a:grad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91F2C"/>
              </a:solidFill>
              <a:effectLst/>
              <a:uLnTx/>
              <a:uFillTx/>
              <a:latin typeface="Segoe Sans Display Semibold"/>
              <a:ea typeface="+mn-ea"/>
              <a:cs typeface="+mn-cs"/>
            </a:endParaRPr>
          </a:p>
        </p:txBody>
      </p:sp>
      <p:sp>
        <p:nvSpPr>
          <p:cNvPr id="84" name="Oval 83">
            <a:extLst>
              <a:ext uri="{FF2B5EF4-FFF2-40B4-BE49-F238E27FC236}">
                <a16:creationId xmlns:a16="http://schemas.microsoft.com/office/drawing/2014/main" id="{C4B9FF94-AEA4-D77E-AAA1-30C7CA91893B}"/>
              </a:ext>
              <a:ext uri="{C183D7F6-B498-43B3-948B-1728B52AA6E4}">
                <adec:decorative xmlns:adec="http://schemas.microsoft.com/office/drawing/2017/decorative" val="1"/>
              </a:ext>
            </a:extLst>
          </p:cNvPr>
          <p:cNvSpPr>
            <a:spLocks/>
          </p:cNvSpPr>
          <p:nvPr/>
        </p:nvSpPr>
        <p:spPr bwMode="auto">
          <a:xfrm>
            <a:off x="7485945" y="3863647"/>
            <a:ext cx="960120" cy="958953"/>
          </a:xfrm>
          <a:prstGeom prst="ellipse">
            <a:avLst/>
          </a:prstGeom>
          <a:solidFill>
            <a:schemeClr val="bg1"/>
          </a:solidFill>
          <a:ln w="12700">
            <a:gradFill>
              <a:gsLst>
                <a:gs pos="100000">
                  <a:srgbClr val="C03BC4"/>
                </a:gs>
                <a:gs pos="0">
                  <a:srgbClr val="0078D4"/>
                </a:gs>
              </a:gsLst>
              <a:lin ang="0" scaled="0"/>
            </a:grad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91F2C"/>
              </a:solidFill>
              <a:effectLst/>
              <a:uLnTx/>
              <a:uFillTx/>
              <a:latin typeface="Segoe Sans Display Semibold"/>
              <a:ea typeface="+mn-ea"/>
              <a:cs typeface="+mn-cs"/>
            </a:endParaRPr>
          </a:p>
        </p:txBody>
      </p:sp>
      <p:sp>
        <p:nvSpPr>
          <p:cNvPr id="85" name="Oval 84">
            <a:extLst>
              <a:ext uri="{FF2B5EF4-FFF2-40B4-BE49-F238E27FC236}">
                <a16:creationId xmlns:a16="http://schemas.microsoft.com/office/drawing/2014/main" id="{45359E0E-2B92-7B9E-9E5D-9D8DB525E799}"/>
              </a:ext>
              <a:ext uri="{C183D7F6-B498-43B3-948B-1728B52AA6E4}">
                <adec:decorative xmlns:adec="http://schemas.microsoft.com/office/drawing/2017/decorative" val="1"/>
              </a:ext>
            </a:extLst>
          </p:cNvPr>
          <p:cNvSpPr>
            <a:spLocks/>
          </p:cNvSpPr>
          <p:nvPr/>
        </p:nvSpPr>
        <p:spPr bwMode="auto">
          <a:xfrm>
            <a:off x="10094651" y="3863436"/>
            <a:ext cx="960120" cy="960120"/>
          </a:xfrm>
          <a:prstGeom prst="ellipse">
            <a:avLst/>
          </a:prstGeom>
          <a:solidFill>
            <a:schemeClr val="bg1"/>
          </a:solidFill>
          <a:ln w="12700">
            <a:gradFill>
              <a:gsLst>
                <a:gs pos="100000">
                  <a:srgbClr val="C03BC4"/>
                </a:gs>
                <a:gs pos="0">
                  <a:srgbClr val="0078D4"/>
                </a:gs>
              </a:gsLst>
              <a:lin ang="0" scaled="0"/>
            </a:grad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91F2C"/>
              </a:solidFill>
              <a:effectLst/>
              <a:uLnTx/>
              <a:uFillTx/>
              <a:latin typeface="Segoe Sans Display Semibold"/>
              <a:ea typeface="+mn-ea"/>
              <a:cs typeface="+mn-cs"/>
            </a:endParaRPr>
          </a:p>
        </p:txBody>
      </p:sp>
      <p:sp>
        <p:nvSpPr>
          <p:cNvPr id="86" name="Oval 85">
            <a:extLst>
              <a:ext uri="{FF2B5EF4-FFF2-40B4-BE49-F238E27FC236}">
                <a16:creationId xmlns:a16="http://schemas.microsoft.com/office/drawing/2014/main" id="{E4AE602C-569C-11BA-77AE-269A7CB923DA}"/>
              </a:ext>
              <a:ext uri="{C183D7F6-B498-43B3-948B-1728B52AA6E4}">
                <adec:decorative xmlns:adec="http://schemas.microsoft.com/office/drawing/2017/decorative" val="1"/>
              </a:ext>
            </a:extLst>
          </p:cNvPr>
          <p:cNvSpPr>
            <a:spLocks/>
          </p:cNvSpPr>
          <p:nvPr/>
        </p:nvSpPr>
        <p:spPr bwMode="auto">
          <a:xfrm>
            <a:off x="8790298" y="3863436"/>
            <a:ext cx="960120" cy="960120"/>
          </a:xfrm>
          <a:prstGeom prst="ellipse">
            <a:avLst/>
          </a:prstGeom>
          <a:solidFill>
            <a:schemeClr val="bg1"/>
          </a:solidFill>
          <a:ln w="12700">
            <a:gradFill>
              <a:gsLst>
                <a:gs pos="100000">
                  <a:srgbClr val="C03BC4"/>
                </a:gs>
                <a:gs pos="0">
                  <a:srgbClr val="0078D4"/>
                </a:gs>
              </a:gsLst>
              <a:lin ang="0" scaled="0"/>
            </a:grad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91F2C"/>
              </a:solidFill>
              <a:effectLst/>
              <a:uLnTx/>
              <a:uFillTx/>
              <a:latin typeface="Segoe Sans Display Semibold"/>
              <a:ea typeface="+mn-ea"/>
              <a:cs typeface="+mn-cs"/>
            </a:endParaRPr>
          </a:p>
        </p:txBody>
      </p:sp>
      <p:sp>
        <p:nvSpPr>
          <p:cNvPr id="88" name="Oval 87">
            <a:extLst>
              <a:ext uri="{FF2B5EF4-FFF2-40B4-BE49-F238E27FC236}">
                <a16:creationId xmlns:a16="http://schemas.microsoft.com/office/drawing/2014/main" id="{149CD2F3-6838-8C15-FF21-32E620BEA83C}"/>
              </a:ext>
              <a:ext uri="{C183D7F6-B498-43B3-948B-1728B52AA6E4}">
                <adec:decorative xmlns:adec="http://schemas.microsoft.com/office/drawing/2017/decorative" val="1"/>
              </a:ext>
            </a:extLst>
          </p:cNvPr>
          <p:cNvSpPr>
            <a:spLocks/>
          </p:cNvSpPr>
          <p:nvPr/>
        </p:nvSpPr>
        <p:spPr bwMode="auto">
          <a:xfrm>
            <a:off x="8790298" y="5166834"/>
            <a:ext cx="960120" cy="960120"/>
          </a:xfrm>
          <a:prstGeom prst="ellipse">
            <a:avLst/>
          </a:prstGeom>
          <a:solidFill>
            <a:schemeClr val="bg1"/>
          </a:solidFill>
          <a:ln w="12700">
            <a:gradFill>
              <a:gsLst>
                <a:gs pos="100000">
                  <a:srgbClr val="C03BC4"/>
                </a:gs>
                <a:gs pos="0">
                  <a:srgbClr val="0078D4"/>
                </a:gs>
              </a:gsLst>
              <a:lin ang="0" scaled="0"/>
            </a:gradFill>
          </a:ln>
          <a:effectLst>
            <a:outerShdw blurRad="177800" dist="254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91F2C"/>
              </a:solidFill>
              <a:effectLst/>
              <a:uLnTx/>
              <a:uFillTx/>
              <a:latin typeface="Segoe Sans Display Semibold"/>
              <a:ea typeface="+mn-ea"/>
              <a:cs typeface="+mn-cs"/>
            </a:endParaRPr>
          </a:p>
        </p:txBody>
      </p:sp>
      <p:pic>
        <p:nvPicPr>
          <p:cNvPr id="11" name="Picture 10" descr="Screenshot of an email client showing an email about Microsoft 365 features, with a help chat window on the right.">
            <a:extLst>
              <a:ext uri="{FF2B5EF4-FFF2-40B4-BE49-F238E27FC236}">
                <a16:creationId xmlns:a16="http://schemas.microsoft.com/office/drawing/2014/main" id="{F15C6C13-036B-E09A-E895-B2649FDA964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5183" y="2138913"/>
            <a:ext cx="5903960" cy="3356386"/>
          </a:xfrm>
          <a:prstGeom prst="roundRect">
            <a:avLst>
              <a:gd name="adj" fmla="val 2483"/>
            </a:avLst>
          </a:prstGeom>
          <a:effectLst/>
        </p:spPr>
      </p:pic>
      <p:sp>
        <p:nvSpPr>
          <p:cNvPr id="14" name="TextBox 13">
            <a:extLst>
              <a:ext uri="{FF2B5EF4-FFF2-40B4-BE49-F238E27FC236}">
                <a16:creationId xmlns:a16="http://schemas.microsoft.com/office/drawing/2014/main" id="{6841D117-AF21-8FA0-DB2F-11BDC607A069}"/>
              </a:ext>
            </a:extLst>
          </p:cNvPr>
          <p:cNvSpPr txBox="1"/>
          <p:nvPr/>
        </p:nvSpPr>
        <p:spPr>
          <a:xfrm>
            <a:off x="950479" y="5652433"/>
            <a:ext cx="5793368" cy="553998"/>
          </a:xfrm>
          <a:prstGeom prst="rect">
            <a:avLst/>
          </a:prstGeom>
          <a:noFill/>
        </p:spPr>
        <p:txBody>
          <a:bodyPr wrap="square" lIns="0" tIns="0" rIns="0" bIns="0">
            <a:spAutoFit/>
          </a:bodyPr>
          <a:lstStyle/>
          <a:p>
            <a:pPr marL="0" marR="0" lvl="0" indent="0" defTabSz="91436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91F2C"/>
                </a:solidFill>
                <a:effectLst/>
                <a:uLnTx/>
                <a:uFillTx/>
                <a:latin typeface="Segoe Sans Display"/>
                <a:ea typeface="+mn-ea"/>
                <a:cs typeface="+mn-cs"/>
              </a:rPr>
              <a:t>Copilot Chat will open in the side pane and users can manage this behavior through their settings in the app.</a:t>
            </a:r>
          </a:p>
        </p:txBody>
      </p:sp>
      <p:pic>
        <p:nvPicPr>
          <p:cNvPr id="3" name="Picture 2">
            <a:extLst>
              <a:ext uri="{FF2B5EF4-FFF2-40B4-BE49-F238E27FC236}">
                <a16:creationId xmlns:a16="http://schemas.microsoft.com/office/drawing/2014/main" id="{78AADEF4-4B26-0BEB-D2D4-55A55FBBF14F}"/>
              </a:ex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Lst>
          </a:blip>
          <a:srcRect t="-3789" b="-3789"/>
          <a:stretch>
            <a:fillRect/>
          </a:stretch>
        </p:blipFill>
        <p:spPr>
          <a:xfrm>
            <a:off x="7677008" y="2728248"/>
            <a:ext cx="577992" cy="621788"/>
          </a:xfrm>
          <a:prstGeom prst="rect">
            <a:avLst/>
          </a:prstGeom>
        </p:spPr>
      </p:pic>
      <p:pic>
        <p:nvPicPr>
          <p:cNvPr id="4" name="Picture 3">
            <a:extLst>
              <a:ext uri="{FF2B5EF4-FFF2-40B4-BE49-F238E27FC236}">
                <a16:creationId xmlns:a16="http://schemas.microsoft.com/office/drawing/2014/main" id="{CC74AB6C-4F67-2148-E4E5-5B2EA73AD1C2}"/>
              </a:ext>
              <a:ext uri="{C183D7F6-B498-43B3-948B-1728B52AA6E4}">
                <adec:decorative xmlns:adec="http://schemas.microsoft.com/office/drawing/2017/decorative" val="1"/>
              </a:ext>
            </a:extLst>
          </p:cNvPr>
          <p:cNvPicPr>
            <a:picLocks noChangeAspect="1"/>
          </p:cNvPicPr>
          <p:nvPr/>
        </p:nvPicPr>
        <p:blipFill rotWithShape="1">
          <a:blip r:embed="rId5">
            <a:extLst>
              <a:ext uri="{28A0092B-C50C-407E-A947-70E740481C1C}">
                <a14:useLocalDpi xmlns:a14="http://schemas.microsoft.com/office/drawing/2010/main" val="0"/>
              </a:ext>
            </a:extLst>
          </a:blip>
          <a:srcRect t="-2391" b="-2391"/>
          <a:stretch>
            <a:fillRect/>
          </a:stretch>
        </p:blipFill>
        <p:spPr>
          <a:xfrm>
            <a:off x="8942693" y="2724297"/>
            <a:ext cx="655332" cy="649552"/>
          </a:xfrm>
          <a:prstGeom prst="rect">
            <a:avLst/>
          </a:prstGeom>
        </p:spPr>
      </p:pic>
      <p:pic>
        <p:nvPicPr>
          <p:cNvPr id="5" name="Picture 4">
            <a:extLst>
              <a:ext uri="{FF2B5EF4-FFF2-40B4-BE49-F238E27FC236}">
                <a16:creationId xmlns:a16="http://schemas.microsoft.com/office/drawing/2014/main" id="{9337D86E-8B91-D9A3-26D4-D6B03AD95710}"/>
              </a:ext>
              <a:ext uri="{C183D7F6-B498-43B3-948B-1728B52AA6E4}">
                <adec:decorative xmlns:adec="http://schemas.microsoft.com/office/drawing/2017/decorative" val="1"/>
              </a:ext>
            </a:extLst>
          </p:cNvPr>
          <p:cNvPicPr>
            <a:picLocks noChangeAspect="1"/>
          </p:cNvPicPr>
          <p:nvPr/>
        </p:nvPicPr>
        <p:blipFill rotWithShape="1">
          <a:blip r:embed="rId6">
            <a:extLst>
              <a:ext uri="{28A0092B-C50C-407E-A947-70E740481C1C}">
                <a14:useLocalDpi xmlns:a14="http://schemas.microsoft.com/office/drawing/2010/main" val="0"/>
              </a:ext>
            </a:extLst>
          </a:blip>
          <a:srcRect t="-4419" b="-4419"/>
          <a:stretch>
            <a:fillRect/>
          </a:stretch>
        </p:blipFill>
        <p:spPr>
          <a:xfrm>
            <a:off x="10302354" y="2728248"/>
            <a:ext cx="544716" cy="621788"/>
          </a:xfrm>
          <a:prstGeom prst="rect">
            <a:avLst/>
          </a:prstGeom>
        </p:spPr>
      </p:pic>
      <p:pic>
        <p:nvPicPr>
          <p:cNvPr id="6" name="Picture 5">
            <a:extLst>
              <a:ext uri="{FF2B5EF4-FFF2-40B4-BE49-F238E27FC236}">
                <a16:creationId xmlns:a16="http://schemas.microsoft.com/office/drawing/2014/main" id="{0AF8E08B-993A-081B-D27E-A2EC13320314}"/>
              </a:ext>
              <a:ext uri="{C183D7F6-B498-43B3-948B-1728B52AA6E4}">
                <adec:decorative xmlns:adec="http://schemas.microsoft.com/office/drawing/2017/decorative" val="1"/>
              </a:ext>
            </a:extLst>
          </p:cNvPr>
          <p:cNvPicPr>
            <a:picLocks noChangeAspect="1"/>
          </p:cNvPicPr>
          <p:nvPr/>
        </p:nvPicPr>
        <p:blipFill rotWithShape="1">
          <a:blip r:embed="rId7">
            <a:extLst>
              <a:ext uri="{28A0092B-C50C-407E-A947-70E740481C1C}">
                <a14:useLocalDpi xmlns:a14="http://schemas.microsoft.com/office/drawing/2010/main" val="0"/>
              </a:ext>
            </a:extLst>
          </a:blip>
          <a:srcRect t="-2802" b="-2802"/>
          <a:stretch>
            <a:fillRect/>
          </a:stretch>
        </p:blipFill>
        <p:spPr>
          <a:xfrm>
            <a:off x="7667252" y="4012237"/>
            <a:ext cx="597504" cy="661774"/>
          </a:xfrm>
          <a:prstGeom prst="rect">
            <a:avLst/>
          </a:prstGeom>
        </p:spPr>
      </p:pic>
      <p:pic>
        <p:nvPicPr>
          <p:cNvPr id="10" name="Picture 9">
            <a:extLst>
              <a:ext uri="{FF2B5EF4-FFF2-40B4-BE49-F238E27FC236}">
                <a16:creationId xmlns:a16="http://schemas.microsoft.com/office/drawing/2014/main" id="{0AACCD80-E49D-2447-00CE-940E85BA6598}"/>
              </a:ext>
              <a:ext uri="{C183D7F6-B498-43B3-948B-1728B52AA6E4}">
                <adec:decorative xmlns:adec="http://schemas.microsoft.com/office/drawing/2017/decorative" val="1"/>
              </a:ext>
            </a:extLst>
          </p:cNvPr>
          <p:cNvPicPr>
            <a:picLocks noChangeAspect="1"/>
          </p:cNvPicPr>
          <p:nvPr/>
        </p:nvPicPr>
        <p:blipFill rotWithShape="1">
          <a:blip r:embed="rId8">
            <a:extLst>
              <a:ext uri="{28A0092B-C50C-407E-A947-70E740481C1C}">
                <a14:useLocalDpi xmlns:a14="http://schemas.microsoft.com/office/drawing/2010/main" val="0"/>
              </a:ext>
            </a:extLst>
          </a:blip>
          <a:srcRect t="-3301" b="-3301"/>
          <a:stretch>
            <a:fillRect/>
          </a:stretch>
        </p:blipFill>
        <p:spPr>
          <a:xfrm>
            <a:off x="8970472" y="4008218"/>
            <a:ext cx="599772" cy="670556"/>
          </a:xfrm>
          <a:prstGeom prst="rect">
            <a:avLst/>
          </a:prstGeom>
        </p:spPr>
      </p:pic>
      <p:pic>
        <p:nvPicPr>
          <p:cNvPr id="12" name="Picture 11">
            <a:extLst>
              <a:ext uri="{FF2B5EF4-FFF2-40B4-BE49-F238E27FC236}">
                <a16:creationId xmlns:a16="http://schemas.microsoft.com/office/drawing/2014/main" id="{19C0E8AE-8C53-B05D-A551-47A9E1C3CEC9}"/>
              </a:ext>
              <a:ext uri="{C183D7F6-B498-43B3-948B-1728B52AA6E4}">
                <adec:decorative xmlns:adec="http://schemas.microsoft.com/office/drawing/2017/decorative" val="1"/>
              </a:ext>
            </a:extLst>
          </p:cNvPr>
          <p:cNvPicPr>
            <a:picLocks noChangeAspect="1"/>
          </p:cNvPicPr>
          <p:nvPr/>
        </p:nvPicPr>
        <p:blipFill rotWithShape="1">
          <a:blip r:embed="rId9">
            <a:extLst>
              <a:ext uri="{28A0092B-C50C-407E-A947-70E740481C1C}">
                <a14:useLocalDpi xmlns:a14="http://schemas.microsoft.com/office/drawing/2010/main" val="0"/>
              </a:ext>
            </a:extLst>
          </a:blip>
          <a:srcRect t="-3881" b="-3881"/>
          <a:stretch>
            <a:fillRect/>
          </a:stretch>
        </p:blipFill>
        <p:spPr>
          <a:xfrm>
            <a:off x="10275366" y="4036793"/>
            <a:ext cx="598690" cy="613406"/>
          </a:xfrm>
          <a:prstGeom prst="rect">
            <a:avLst/>
          </a:prstGeom>
        </p:spPr>
      </p:pic>
      <p:pic>
        <p:nvPicPr>
          <p:cNvPr id="94" name="Picture 34" descr="Microsoft Edge">
            <a:extLst>
              <a:ext uri="{FF2B5EF4-FFF2-40B4-BE49-F238E27FC236}">
                <a16:creationId xmlns:a16="http://schemas.microsoft.com/office/drawing/2014/main" id="{2D737266-9DD1-308B-3952-B636853A333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980791" y="5357327"/>
            <a:ext cx="579134" cy="579134"/>
          </a:xfrm>
          <a:prstGeom prst="rect">
            <a:avLst/>
          </a:prstGeom>
          <a:noFill/>
          <a:extLst>
            <a:ext uri="{909E8E84-426E-40DD-AFC4-6F175D3DCCD1}">
              <a14:hiddenFill xmlns:a14="http://schemas.microsoft.com/office/drawing/2010/main">
                <a:solidFill>
                  <a:srgbClr val="FFFFFF"/>
                </a:solidFill>
              </a14:hiddenFill>
            </a:ext>
          </a:extLst>
        </p:spPr>
      </p:pic>
      <p:sp>
        <p:nvSpPr>
          <p:cNvPr id="7" name="Text Placeholder 22">
            <a:extLst>
              <a:ext uri="{FF2B5EF4-FFF2-40B4-BE49-F238E27FC236}">
                <a16:creationId xmlns:a16="http://schemas.microsoft.com/office/drawing/2014/main" id="{0EEEC8EB-7C61-196C-1355-7716C4C0DD11}"/>
              </a:ext>
            </a:extLst>
          </p:cNvPr>
          <p:cNvSpPr txBox="1">
            <a:spLocks/>
          </p:cNvSpPr>
          <p:nvPr/>
        </p:nvSpPr>
        <p:spPr>
          <a:xfrm>
            <a:off x="895183" y="1097364"/>
            <a:ext cx="10725317" cy="615553"/>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Sans Display"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67"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US" sz="2000" b="0" i="0" u="none" strike="noStrike" kern="1200" cap="none" spc="0" normalizeH="0" baseline="0" noProof="0" dirty="0">
                <a:ln>
                  <a:noFill/>
                </a:ln>
                <a:solidFill>
                  <a:srgbClr val="091F2C"/>
                </a:solidFill>
                <a:effectLst/>
                <a:uLnTx/>
                <a:uFillTx/>
                <a:latin typeface="Calibri" panose="020F0502020204030204" pitchFamily="34" charset="0"/>
                <a:cs typeface="Calibri" panose="020F0502020204030204" pitchFamily="34" charset="0"/>
              </a:rPr>
              <a:t>Microsoft 365 </a:t>
            </a:r>
            <a:r>
              <a:rPr lang="en-US" sz="2000" dirty="0">
                <a:solidFill>
                  <a:srgbClr val="091F2C"/>
                </a:solidFill>
                <a:latin typeface="Calibri" panose="020F0502020204030204" pitchFamily="34" charset="0"/>
                <a:cs typeface="Calibri" panose="020F0502020204030204" pitchFamily="34" charset="0"/>
              </a:rPr>
              <a:t>Copilot Chat are </a:t>
            </a:r>
            <a:r>
              <a:rPr kumimoji="0" lang="en-US" sz="2000" b="0" i="0" u="none" strike="noStrike" kern="1200" cap="none" spc="0" normalizeH="0" baseline="0" noProof="0" dirty="0">
                <a:ln>
                  <a:noFill/>
                </a:ln>
                <a:solidFill>
                  <a:srgbClr val="091F2C"/>
                </a:solidFill>
                <a:effectLst/>
                <a:uLnTx/>
                <a:uFillTx/>
                <a:latin typeface="Calibri" panose="020F0502020204030204" pitchFamily="34" charset="0"/>
                <a:cs typeface="Calibri" panose="020F0502020204030204" pitchFamily="34" charset="0"/>
              </a:rPr>
              <a:t>available as a side-by-side experience in </a:t>
            </a:r>
            <a:r>
              <a:rPr kumimoji="0" lang="en-US" sz="2000" b="1" i="0" u="none" strike="noStrike" kern="1200" cap="none" spc="0" normalizeH="0" baseline="0" noProof="0" dirty="0">
                <a:ln>
                  <a:noFill/>
                </a:ln>
                <a:solidFill>
                  <a:srgbClr val="091F2C"/>
                </a:solidFill>
                <a:effectLst/>
                <a:uLnTx/>
                <a:uFillTx/>
                <a:latin typeface="Calibri" panose="020F0502020204030204" pitchFamily="34" charset="0"/>
                <a:cs typeface="Calibri" panose="020F0502020204030204" pitchFamily="34" charset="0"/>
              </a:rPr>
              <a:t>Word, Excel, PowerPoint, Outlook, OneNote, and Teams, </a:t>
            </a:r>
            <a:r>
              <a:rPr kumimoji="0" lang="en-US" sz="2000" b="0" i="0" u="none" strike="noStrike" kern="1200" cap="none" spc="0" normalizeH="0" baseline="0" noProof="0" dirty="0">
                <a:ln>
                  <a:noFill/>
                </a:ln>
                <a:solidFill>
                  <a:srgbClr val="091F2C"/>
                </a:solidFill>
                <a:effectLst/>
                <a:uLnTx/>
                <a:uFillTx/>
                <a:latin typeface="Calibri" panose="020F0502020204030204" pitchFamily="34" charset="0"/>
                <a:cs typeface="Calibri" panose="020F0502020204030204" pitchFamily="34" charset="0"/>
              </a:rPr>
              <a:t>to help users access AI in their flow of work. </a:t>
            </a:r>
          </a:p>
        </p:txBody>
      </p:sp>
      <p:sp>
        <p:nvSpPr>
          <p:cNvPr id="15" name="Title 14">
            <a:extLst>
              <a:ext uri="{FF2B5EF4-FFF2-40B4-BE49-F238E27FC236}">
                <a16:creationId xmlns:a16="http://schemas.microsoft.com/office/drawing/2014/main" id="{B77C9296-60E5-E610-8F76-281BB49034A8}"/>
              </a:ext>
            </a:extLst>
          </p:cNvPr>
          <p:cNvSpPr txBox="1">
            <a:spLocks noGrp="1"/>
          </p:cNvSpPr>
          <p:nvPr>
            <p:ph type="title" idx="4294967295"/>
          </p:nvPr>
        </p:nvSpPr>
        <p:spPr>
          <a:xfrm>
            <a:off x="822960" y="548640"/>
            <a:ext cx="4580998" cy="553998"/>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F172A"/>
                </a:solidFill>
                <a:effectLst/>
                <a:uLnTx/>
                <a:uFillTx/>
                <a:latin typeface="Calibri"/>
                <a:ea typeface="+mn-ea"/>
                <a:cs typeface="+mn-cs"/>
              </a:rPr>
              <a:t>Available across M365 apps</a:t>
            </a:r>
          </a:p>
        </p:txBody>
      </p:sp>
      <p:sp>
        <p:nvSpPr>
          <p:cNvPr id="2" name="Rectangle 1">
            <a:extLst>
              <a:ext uri="{FF2B5EF4-FFF2-40B4-BE49-F238E27FC236}">
                <a16:creationId xmlns:a16="http://schemas.microsoft.com/office/drawing/2014/main" id="{4823C92C-9273-EDAB-967B-EA57C28E9274}"/>
              </a:ext>
              <a:ext uri="{C183D7F6-B498-43B3-948B-1728B52AA6E4}">
                <adec:decorative xmlns:adec="http://schemas.microsoft.com/office/drawing/2017/decorative" val="1"/>
              </a:ext>
            </a:extLst>
          </p:cNvPr>
          <p:cNvSpPr/>
          <p:nvPr/>
        </p:nvSpPr>
        <p:spPr>
          <a:xfrm>
            <a:off x="0" y="0"/>
            <a:ext cx="12191695" cy="164592"/>
          </a:xfrm>
          <a:prstGeom prst="rect">
            <a:avLst/>
          </a:prstGeom>
          <a:solidFill>
            <a:srgbClr val="2563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3132355184"/>
      </p:ext>
    </p:extLst>
  </p:cSld>
  <p:clrMapOvr>
    <a:masterClrMapping/>
  </p:clrMapOvr>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0A6F850E930524AB4BCA73AEFACA546" ma:contentTypeVersion="15" ma:contentTypeDescription="Create a new document." ma:contentTypeScope="" ma:versionID="2c0f94f6930bbc087baed87b560c14fd">
  <xsd:schema xmlns:xsd="http://www.w3.org/2001/XMLSchema" xmlns:xs="http://www.w3.org/2001/XMLSchema" xmlns:p="http://schemas.microsoft.com/office/2006/metadata/properties" xmlns:ns2="86038015-123e-43bb-a136-f3ca5b43affb" xmlns:ns3="03a67363-0174-4e84-b0b0-03441103e3b4" targetNamespace="http://schemas.microsoft.com/office/2006/metadata/properties" ma:root="true" ma:fieldsID="b9c6f9d8af42d1a9f95f80762de03f61" ns2:_="" ns3:_="">
    <xsd:import namespace="86038015-123e-43bb-a136-f3ca5b43affb"/>
    <xsd:import namespace="03a67363-0174-4e84-b0b0-03441103e3b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TaxCatchAll" minOccurs="0"/>
                <xsd:element ref="ns2:MediaServiceDateTaken" minOccurs="0"/>
                <xsd:element ref="ns2:MediaServiceOCR" minOccurs="0"/>
                <xsd:element ref="ns2:MediaServiceGenerationTime" minOccurs="0"/>
                <xsd:element ref="ns2:MediaServiceEventHashCode" minOccurs="0"/>
                <xsd:element ref="ns2:lcf76f155ced4ddcb4097134ff3c332f"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6038015-123e-43bb-a136-f3ca5b43aff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c7e7a4b-f39d-4b45-a94f-a4b0d09f27a7" ma:termSetId="09814cd3-568e-fe90-9814-8d621ff8fb84" ma:anchorId="fba54fb3-c3e1-fe81-a776-ca4b69148c4d" ma:open="true" ma:isKeyword="false">
      <xsd:complexType>
        <xsd:sequence>
          <xsd:element ref="pc:Terms" minOccurs="0" maxOccurs="1"/>
        </xsd:sequence>
      </xsd:complex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3a67363-0174-4e84-b0b0-03441103e3b4"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091b6627-a503-4d50-a4f5-777010fc68f2}" ma:internalName="TaxCatchAll" ma:showField="CatchAllData" ma:web="03a67363-0174-4e84-b0b0-03441103e3b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6038015-123e-43bb-a136-f3ca5b43affb">
      <Terms xmlns="http://schemas.microsoft.com/office/infopath/2007/PartnerControls"/>
    </lcf76f155ced4ddcb4097134ff3c332f>
    <TaxCatchAll xmlns="03a67363-0174-4e84-b0b0-03441103e3b4" xsi:nil="true"/>
  </documentManagement>
</p:properties>
</file>

<file path=customXml/itemProps1.xml><?xml version="1.0" encoding="utf-8"?>
<ds:datastoreItem xmlns:ds="http://schemas.openxmlformats.org/officeDocument/2006/customXml" ds:itemID="{07952557-6A97-4FF2-88AB-7CE0B174E589}"/>
</file>

<file path=customXml/itemProps2.xml><?xml version="1.0" encoding="utf-8"?>
<ds:datastoreItem xmlns:ds="http://schemas.openxmlformats.org/officeDocument/2006/customXml" ds:itemID="{F3BE2477-3B5D-45BD-8718-7F22483FF8E2}"/>
</file>

<file path=customXml/itemProps3.xml><?xml version="1.0" encoding="utf-8"?>
<ds:datastoreItem xmlns:ds="http://schemas.openxmlformats.org/officeDocument/2006/customXml" ds:itemID="{DDB7B2E5-7605-4400-94CA-6B1F5B709EE5}"/>
</file>

<file path=docMetadata/LabelInfo.xml><?xml version="1.0" encoding="utf-8"?>
<clbl:labelList xmlns:clbl="http://schemas.microsoft.com/office/2020/mipLabelMetadata">
  <clbl:label id="{50ed428c-477b-4cd5-8bc6-cdc48c181878}" enabled="1" method="Standard" siteId="{809929af-2d25-45bf-9837-089eb9cfbd01}" contentBits="0" removed="0"/>
</clbl:labelList>
</file>

<file path=docProps/app.xml><?xml version="1.0" encoding="utf-8"?>
<Properties xmlns="http://schemas.openxmlformats.org/officeDocument/2006/extended-properties" xmlns:vt="http://schemas.openxmlformats.org/officeDocument/2006/docPropsVTypes">
  <TotalTime>2230</TotalTime>
  <Words>1021</Words>
  <Application>Microsoft Macintosh PowerPoint</Application>
  <PresentationFormat>Widescreen</PresentationFormat>
  <Paragraphs>135</Paragraphs>
  <Slides>16</Slides>
  <Notes>16</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16</vt:i4>
      </vt:variant>
    </vt:vector>
  </HeadingPairs>
  <TitlesOfParts>
    <vt:vector size="27" baseType="lpstr">
      <vt:lpstr>Aptos</vt:lpstr>
      <vt:lpstr>Arial</vt:lpstr>
      <vt:lpstr>Calibri</vt:lpstr>
      <vt:lpstr>Segoe Sans Display</vt:lpstr>
      <vt:lpstr>Segoe Sans Display Semibold</vt:lpstr>
      <vt:lpstr>Segoe Sans Text</vt:lpstr>
      <vt:lpstr>Segoe UI</vt:lpstr>
      <vt:lpstr>Segoe UI Semibold</vt:lpstr>
      <vt:lpstr>Segoe UI Variable Display Semib</vt:lpstr>
      <vt:lpstr>Wingdings</vt:lpstr>
      <vt:lpstr>Office Theme</vt:lpstr>
      <vt:lpstr>PowerPoint Presentation</vt:lpstr>
      <vt:lpstr>Microsoft Copilot Web</vt:lpstr>
      <vt:lpstr>What we will cover today</vt:lpstr>
      <vt:lpstr>Different Microsoft Copilots</vt:lpstr>
      <vt:lpstr>Copilot Chat</vt:lpstr>
      <vt:lpstr>Microsoft 365 Copilot</vt:lpstr>
      <vt:lpstr>Work IQ</vt:lpstr>
      <vt:lpstr>5 in 1 capabilities with M365 Copilot</vt:lpstr>
      <vt:lpstr>Available across M365 apps</vt:lpstr>
      <vt:lpstr>Key use cases for Copilot chat</vt:lpstr>
      <vt:lpstr>How to chat in 3 steps</vt:lpstr>
      <vt:lpstr>The art of prompting using the GCSE framework </vt:lpstr>
      <vt:lpstr>Live Demo</vt:lpstr>
      <vt:lpstr>Presentation Summary and Slides</vt:lpstr>
      <vt:lpstr>PowerPoint Presentation</vt:lpstr>
      <vt:lpstr>References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Yadegari, Sarem</cp:lastModifiedBy>
  <cp:revision>19</cp:revision>
  <dcterms:created xsi:type="dcterms:W3CDTF">2013-01-27T09:14:16Z</dcterms:created>
  <dcterms:modified xsi:type="dcterms:W3CDTF">2026-07-15T17:49:16Z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0x010100A0A6F850E930524AB4BCA73AEFACA546</vt:lpwstr>
  </property>
</Properties>
</file>