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3.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Metadata/LabelInfo.xml" ContentType="application/vnd.ms-office.classificationlabel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slides/slide23.xml" ContentType="application/vnd.openxmlformats-officedocument.presentationml.slide+xml"/>
  <Override PartName="/ppt/notesSlides/notesSlide23.xml" ContentType="application/vnd.openxmlformats-officedocument.presentationml.notesSlide+xml"/>
  <Override PartName="/ppt/revisionInfo.xml" ContentType="application/vnd.ms-powerpoint.revisioninfo+xml"/>
  <Override PartName="/ppt/slides/slide24.xml" ContentType="application/vnd.openxmlformats-officedocument.presentationml.slide+xml"/>
  <Override PartName="/ppt/slides/slide25.xml" ContentType="application/vnd.openxmlformats-officedocument.presentationml.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Lst>
  <p:notesMasterIdLst>
    <p:notesMasterId r:id="rId27"/>
  </p:notesMasterIdLst>
  <p:sldIdLst>
    <p:sldId id="280" r:id="rId2"/>
    <p:sldId id="256" r:id="rId3"/>
    <p:sldId id="287" r:id="rId4"/>
    <p:sldId id="257" r:id="rId5"/>
    <p:sldId id="261" r:id="rId6"/>
    <p:sldId id="278" r:id="rId7"/>
    <p:sldId id="275" r:id="rId8"/>
    <p:sldId id="260" r:id="rId9"/>
    <p:sldId id="263" r:id="rId10"/>
    <p:sldId id="279" r:id="rId11"/>
    <p:sldId id="276" r:id="rId12"/>
    <p:sldId id="265" r:id="rId13"/>
    <p:sldId id="277" r:id="rId14"/>
    <p:sldId id="267" r:id="rId15"/>
    <p:sldId id="268" r:id="rId16"/>
    <p:sldId id="269" r:id="rId17"/>
    <p:sldId id="282" r:id="rId18"/>
    <p:sldId id="270" r:id="rId19"/>
    <p:sldId id="271" r:id="rId20"/>
    <p:sldId id="272" r:id="rId21"/>
    <p:sldId id="281" r:id="rId22"/>
    <p:sldId id="283" r:id="rId23"/>
    <p:sldId id="285" r:id="rId24"/>
    <p:sldId id="288" r:id="rId25"/>
    <p:sldId id="274" r:id="rId26"/>
  </p:sldIdLst>
  <p:sldSz cx="12192000" cy="6858000"/>
  <p:notesSz cx="6858000" cy="9144000"/>
  <p:embeddedFontLst>
    <p:embeddedFont>
      <p:font typeface="Poppins" panose="020B0604020202020204" charset="0"/>
      <p:regular r:id="rId28"/>
      <p:bold r:id="rId29"/>
      <p:italic r:id="rId30"/>
      <p:boldItalic r:id="rId3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4B84"/>
    <a:srgbClr val="C5D8E4"/>
    <a:srgbClr val="118CD4"/>
    <a:srgbClr val="2AA4E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1FE2BD-901B-EE4C-B9F7-C44986394A94}" v="34" dt="2026-07-15T17:47:37.980"/>
    <p1510:client id="{EF6679F3-43DD-9375-362F-0DFC16ACF4BE}" v="2" dt="2026-07-15T17:41:08.2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degari, Sarem" userId="fcb98699-aad8-43dc-a616-a605fe6baf7b" providerId="ADAL" clId="{B5A15B26-BED1-5075-85DC-69DF3405AA4C}"/>
    <pc:docChg chg="custSel addSld delSld modSld sldOrd">
      <pc:chgData name="Yadegari, Sarem" userId="fcb98699-aad8-43dc-a616-a605fe6baf7b" providerId="ADAL" clId="{B5A15B26-BED1-5075-85DC-69DF3405AA4C}" dt="2026-07-15T17:47:37.980" v="33" actId="20578"/>
      <pc:docMkLst>
        <pc:docMk/>
      </pc:docMkLst>
      <pc:sldChg chg="add del">
        <pc:chgData name="Yadegari, Sarem" userId="fcb98699-aad8-43dc-a616-a605fe6baf7b" providerId="ADAL" clId="{B5A15B26-BED1-5075-85DC-69DF3405AA4C}" dt="2026-07-15T17:43:09.526" v="1"/>
        <pc:sldMkLst>
          <pc:docMk/>
          <pc:sldMk cId="1531778503" sldId="264"/>
        </pc:sldMkLst>
      </pc:sldChg>
      <pc:sldChg chg="add del">
        <pc:chgData name="Yadegari, Sarem" userId="fcb98699-aad8-43dc-a616-a605fe6baf7b" providerId="ADAL" clId="{B5A15B26-BED1-5075-85DC-69DF3405AA4C}" dt="2026-07-15T17:45:14.381" v="12" actId="2696"/>
        <pc:sldMkLst>
          <pc:docMk/>
          <pc:sldMk cId="1708381582" sldId="264"/>
        </pc:sldMkLst>
      </pc:sldChg>
      <pc:sldChg chg="add del">
        <pc:chgData name="Yadegari, Sarem" userId="fcb98699-aad8-43dc-a616-a605fe6baf7b" providerId="ADAL" clId="{B5A15B26-BED1-5075-85DC-69DF3405AA4C}" dt="2026-07-15T17:43:45.137" v="3" actId="2696"/>
        <pc:sldMkLst>
          <pc:docMk/>
          <pc:sldMk cId="4291712567" sldId="264"/>
        </pc:sldMkLst>
      </pc:sldChg>
      <pc:sldChg chg="ord">
        <pc:chgData name="Yadegari, Sarem" userId="fcb98699-aad8-43dc-a616-a605fe6baf7b" providerId="ADAL" clId="{B5A15B26-BED1-5075-85DC-69DF3405AA4C}" dt="2026-07-15T17:47:17.846" v="30" actId="20578"/>
        <pc:sldMkLst>
          <pc:docMk/>
          <pc:sldMk cId="0" sldId="274"/>
        </pc:sldMkLst>
      </pc:sldChg>
      <pc:sldChg chg="addSp delSp modSp mod ord">
        <pc:chgData name="Yadegari, Sarem" userId="fcb98699-aad8-43dc-a616-a605fe6baf7b" providerId="ADAL" clId="{B5A15B26-BED1-5075-85DC-69DF3405AA4C}" dt="2026-07-15T17:47:37.980" v="33" actId="20578"/>
        <pc:sldMkLst>
          <pc:docMk/>
          <pc:sldMk cId="425595786" sldId="280"/>
        </pc:sldMkLst>
        <pc:spChg chg="del">
          <ac:chgData name="Yadegari, Sarem" userId="fcb98699-aad8-43dc-a616-a605fe6baf7b" providerId="ADAL" clId="{B5A15B26-BED1-5075-85DC-69DF3405AA4C}" dt="2026-07-15T17:44:42.160" v="9" actId="478"/>
          <ac:spMkLst>
            <pc:docMk/>
            <pc:sldMk cId="425595786" sldId="280"/>
            <ac:spMk id="2" creationId="{EE496713-3BA6-53D0-668C-88BE4CAF789B}"/>
          </ac:spMkLst>
        </pc:spChg>
        <pc:spChg chg="add mod">
          <ac:chgData name="Yadegari, Sarem" userId="fcb98699-aad8-43dc-a616-a605fe6baf7b" providerId="ADAL" clId="{B5A15B26-BED1-5075-85DC-69DF3405AA4C}" dt="2026-07-15T17:45:10.218" v="11" actId="113"/>
          <ac:spMkLst>
            <pc:docMk/>
            <pc:sldMk cId="425595786" sldId="280"/>
            <ac:spMk id="3" creationId="{D9B9F9ED-D5FB-E987-9744-6D30A530FAF0}"/>
          </ac:spMkLst>
        </pc:spChg>
        <pc:spChg chg="add mod">
          <ac:chgData name="Yadegari, Sarem" userId="fcb98699-aad8-43dc-a616-a605fe6baf7b" providerId="ADAL" clId="{B5A15B26-BED1-5075-85DC-69DF3405AA4C}" dt="2026-07-15T17:44:48.531" v="10"/>
          <ac:spMkLst>
            <pc:docMk/>
            <pc:sldMk cId="425595786" sldId="280"/>
            <ac:spMk id="4" creationId="{0CDA03C4-1A95-87E7-5F08-C4E3268E8F01}"/>
          </ac:spMkLst>
        </pc:spChg>
        <pc:spChg chg="del">
          <ac:chgData name="Yadegari, Sarem" userId="fcb98699-aad8-43dc-a616-a605fe6baf7b" providerId="ADAL" clId="{B5A15B26-BED1-5075-85DC-69DF3405AA4C}" dt="2026-07-15T17:44:42.160" v="9" actId="478"/>
          <ac:spMkLst>
            <pc:docMk/>
            <pc:sldMk cId="425595786" sldId="280"/>
            <ac:spMk id="5" creationId="{0AEF5545-049A-2575-849A-893FA1FCB73B}"/>
          </ac:spMkLst>
        </pc:spChg>
        <pc:spChg chg="del">
          <ac:chgData name="Yadegari, Sarem" userId="fcb98699-aad8-43dc-a616-a605fe6baf7b" providerId="ADAL" clId="{B5A15B26-BED1-5075-85DC-69DF3405AA4C}" dt="2026-07-15T17:44:42.160" v="9" actId="478"/>
          <ac:spMkLst>
            <pc:docMk/>
            <pc:sldMk cId="425595786" sldId="280"/>
            <ac:spMk id="6" creationId="{4DECBEC3-BC6D-1222-3562-CB7C30D20DFC}"/>
          </ac:spMkLst>
        </pc:spChg>
        <pc:spChg chg="add mod">
          <ac:chgData name="Yadegari, Sarem" userId="fcb98699-aad8-43dc-a616-a605fe6baf7b" providerId="ADAL" clId="{B5A15B26-BED1-5075-85DC-69DF3405AA4C}" dt="2026-07-15T17:44:48.531" v="10"/>
          <ac:spMkLst>
            <pc:docMk/>
            <pc:sldMk cId="425595786" sldId="280"/>
            <ac:spMk id="7" creationId="{68DBB805-CA21-F223-D67C-2A580962656E}"/>
          </ac:spMkLst>
        </pc:spChg>
        <pc:spChg chg="del">
          <ac:chgData name="Yadegari, Sarem" userId="fcb98699-aad8-43dc-a616-a605fe6baf7b" providerId="ADAL" clId="{B5A15B26-BED1-5075-85DC-69DF3405AA4C}" dt="2026-07-15T17:44:42.160" v="9" actId="478"/>
          <ac:spMkLst>
            <pc:docMk/>
            <pc:sldMk cId="425595786" sldId="280"/>
            <ac:spMk id="14" creationId="{F51EC03F-FD21-3111-DF86-1E426330191E}"/>
          </ac:spMkLst>
        </pc:spChg>
        <pc:picChg chg="add mod">
          <ac:chgData name="Yadegari, Sarem" userId="fcb98699-aad8-43dc-a616-a605fe6baf7b" providerId="ADAL" clId="{B5A15B26-BED1-5075-85DC-69DF3405AA4C}" dt="2026-07-15T17:44:48.531" v="10"/>
          <ac:picMkLst>
            <pc:docMk/>
            <pc:sldMk cId="425595786" sldId="280"/>
            <ac:picMk id="8" creationId="{5BD3DEB7-DAC8-F40C-EDD3-9E5BD0C25449}"/>
          </ac:picMkLst>
        </pc:picChg>
      </pc:sldChg>
      <pc:sldChg chg="add del">
        <pc:chgData name="Yadegari, Sarem" userId="fcb98699-aad8-43dc-a616-a605fe6baf7b" providerId="ADAL" clId="{B5A15B26-BED1-5075-85DC-69DF3405AA4C}" dt="2026-07-15T17:47:33.552" v="32" actId="2696"/>
        <pc:sldMkLst>
          <pc:docMk/>
          <pc:sldMk cId="3518224788" sldId="286"/>
        </pc:sldMkLst>
      </pc:sldChg>
      <pc:sldChg chg="add del">
        <pc:chgData name="Yadegari, Sarem" userId="fcb98699-aad8-43dc-a616-a605fe6baf7b" providerId="ADAL" clId="{B5A15B26-BED1-5075-85DC-69DF3405AA4C}" dt="2026-07-15T17:43:45.851" v="4" actId="2696"/>
        <pc:sldMkLst>
          <pc:docMk/>
          <pc:sldMk cId="3890377946" sldId="286"/>
        </pc:sldMkLst>
      </pc:sldChg>
      <pc:sldChg chg="add del setBg">
        <pc:chgData name="Yadegari, Sarem" userId="fcb98699-aad8-43dc-a616-a605fe6baf7b" providerId="ADAL" clId="{B5A15B26-BED1-5075-85DC-69DF3405AA4C}" dt="2026-07-15T17:44:30.804" v="7" actId="2696"/>
        <pc:sldMkLst>
          <pc:docMk/>
          <pc:sldMk cId="145850495" sldId="287"/>
        </pc:sldMkLst>
      </pc:sldChg>
      <pc:sldChg chg="add">
        <pc:chgData name="Yadegari, Sarem" userId="fcb98699-aad8-43dc-a616-a605fe6baf7b" providerId="ADAL" clId="{B5A15B26-BED1-5075-85DC-69DF3405AA4C}" dt="2026-07-15T17:44:33.535" v="8" actId="2890"/>
        <pc:sldMkLst>
          <pc:docMk/>
          <pc:sldMk cId="1954760517" sldId="287"/>
        </pc:sldMkLst>
      </pc:sldChg>
      <pc:sldChg chg="addSp delSp modSp add mod ord">
        <pc:chgData name="Yadegari, Sarem" userId="fcb98699-aad8-43dc-a616-a605fe6baf7b" providerId="ADAL" clId="{B5A15B26-BED1-5075-85DC-69DF3405AA4C}" dt="2026-07-15T17:47:21.509" v="31" actId="20578"/>
        <pc:sldMkLst>
          <pc:docMk/>
          <pc:sldMk cId="3584091670" sldId="288"/>
        </pc:sldMkLst>
        <pc:spChg chg="add mod">
          <ac:chgData name="Yadegari, Sarem" userId="fcb98699-aad8-43dc-a616-a605fe6baf7b" providerId="ADAL" clId="{B5A15B26-BED1-5075-85DC-69DF3405AA4C}" dt="2026-07-15T17:46:42.982" v="19" actId="1076"/>
          <ac:spMkLst>
            <pc:docMk/>
            <pc:sldMk cId="3584091670" sldId="288"/>
            <ac:spMk id="2" creationId="{98093BCD-B354-DD7A-0076-42ABCA38B7D9}"/>
          </ac:spMkLst>
        </pc:spChg>
        <pc:spChg chg="del">
          <ac:chgData name="Yadegari, Sarem" userId="fcb98699-aad8-43dc-a616-a605fe6baf7b" providerId="ADAL" clId="{B5A15B26-BED1-5075-85DC-69DF3405AA4C}" dt="2026-07-15T17:45:34.559" v="14" actId="478"/>
          <ac:spMkLst>
            <pc:docMk/>
            <pc:sldMk cId="3584091670" sldId="288"/>
            <ac:spMk id="3" creationId="{372ADA7E-D2C6-C0D3-CD98-02EB3AECB028}"/>
          </ac:spMkLst>
        </pc:spChg>
        <pc:spChg chg="del">
          <ac:chgData name="Yadegari, Sarem" userId="fcb98699-aad8-43dc-a616-a605fe6baf7b" providerId="ADAL" clId="{B5A15B26-BED1-5075-85DC-69DF3405AA4C}" dt="2026-07-15T17:45:34.559" v="14" actId="478"/>
          <ac:spMkLst>
            <pc:docMk/>
            <pc:sldMk cId="3584091670" sldId="288"/>
            <ac:spMk id="4" creationId="{A8F1F632-F0E3-EAB2-BF15-7773BD8AE9FF}"/>
          </ac:spMkLst>
        </pc:spChg>
        <pc:spChg chg="add mod">
          <ac:chgData name="Yadegari, Sarem" userId="fcb98699-aad8-43dc-a616-a605fe6baf7b" providerId="ADAL" clId="{B5A15B26-BED1-5075-85DC-69DF3405AA4C}" dt="2026-07-15T17:46:42.982" v="19" actId="1076"/>
          <ac:spMkLst>
            <pc:docMk/>
            <pc:sldMk cId="3584091670" sldId="288"/>
            <ac:spMk id="5" creationId="{86760C37-F1AA-28E1-59D2-F4BA7F1643D9}"/>
          </ac:spMkLst>
        </pc:spChg>
        <pc:spChg chg="del">
          <ac:chgData name="Yadegari, Sarem" userId="fcb98699-aad8-43dc-a616-a605fe6baf7b" providerId="ADAL" clId="{B5A15B26-BED1-5075-85DC-69DF3405AA4C}" dt="2026-07-15T17:45:34.559" v="14" actId="478"/>
          <ac:spMkLst>
            <pc:docMk/>
            <pc:sldMk cId="3584091670" sldId="288"/>
            <ac:spMk id="7" creationId="{6F390BDC-3DEE-1AAF-29DA-F79E7D68C690}"/>
          </ac:spMkLst>
        </pc:spChg>
        <pc:picChg chg="add mod">
          <ac:chgData name="Yadegari, Sarem" userId="fcb98699-aad8-43dc-a616-a605fe6baf7b" providerId="ADAL" clId="{B5A15B26-BED1-5075-85DC-69DF3405AA4C}" dt="2026-07-15T17:46:42.982" v="19" actId="1076"/>
          <ac:picMkLst>
            <pc:docMk/>
            <pc:sldMk cId="3584091670" sldId="288"/>
            <ac:picMk id="6" creationId="{A43BA6E0-71EA-C1B2-D9D1-CAE4CF39AE6F}"/>
          </ac:picMkLst>
        </pc:picChg>
        <pc:picChg chg="del">
          <ac:chgData name="Yadegari, Sarem" userId="fcb98699-aad8-43dc-a616-a605fe6baf7b" providerId="ADAL" clId="{B5A15B26-BED1-5075-85DC-69DF3405AA4C}" dt="2026-07-15T17:45:34.559" v="14" actId="478"/>
          <ac:picMkLst>
            <pc:docMk/>
            <pc:sldMk cId="3584091670" sldId="288"/>
            <ac:picMk id="8" creationId="{B9FA2077-A66C-4307-6F38-1C7898957779}"/>
          </ac:picMkLst>
        </pc:picChg>
      </pc:sldChg>
    </pc:docChg>
  </pc:docChgLst>
  <pc:docChgLst>
    <pc:chgData name="Yadegari, Sarem" userId="S::yadegari@chapman.edu::fcb98699-aad8-43dc-a616-a605fe6baf7b" providerId="AD" clId="Web-{EF6679F3-43DD-9375-362F-0DFC16ACF4BE}"/>
    <pc:docChg chg="addSld delSld">
      <pc:chgData name="Yadegari, Sarem" userId="S::yadegari@chapman.edu::fcb98699-aad8-43dc-a616-a605fe6baf7b" providerId="AD" clId="Web-{EF6679F3-43DD-9375-362F-0DFC16ACF4BE}" dt="2026-07-15T17:41:08.282" v="1"/>
      <pc:docMkLst>
        <pc:docMk/>
      </pc:docMkLst>
      <pc:sldChg chg="add del">
        <pc:chgData name="Yadegari, Sarem" userId="S::yadegari@chapman.edu::fcb98699-aad8-43dc-a616-a605fe6baf7b" providerId="AD" clId="Web-{EF6679F3-43DD-9375-362F-0DFC16ACF4BE}" dt="2026-07-15T17:41:08.282" v="1"/>
        <pc:sldMkLst>
          <pc:docMk/>
          <pc:sldMk cId="1531778503" sldId="264"/>
        </pc:sldMkLst>
      </pc:sldChg>
    </pc:docChg>
  </pc:docChgLst>
  <pc:docChgLst>
    <pc:chgData name="Yadegari, Sarem" userId="S::yadegari@chapman.edu::fcb98699-aad8-43dc-a616-a605fe6baf7b" providerId="AD" clId="Web-{9164C561-C132-B232-4CF3-7CCBBE232005}"/>
    <pc:docChg chg="modSld">
      <pc:chgData name="Yadegari, Sarem" userId="S::yadegari@chapman.edu::fcb98699-aad8-43dc-a616-a605fe6baf7b" providerId="AD" clId="Web-{9164C561-C132-B232-4CF3-7CCBBE232005}" dt="2026-07-04T19:17:20.863" v="0"/>
      <pc:docMkLst>
        <pc:docMk/>
      </pc:docMkLst>
      <pc:sldChg chg="modNotes">
        <pc:chgData name="Yadegari, Sarem" userId="S::yadegari@chapman.edu::fcb98699-aad8-43dc-a616-a605fe6baf7b" providerId="AD" clId="Web-{9164C561-C132-B232-4CF3-7CCBBE232005}" dt="2026-07-04T19:17:20.863" v="0"/>
        <pc:sldMkLst>
          <pc:docMk/>
          <pc:sldMk cId="0" sldId="257"/>
        </pc:sldMkLst>
      </pc:sldChg>
    </pc:docChg>
  </pc:docChgLst>
  <pc:docChgLst>
    <pc:chgData name="Yadegari, Sarem" userId="S::yadegari@chapman.edu::fcb98699-aad8-43dc-a616-a605fe6baf7b" providerId="AD" clId="Web-{FF035BA2-98D6-5FA3-8B66-7BAB6C038692}"/>
    <pc:docChg chg="addSld delSld modSld">
      <pc:chgData name="Yadegari, Sarem" userId="S::yadegari@chapman.edu::fcb98699-aad8-43dc-a616-a605fe6baf7b" providerId="AD" clId="Web-{FF035BA2-98D6-5FA3-8B66-7BAB6C038692}" dt="2026-07-08T23:12:15.784" v="99" actId="14100"/>
      <pc:docMkLst>
        <pc:docMk/>
      </pc:docMkLst>
      <pc:sldChg chg="addSp modSp">
        <pc:chgData name="Yadegari, Sarem" userId="S::yadegari@chapman.edu::fcb98699-aad8-43dc-a616-a605fe6baf7b" providerId="AD" clId="Web-{FF035BA2-98D6-5FA3-8B66-7BAB6C038692}" dt="2026-07-08T23:11:11.295" v="87" actId="20577"/>
        <pc:sldMkLst>
          <pc:docMk/>
          <pc:sldMk cId="425595786" sldId="280"/>
        </pc:sldMkLst>
        <pc:spChg chg="add mod">
          <ac:chgData name="Yadegari, Sarem" userId="S::yadegari@chapman.edu::fcb98699-aad8-43dc-a616-a605fe6baf7b" providerId="AD" clId="Web-{FF035BA2-98D6-5FA3-8B66-7BAB6C038692}" dt="2026-07-08T23:10:39.184" v="77" actId="20577"/>
          <ac:spMkLst>
            <pc:docMk/>
            <pc:sldMk cId="425595786" sldId="280"/>
            <ac:spMk id="2" creationId="{EE496713-3BA6-53D0-668C-88BE4CAF789B}"/>
          </ac:spMkLst>
        </pc:spChg>
        <pc:spChg chg="mod">
          <ac:chgData name="Yadegari, Sarem" userId="S::yadegari@chapman.edu::fcb98699-aad8-43dc-a616-a605fe6baf7b" providerId="AD" clId="Web-{FF035BA2-98D6-5FA3-8B66-7BAB6C038692}" dt="2026-07-08T23:11:11.295" v="87" actId="20577"/>
          <ac:spMkLst>
            <pc:docMk/>
            <pc:sldMk cId="425595786" sldId="280"/>
            <ac:spMk id="5" creationId="{0AEF5545-049A-2575-849A-893FA1FCB73B}"/>
          </ac:spMkLst>
        </pc:spChg>
      </pc:sldChg>
      <pc:sldChg chg="addSp modSp">
        <pc:chgData name="Yadegari, Sarem" userId="S::yadegari@chapman.edu::fcb98699-aad8-43dc-a616-a605fe6baf7b" providerId="AD" clId="Web-{FF035BA2-98D6-5FA3-8B66-7BAB6C038692}" dt="2026-07-08T23:12:15.784" v="99" actId="14100"/>
        <pc:sldMkLst>
          <pc:docMk/>
          <pc:sldMk cId="922934964" sldId="282"/>
        </pc:sldMkLst>
        <pc:spChg chg="add">
          <ac:chgData name="Yadegari, Sarem" userId="S::yadegari@chapman.edu::fcb98699-aad8-43dc-a616-a605fe6baf7b" providerId="AD" clId="Web-{FF035BA2-98D6-5FA3-8B66-7BAB6C038692}" dt="2026-07-08T23:12:04.721" v="93"/>
          <ac:spMkLst>
            <pc:docMk/>
            <pc:sldMk cId="922934964" sldId="282"/>
            <ac:spMk id="4" creationId="{AFFDEE45-2E67-9B07-BC23-A1C16DD88DC6}"/>
          </ac:spMkLst>
        </pc:spChg>
        <pc:spChg chg="mod">
          <ac:chgData name="Yadegari, Sarem" userId="S::yadegari@chapman.edu::fcb98699-aad8-43dc-a616-a605fe6baf7b" providerId="AD" clId="Web-{FF035BA2-98D6-5FA3-8B66-7BAB6C038692}" dt="2026-07-08T23:12:15.784" v="99" actId="14100"/>
          <ac:spMkLst>
            <pc:docMk/>
            <pc:sldMk cId="922934964" sldId="282"/>
            <ac:spMk id="15" creationId="{25661993-2A75-462F-EEDA-F4E58236EF8B}"/>
          </ac:spMkLst>
        </pc:spChg>
      </pc:sldChg>
      <pc:sldChg chg="addSp modSp">
        <pc:chgData name="Yadegari, Sarem" userId="S::yadegari@chapman.edu::fcb98699-aad8-43dc-a616-a605fe6baf7b" providerId="AD" clId="Web-{FF035BA2-98D6-5FA3-8B66-7BAB6C038692}" dt="2026-07-08T23:11:49.454" v="92" actId="14100"/>
        <pc:sldMkLst>
          <pc:docMk/>
          <pc:sldMk cId="744584813" sldId="283"/>
        </pc:sldMkLst>
        <pc:spChg chg="mod">
          <ac:chgData name="Yadegari, Sarem" userId="S::yadegari@chapman.edu::fcb98699-aad8-43dc-a616-a605fe6baf7b" providerId="AD" clId="Web-{FF035BA2-98D6-5FA3-8B66-7BAB6C038692}" dt="2026-07-08T23:05:26.304" v="36" actId="20577"/>
          <ac:spMkLst>
            <pc:docMk/>
            <pc:sldMk cId="744584813" sldId="283"/>
            <ac:spMk id="2" creationId="{7ABD8708-502D-EBE7-694E-FFA273BEC874}"/>
          </ac:spMkLst>
        </pc:spChg>
        <pc:spChg chg="add">
          <ac:chgData name="Yadegari, Sarem" userId="S::yadegari@chapman.edu::fcb98699-aad8-43dc-a616-a605fe6baf7b" providerId="AD" clId="Web-{FF035BA2-98D6-5FA3-8B66-7BAB6C038692}" dt="2026-07-08T23:11:41.594" v="88"/>
          <ac:spMkLst>
            <pc:docMk/>
            <pc:sldMk cId="744584813" sldId="283"/>
            <ac:spMk id="4" creationId="{9EB09076-1398-2B0D-88F0-F0B53A9738A8}"/>
          </ac:spMkLst>
        </pc:spChg>
        <pc:spChg chg="mod">
          <ac:chgData name="Yadegari, Sarem" userId="S::yadegari@chapman.edu::fcb98699-aad8-43dc-a616-a605fe6baf7b" providerId="AD" clId="Web-{FF035BA2-98D6-5FA3-8B66-7BAB6C038692}" dt="2026-07-08T23:11:49.454" v="92" actId="14100"/>
          <ac:spMkLst>
            <pc:docMk/>
            <pc:sldMk cId="744584813" sldId="283"/>
            <ac:spMk id="15" creationId="{39DC7916-74D0-4B1E-5E9F-A62CCF81D6A5}"/>
          </ac:spMkLst>
        </pc:spChg>
      </pc:sldChg>
      <pc:sldChg chg="addSp delSp modSp add replId">
        <pc:chgData name="Yadegari, Sarem" userId="S::yadegari@chapman.edu::fcb98699-aad8-43dc-a616-a605fe6baf7b" providerId="AD" clId="Web-{FF035BA2-98D6-5FA3-8B66-7BAB6C038692}" dt="2026-07-04T20:16:42.199" v="30" actId="1076"/>
        <pc:sldMkLst>
          <pc:docMk/>
          <pc:sldMk cId="4157019300" sldId="285"/>
        </pc:sldMkLst>
        <pc:spChg chg="mod">
          <ac:chgData name="Yadegari, Sarem" userId="S::yadegari@chapman.edu::fcb98699-aad8-43dc-a616-a605fe6baf7b" providerId="AD" clId="Web-{FF035BA2-98D6-5FA3-8B66-7BAB6C038692}" dt="2026-07-04T20:16:04.290" v="22" actId="20577"/>
          <ac:spMkLst>
            <pc:docMk/>
            <pc:sldMk cId="4157019300" sldId="285"/>
            <ac:spMk id="2" creationId="{4EFA652E-DD75-D155-800E-942F91D87134}"/>
          </ac:spMkLst>
        </pc:spChg>
        <pc:spChg chg="add mod">
          <ac:chgData name="Yadegari, Sarem" userId="S::yadegari@chapman.edu::fcb98699-aad8-43dc-a616-a605fe6baf7b" providerId="AD" clId="Web-{FF035BA2-98D6-5FA3-8B66-7BAB6C038692}" dt="2026-07-04T20:16:42.199" v="30" actId="1076"/>
          <ac:spMkLst>
            <pc:docMk/>
            <pc:sldMk cId="4157019300" sldId="285"/>
            <ac:spMk id="4" creationId="{173858AF-868D-C5C0-D9C8-089C5A01B9AC}"/>
          </ac:spMkLst>
        </pc:spChg>
        <pc:picChg chg="add">
          <ac:chgData name="Yadegari, Sarem" userId="S::yadegari@chapman.edu::fcb98699-aad8-43dc-a616-a605fe6baf7b" providerId="AD" clId="Web-{FF035BA2-98D6-5FA3-8B66-7BAB6C038692}" dt="2026-07-04T20:15:41.054" v="4"/>
          <ac:picMkLst>
            <pc:docMk/>
            <pc:sldMk cId="4157019300" sldId="285"/>
            <ac:picMk id="6" creationId="{44D940B9-1536-964C-E896-DB1C3E69ECC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B2C2A6-8AC3-E141-B6C1-FC3BF44DD1E5}"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286DF5-673F-274D-8118-B013A5D9426B}" type="slidenum">
              <a:rPr lang="en-US" smtClean="0"/>
              <a:t>‹#›</a:t>
            </a:fld>
            <a:endParaRPr lang="en-US"/>
          </a:p>
        </p:txBody>
      </p:sp>
    </p:spTree>
    <p:extLst>
      <p:ext uri="{BB962C8B-B14F-4D97-AF65-F5344CB8AC3E}">
        <p14:creationId xmlns:p14="http://schemas.microsoft.com/office/powerpoint/2010/main" val="2699814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1</a:t>
            </a:fld>
            <a:endParaRPr lang="en-US"/>
          </a:p>
        </p:txBody>
      </p:sp>
    </p:spTree>
    <p:extLst>
      <p:ext uri="{BB962C8B-B14F-4D97-AF65-F5344CB8AC3E}">
        <p14:creationId xmlns:p14="http://schemas.microsoft.com/office/powerpoint/2010/main" val="2745589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10</a:t>
            </a:fld>
            <a:endParaRPr lang="en-US"/>
          </a:p>
        </p:txBody>
      </p:sp>
    </p:spTree>
    <p:extLst>
      <p:ext uri="{BB962C8B-B14F-4D97-AF65-F5344CB8AC3E}">
        <p14:creationId xmlns:p14="http://schemas.microsoft.com/office/powerpoint/2010/main" val="771305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11</a:t>
            </a:fld>
            <a:endParaRPr lang="en-US"/>
          </a:p>
        </p:txBody>
      </p:sp>
    </p:spTree>
    <p:extLst>
      <p:ext uri="{BB962C8B-B14F-4D97-AF65-F5344CB8AC3E}">
        <p14:creationId xmlns:p14="http://schemas.microsoft.com/office/powerpoint/2010/main" val="3495402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12</a:t>
            </a:fld>
            <a:endParaRPr lang="en-US"/>
          </a:p>
        </p:txBody>
      </p:sp>
    </p:spTree>
    <p:extLst>
      <p:ext uri="{BB962C8B-B14F-4D97-AF65-F5344CB8AC3E}">
        <p14:creationId xmlns:p14="http://schemas.microsoft.com/office/powerpoint/2010/main" val="561833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13</a:t>
            </a:fld>
            <a:endParaRPr lang="en-US"/>
          </a:p>
        </p:txBody>
      </p:sp>
    </p:spTree>
    <p:extLst>
      <p:ext uri="{BB962C8B-B14F-4D97-AF65-F5344CB8AC3E}">
        <p14:creationId xmlns:p14="http://schemas.microsoft.com/office/powerpoint/2010/main" val="2354081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14</a:t>
            </a:fld>
            <a:endParaRPr lang="en-US"/>
          </a:p>
        </p:txBody>
      </p:sp>
    </p:spTree>
    <p:extLst>
      <p:ext uri="{BB962C8B-B14F-4D97-AF65-F5344CB8AC3E}">
        <p14:creationId xmlns:p14="http://schemas.microsoft.com/office/powerpoint/2010/main" val="2949502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15</a:t>
            </a:fld>
            <a:endParaRPr lang="en-US"/>
          </a:p>
        </p:txBody>
      </p:sp>
    </p:spTree>
    <p:extLst>
      <p:ext uri="{BB962C8B-B14F-4D97-AF65-F5344CB8AC3E}">
        <p14:creationId xmlns:p14="http://schemas.microsoft.com/office/powerpoint/2010/main" val="3116633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16</a:t>
            </a:fld>
            <a:endParaRPr lang="en-US"/>
          </a:p>
        </p:txBody>
      </p:sp>
    </p:spTree>
    <p:extLst>
      <p:ext uri="{BB962C8B-B14F-4D97-AF65-F5344CB8AC3E}">
        <p14:creationId xmlns:p14="http://schemas.microsoft.com/office/powerpoint/2010/main" val="3485942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55FB0-29C3-FECE-9BBD-416CDC6E6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54CF1-544C-8D05-32E3-062429BB6A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8C186D-88F5-9BCF-2DD7-E1151586E6B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5B819A-9451-6450-C95C-524273EDCF2E}"/>
              </a:ext>
            </a:extLst>
          </p:cNvPr>
          <p:cNvSpPr>
            <a:spLocks noGrp="1"/>
          </p:cNvSpPr>
          <p:nvPr>
            <p:ph type="sldNum" sz="quarter" idx="5"/>
          </p:nvPr>
        </p:nvSpPr>
        <p:spPr/>
        <p:txBody>
          <a:bodyPr/>
          <a:lstStyle/>
          <a:p>
            <a:fld id="{AF286DF5-673F-274D-8118-B013A5D9426B}" type="slidenum">
              <a:rPr lang="en-US" smtClean="0"/>
              <a:t>17</a:t>
            </a:fld>
            <a:endParaRPr lang="en-US"/>
          </a:p>
        </p:txBody>
      </p:sp>
    </p:spTree>
    <p:extLst>
      <p:ext uri="{BB962C8B-B14F-4D97-AF65-F5344CB8AC3E}">
        <p14:creationId xmlns:p14="http://schemas.microsoft.com/office/powerpoint/2010/main" val="1910495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18</a:t>
            </a:fld>
            <a:endParaRPr lang="en-US"/>
          </a:p>
        </p:txBody>
      </p:sp>
    </p:spTree>
    <p:extLst>
      <p:ext uri="{BB962C8B-B14F-4D97-AF65-F5344CB8AC3E}">
        <p14:creationId xmlns:p14="http://schemas.microsoft.com/office/powerpoint/2010/main" val="1262686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19</a:t>
            </a:fld>
            <a:endParaRPr lang="en-US"/>
          </a:p>
        </p:txBody>
      </p:sp>
    </p:spTree>
    <p:extLst>
      <p:ext uri="{BB962C8B-B14F-4D97-AF65-F5344CB8AC3E}">
        <p14:creationId xmlns:p14="http://schemas.microsoft.com/office/powerpoint/2010/main" val="1806347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2</a:t>
            </a:fld>
            <a:endParaRPr lang="en-US"/>
          </a:p>
        </p:txBody>
      </p:sp>
    </p:spTree>
    <p:extLst>
      <p:ext uri="{BB962C8B-B14F-4D97-AF65-F5344CB8AC3E}">
        <p14:creationId xmlns:p14="http://schemas.microsoft.com/office/powerpoint/2010/main" val="9511114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20</a:t>
            </a:fld>
            <a:endParaRPr lang="en-US"/>
          </a:p>
        </p:txBody>
      </p:sp>
    </p:spTree>
    <p:extLst>
      <p:ext uri="{BB962C8B-B14F-4D97-AF65-F5344CB8AC3E}">
        <p14:creationId xmlns:p14="http://schemas.microsoft.com/office/powerpoint/2010/main" val="18753742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21</a:t>
            </a:fld>
            <a:endParaRPr lang="en-US"/>
          </a:p>
        </p:txBody>
      </p:sp>
    </p:spTree>
    <p:extLst>
      <p:ext uri="{BB962C8B-B14F-4D97-AF65-F5344CB8AC3E}">
        <p14:creationId xmlns:p14="http://schemas.microsoft.com/office/powerpoint/2010/main" val="8135197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86204-EE9C-3C1E-D743-013EEDC6DD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66989E-C94A-AA86-9C97-5A83DA873E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7109C2-7BA7-DF60-CE91-C81DA09070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A0BF1D1-3CB9-387F-D514-9064BC2A84C3}"/>
              </a:ext>
            </a:extLst>
          </p:cNvPr>
          <p:cNvSpPr>
            <a:spLocks noGrp="1"/>
          </p:cNvSpPr>
          <p:nvPr>
            <p:ph type="sldNum" sz="quarter" idx="5"/>
          </p:nvPr>
        </p:nvSpPr>
        <p:spPr/>
        <p:txBody>
          <a:bodyPr/>
          <a:lstStyle/>
          <a:p>
            <a:fld id="{AF286DF5-673F-274D-8118-B013A5D9426B}" type="slidenum">
              <a:rPr lang="en-US" smtClean="0"/>
              <a:t>22</a:t>
            </a:fld>
            <a:endParaRPr lang="en-US"/>
          </a:p>
        </p:txBody>
      </p:sp>
    </p:spTree>
    <p:extLst>
      <p:ext uri="{BB962C8B-B14F-4D97-AF65-F5344CB8AC3E}">
        <p14:creationId xmlns:p14="http://schemas.microsoft.com/office/powerpoint/2010/main" val="1317870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266DE-BC54-F6E6-B085-0FF76AF214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EF3786-0280-12FA-D8A0-2872B4B98E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907B51-D47A-E06C-36DA-E406C7F9AB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76ED2A2-8807-EDF5-9908-D55557FE8B8B}"/>
              </a:ext>
            </a:extLst>
          </p:cNvPr>
          <p:cNvSpPr>
            <a:spLocks noGrp="1"/>
          </p:cNvSpPr>
          <p:nvPr>
            <p:ph type="sldNum" sz="quarter" idx="5"/>
          </p:nvPr>
        </p:nvSpPr>
        <p:spPr/>
        <p:txBody>
          <a:bodyPr/>
          <a:lstStyle/>
          <a:p>
            <a:fld id="{AF286DF5-673F-274D-8118-B013A5D9426B}" type="slidenum">
              <a:rPr lang="en-US" smtClean="0"/>
              <a:t>23</a:t>
            </a:fld>
            <a:endParaRPr lang="en-US"/>
          </a:p>
        </p:txBody>
      </p:sp>
    </p:spTree>
    <p:extLst>
      <p:ext uri="{BB962C8B-B14F-4D97-AF65-F5344CB8AC3E}">
        <p14:creationId xmlns:p14="http://schemas.microsoft.com/office/powerpoint/2010/main" val="40854574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B3AEA-3EEA-F08D-1EA7-A07CE02BFA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28C3B-B8F8-FFCD-C017-84666C8EDD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871D8F-66E3-2A82-CD91-6177034497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6E890E-1C45-9783-D344-FEB1BCD62BD6}"/>
              </a:ext>
            </a:extLst>
          </p:cNvPr>
          <p:cNvSpPr>
            <a:spLocks noGrp="1"/>
          </p:cNvSpPr>
          <p:nvPr>
            <p:ph type="sldNum" sz="quarter" idx="5"/>
          </p:nvPr>
        </p:nvSpPr>
        <p:spPr/>
        <p:txBody>
          <a:bodyPr/>
          <a:lstStyle/>
          <a:p>
            <a:fld id="{AF286DF5-673F-274D-8118-B013A5D9426B}" type="slidenum">
              <a:rPr lang="en-US" smtClean="0"/>
              <a:t>24</a:t>
            </a:fld>
            <a:endParaRPr lang="en-US"/>
          </a:p>
        </p:txBody>
      </p:sp>
    </p:spTree>
    <p:extLst>
      <p:ext uri="{BB962C8B-B14F-4D97-AF65-F5344CB8AC3E}">
        <p14:creationId xmlns:p14="http://schemas.microsoft.com/office/powerpoint/2010/main" val="3523400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25</a:t>
            </a:fld>
            <a:endParaRPr lang="en-US"/>
          </a:p>
        </p:txBody>
      </p:sp>
    </p:spTree>
    <p:extLst>
      <p:ext uri="{BB962C8B-B14F-4D97-AF65-F5344CB8AC3E}">
        <p14:creationId xmlns:p14="http://schemas.microsoft.com/office/powerpoint/2010/main" val="3118553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92E58-A462-F65A-0FBE-A1458F461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FD865-4C64-5A40-A4F3-99C34BF1FC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B4626D-CF25-4DAD-2DED-5A67536278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AAC7C9-1713-3216-158B-A813D26CB128}"/>
              </a:ext>
            </a:extLst>
          </p:cNvPr>
          <p:cNvSpPr>
            <a:spLocks noGrp="1"/>
          </p:cNvSpPr>
          <p:nvPr>
            <p:ph type="sldNum" sz="quarter" idx="5"/>
          </p:nvPr>
        </p:nvSpPr>
        <p:spPr/>
        <p:txBody>
          <a:bodyPr/>
          <a:lstStyle/>
          <a:p>
            <a:fld id="{AF286DF5-673F-274D-8118-B013A5D9426B}" type="slidenum">
              <a:rPr lang="en-US" smtClean="0"/>
              <a:t>3</a:t>
            </a:fld>
            <a:endParaRPr lang="en-US"/>
          </a:p>
        </p:txBody>
      </p:sp>
    </p:spTree>
    <p:extLst>
      <p:ext uri="{BB962C8B-B14F-4D97-AF65-F5344CB8AC3E}">
        <p14:creationId xmlns:p14="http://schemas.microsoft.com/office/powerpoint/2010/main" val="2927619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4</a:t>
            </a:fld>
            <a:endParaRPr lang="en-US"/>
          </a:p>
        </p:txBody>
      </p:sp>
    </p:spTree>
    <p:extLst>
      <p:ext uri="{BB962C8B-B14F-4D97-AF65-F5344CB8AC3E}">
        <p14:creationId xmlns:p14="http://schemas.microsoft.com/office/powerpoint/2010/main" val="3034686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5</a:t>
            </a:fld>
            <a:endParaRPr lang="en-US"/>
          </a:p>
        </p:txBody>
      </p:sp>
    </p:spTree>
    <p:extLst>
      <p:ext uri="{BB962C8B-B14F-4D97-AF65-F5344CB8AC3E}">
        <p14:creationId xmlns:p14="http://schemas.microsoft.com/office/powerpoint/2010/main" val="3090868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6</a:t>
            </a:fld>
            <a:endParaRPr lang="en-US"/>
          </a:p>
        </p:txBody>
      </p:sp>
    </p:spTree>
    <p:extLst>
      <p:ext uri="{BB962C8B-B14F-4D97-AF65-F5344CB8AC3E}">
        <p14:creationId xmlns:p14="http://schemas.microsoft.com/office/powerpoint/2010/main" val="3507695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7</a:t>
            </a:fld>
            <a:endParaRPr lang="en-US"/>
          </a:p>
        </p:txBody>
      </p:sp>
    </p:spTree>
    <p:extLst>
      <p:ext uri="{BB962C8B-B14F-4D97-AF65-F5344CB8AC3E}">
        <p14:creationId xmlns:p14="http://schemas.microsoft.com/office/powerpoint/2010/main" val="1524329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8</a:t>
            </a:fld>
            <a:endParaRPr lang="en-US"/>
          </a:p>
        </p:txBody>
      </p:sp>
    </p:spTree>
    <p:extLst>
      <p:ext uri="{BB962C8B-B14F-4D97-AF65-F5344CB8AC3E}">
        <p14:creationId xmlns:p14="http://schemas.microsoft.com/office/powerpoint/2010/main" val="4124726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286DF5-673F-274D-8118-B013A5D9426B}" type="slidenum">
              <a:rPr lang="en-US" smtClean="0"/>
              <a:t>9</a:t>
            </a:fld>
            <a:endParaRPr lang="en-US"/>
          </a:p>
        </p:txBody>
      </p:sp>
    </p:spTree>
    <p:extLst>
      <p:ext uri="{BB962C8B-B14F-4D97-AF65-F5344CB8AC3E}">
        <p14:creationId xmlns:p14="http://schemas.microsoft.com/office/powerpoint/2010/main" val="564140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7/15/2026</a:t>
            </a:fld>
            <a:endParaRPr lang="en-US"/>
          </a:p>
        </p:txBody>
      </p:sp>
      <p:sp>
        <p:nvSpPr>
          <p:cNvPr id="5" name="Footer Placeholder 4"/>
          <p:cNvSpPr>
            <a:spLocks noGrp="1"/>
          </p:cNvSpPr>
          <p:nvPr>
            <p:ph type="ftr" sz="quarter" idx="11"/>
          </p:nvPr>
        </p:nvSpPr>
        <p:spPr/>
        <p:txBody>
          <a:bodyPr/>
          <a:lstStyle/>
          <a:p>
            <a:r>
              <a:rPr lang="en-US"/>
              <a:t>For Higher Education Business Leaders • Summer 2026 • Presented by Sarem Yadegari, WACUBO Business Management Institute</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7/15/2026</a:t>
            </a:fld>
            <a:endParaRPr lang="en-US"/>
          </a:p>
        </p:txBody>
      </p:sp>
      <p:sp>
        <p:nvSpPr>
          <p:cNvPr id="5" name="Footer Placeholder 4"/>
          <p:cNvSpPr>
            <a:spLocks noGrp="1"/>
          </p:cNvSpPr>
          <p:nvPr>
            <p:ph type="ftr" sz="quarter" idx="11"/>
          </p:nvPr>
        </p:nvSpPr>
        <p:spPr/>
        <p:txBody>
          <a:bodyPr/>
          <a:lstStyle/>
          <a:p>
            <a:r>
              <a:rPr lang="en-US"/>
              <a:t>For Higher Education Business Leaders • Summer 2026 • Presented by Sarem Yadegari, WACUBO Business Management Institute</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7/15/2026</a:t>
            </a:fld>
            <a:endParaRPr lang="en-US"/>
          </a:p>
        </p:txBody>
      </p:sp>
      <p:sp>
        <p:nvSpPr>
          <p:cNvPr id="5" name="Footer Placeholder 4"/>
          <p:cNvSpPr>
            <a:spLocks noGrp="1"/>
          </p:cNvSpPr>
          <p:nvPr>
            <p:ph type="ftr" sz="quarter" idx="11"/>
          </p:nvPr>
        </p:nvSpPr>
        <p:spPr/>
        <p:txBody>
          <a:bodyPr/>
          <a:lstStyle/>
          <a:p>
            <a:r>
              <a:rPr lang="en-US"/>
              <a:t>For Higher Education Business Leaders • Summer 2026 • Presented by Sarem Yadegari, WACUBO Business Management Institute</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7/15/2026</a:t>
            </a:fld>
            <a:endParaRPr lang="en-US"/>
          </a:p>
        </p:txBody>
      </p:sp>
      <p:sp>
        <p:nvSpPr>
          <p:cNvPr id="5" name="Footer Placeholder 4"/>
          <p:cNvSpPr>
            <a:spLocks noGrp="1"/>
          </p:cNvSpPr>
          <p:nvPr>
            <p:ph type="ftr" sz="quarter" idx="11"/>
          </p:nvPr>
        </p:nvSpPr>
        <p:spPr/>
        <p:txBody>
          <a:bodyPr/>
          <a:lstStyle/>
          <a:p>
            <a:r>
              <a:rPr lang="en-US"/>
              <a:t>For Higher Education Business Leaders • Summer 2026 • Presented by Sarem Yadegari, WACUBO Business Management Institute</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7/15/2026</a:t>
            </a:fld>
            <a:endParaRPr lang="en-US"/>
          </a:p>
        </p:txBody>
      </p:sp>
      <p:sp>
        <p:nvSpPr>
          <p:cNvPr id="5" name="Footer Placeholder 4"/>
          <p:cNvSpPr>
            <a:spLocks noGrp="1"/>
          </p:cNvSpPr>
          <p:nvPr>
            <p:ph type="ftr" sz="quarter" idx="11"/>
          </p:nvPr>
        </p:nvSpPr>
        <p:spPr/>
        <p:txBody>
          <a:bodyPr/>
          <a:lstStyle/>
          <a:p>
            <a:r>
              <a:rPr lang="en-US"/>
              <a:t>For Higher Education Business Leaders • Summer 2026 • Presented by Sarem Yadegari, WACUBO Business Management Institute</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7/15/2026</a:t>
            </a:fld>
            <a:endParaRPr lang="en-US"/>
          </a:p>
        </p:txBody>
      </p:sp>
      <p:sp>
        <p:nvSpPr>
          <p:cNvPr id="6" name="Footer Placeholder 5"/>
          <p:cNvSpPr>
            <a:spLocks noGrp="1"/>
          </p:cNvSpPr>
          <p:nvPr>
            <p:ph type="ftr" sz="quarter" idx="11"/>
          </p:nvPr>
        </p:nvSpPr>
        <p:spPr/>
        <p:txBody>
          <a:bodyPr/>
          <a:lstStyle/>
          <a:p>
            <a:r>
              <a:rPr lang="en-US"/>
              <a:t>For Higher Education Business Leaders • Summer 2026 • Presented by Sarem Yadegari, WACUBO Business Management Institute</a:t>
            </a:r>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7/15/2026</a:t>
            </a:fld>
            <a:endParaRPr lang="en-US"/>
          </a:p>
        </p:txBody>
      </p:sp>
      <p:sp>
        <p:nvSpPr>
          <p:cNvPr id="8" name="Footer Placeholder 7"/>
          <p:cNvSpPr>
            <a:spLocks noGrp="1"/>
          </p:cNvSpPr>
          <p:nvPr>
            <p:ph type="ftr" sz="quarter" idx="11"/>
          </p:nvPr>
        </p:nvSpPr>
        <p:spPr/>
        <p:txBody>
          <a:bodyPr/>
          <a:lstStyle/>
          <a:p>
            <a:r>
              <a:rPr lang="en-US"/>
              <a:t>For Higher Education Business Leaders • Summer 2026 • Presented by Sarem Yadegari, WACUBO Business Management Institute</a:t>
            </a:r>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7/15/2026</a:t>
            </a:fld>
            <a:endParaRPr lang="en-US"/>
          </a:p>
        </p:txBody>
      </p:sp>
      <p:sp>
        <p:nvSpPr>
          <p:cNvPr id="4" name="Footer Placeholder 3"/>
          <p:cNvSpPr>
            <a:spLocks noGrp="1"/>
          </p:cNvSpPr>
          <p:nvPr>
            <p:ph type="ftr" sz="quarter" idx="11"/>
          </p:nvPr>
        </p:nvSpPr>
        <p:spPr/>
        <p:txBody>
          <a:bodyPr/>
          <a:lstStyle/>
          <a:p>
            <a:r>
              <a:rPr lang="en-US"/>
              <a:t>For Higher Education Business Leaders • Summer 2026 • Presented by Sarem Yadegari, WACUBO Business Management Institute</a:t>
            </a:r>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7/15/2026</a:t>
            </a:fld>
            <a:endParaRPr lang="en-US"/>
          </a:p>
        </p:txBody>
      </p:sp>
      <p:sp>
        <p:nvSpPr>
          <p:cNvPr id="3" name="Footer Placeholder 2"/>
          <p:cNvSpPr>
            <a:spLocks noGrp="1"/>
          </p:cNvSpPr>
          <p:nvPr>
            <p:ph type="ftr" sz="quarter" idx="11"/>
          </p:nvPr>
        </p:nvSpPr>
        <p:spPr/>
        <p:txBody>
          <a:bodyPr/>
          <a:lstStyle/>
          <a:p>
            <a:r>
              <a:rPr lang="en-US"/>
              <a:t>For Higher Education Business Leaders • Summer 2026 • Presented by Sarem Yadegari, WACUBO Business Management Institute</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7/15/2026</a:t>
            </a:fld>
            <a:endParaRPr lang="en-US"/>
          </a:p>
        </p:txBody>
      </p:sp>
      <p:sp>
        <p:nvSpPr>
          <p:cNvPr id="6" name="Footer Placeholder 5"/>
          <p:cNvSpPr>
            <a:spLocks noGrp="1"/>
          </p:cNvSpPr>
          <p:nvPr>
            <p:ph type="ftr" sz="quarter" idx="11"/>
          </p:nvPr>
        </p:nvSpPr>
        <p:spPr/>
        <p:txBody>
          <a:bodyPr/>
          <a:lstStyle/>
          <a:p>
            <a:r>
              <a:rPr lang="en-US"/>
              <a:t>For Higher Education Business Leaders • Summer 2026 • Presented by Sarem Yadegari, WACUBO Business Management Institute</a:t>
            </a:r>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7/15/2026</a:t>
            </a:fld>
            <a:endParaRPr lang="en-US"/>
          </a:p>
        </p:txBody>
      </p:sp>
      <p:sp>
        <p:nvSpPr>
          <p:cNvPr id="6" name="Footer Placeholder 5"/>
          <p:cNvSpPr>
            <a:spLocks noGrp="1"/>
          </p:cNvSpPr>
          <p:nvPr>
            <p:ph type="ftr" sz="quarter" idx="11"/>
          </p:nvPr>
        </p:nvSpPr>
        <p:spPr/>
        <p:txBody>
          <a:bodyPr/>
          <a:lstStyle/>
          <a:p>
            <a:r>
              <a:rPr lang="en-US"/>
              <a:t>For Higher Education Business Leaders • Summer 2026 • Presented by Sarem Yadegari, WACUBO Business Management Institute</a:t>
            </a:r>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Higher Education Business Leaders • Summer 2026 • Presented by Sarem Yadegari, WACUBO Business Management Institute</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s://arxiv.org/html/2409.02017v1"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suprmind.ai/hub/insights/ai-hallucination-statistics-research-report-2026/"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hyperlink" Target="https://arxiv.org/html/2409.02017v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librarylearningspace.com/educause-releases-2025-ai-landscape-study/"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librarylearningspace.com/educause-releases-2025-ai-landscape-study/"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s://www.forbes.com/councils/forbestechcouncil/2026/04/27/why-llms-hallucinate-and-what-enterprises-must-do-about-i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librarylearningspace.com/educause-releases-2025-ai-landscape-study/"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librarylearningspace.com/educause-releases-2025-ai-landscape-study/"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hyperlink" Target="https://suprmind.ai/hub/insights/ai-hallucination-statistics-research-report-2026/" TargetMode="External"/><Relationship Id="rId4" Type="http://schemas.openxmlformats.org/officeDocument/2006/relationships/hyperlink" Target="https://kpmg.com/xx/en/our-insights/ai-and-technology/trust-attitudes-and-use-of-ai.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hyperlink" Target="https://suprmind.ai/hub/insights/ai-hallucination-statistics-research-report-2026/" TargetMode="External"/><Relationship Id="rId3" Type="http://schemas.openxmlformats.org/officeDocument/2006/relationships/hyperlink" Target="https://library.educause.edu/resources/2025/2/2025-educause-ai-landscape-study" TargetMode="External"/><Relationship Id="rId7" Type="http://schemas.openxmlformats.org/officeDocument/2006/relationships/hyperlink" Target="https://www.nature.com/articles/s41586-026-10549-w" TargetMode="External"/><Relationship Id="rId12" Type="http://schemas.openxmlformats.org/officeDocument/2006/relationships/hyperlink" Target="https://kpmg.com/xx/en/our-insights/ai-and-technology/trust-attitudes-and-use-of-ai.html"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https://airc.nist.gov/airmf-resources/airmf/" TargetMode="External"/><Relationship Id="rId11" Type="http://schemas.openxmlformats.org/officeDocument/2006/relationships/hyperlink" Target="https://www.forbes.com/councils/forbestechcouncil/2026/04/27/why-llms-hallucinate-and-what-enterprises-must-do-about-it/" TargetMode="External"/><Relationship Id="rId5" Type="http://schemas.openxmlformats.org/officeDocument/2006/relationships/hyperlink" Target="https://www.nist.gov/itl/ai-risk-management-framework" TargetMode="External"/><Relationship Id="rId10" Type="http://schemas.openxmlformats.org/officeDocument/2006/relationships/hyperlink" Target="https://digitaleconomy.stanford.edu/app/uploads/2026/03/EnterpriseAIPlaybook_PereiraGraylinBrynjolfsson.pdf" TargetMode="External"/><Relationship Id="rId4" Type="http://schemas.openxmlformats.org/officeDocument/2006/relationships/hyperlink" Target="https://librarylearningspace.com/educause-releases-2025-ai-landscape-study/" TargetMode="External"/><Relationship Id="rId9" Type="http://schemas.openxmlformats.org/officeDocument/2006/relationships/hyperlink" Target="https://arxiv.org/html/2409.02017v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library.educause.edu/resources/2025/2/2025-educause-ai-landscape-study"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librarylearningspace.com/educause-releases-2025-ai-landscape-stud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nature.com/articles/s41586-026-10549-w"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https://www.nist.gov/itl/ai-risk-management-framework"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a:extLst>
            <a:ext uri="{FF2B5EF4-FFF2-40B4-BE49-F238E27FC236}">
              <a16:creationId xmlns:a16="http://schemas.microsoft.com/office/drawing/2014/main" id="{95727347-8A3A-BD8E-2673-BB5C4993278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9B9F9ED-D5FB-E987-9744-6D30A530FAF0}"/>
              </a:ext>
            </a:extLst>
          </p:cNvPr>
          <p:cNvSpPr txBox="1">
            <a:spLocks/>
          </p:cNvSpPr>
          <p:nvPr/>
        </p:nvSpPr>
        <p:spPr>
          <a:xfrm>
            <a:off x="752352" y="666750"/>
            <a:ext cx="4019671" cy="1600200"/>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800" b="1"/>
              <a:t>CHECK-IN</a:t>
            </a:r>
            <a:br>
              <a:rPr lang="en-US" sz="4800" b="1"/>
            </a:br>
            <a:r>
              <a:rPr lang="en-US" sz="4800" b="1"/>
              <a:t>POINT</a:t>
            </a:r>
          </a:p>
        </p:txBody>
      </p:sp>
      <p:sp>
        <p:nvSpPr>
          <p:cNvPr id="4" name="Text Placeholder 3">
            <a:extLst>
              <a:ext uri="{FF2B5EF4-FFF2-40B4-BE49-F238E27FC236}">
                <a16:creationId xmlns:a16="http://schemas.microsoft.com/office/drawing/2014/main" id="{0CDA03C4-1A95-87E7-5F08-C4E3268E8F01}"/>
              </a:ext>
            </a:extLst>
          </p:cNvPr>
          <p:cNvSpPr txBox="1">
            <a:spLocks/>
          </p:cNvSpPr>
          <p:nvPr/>
        </p:nvSpPr>
        <p:spPr>
          <a:xfrm>
            <a:off x="752351" y="2266950"/>
            <a:ext cx="4019671" cy="4480560"/>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Clr>
                <a:schemeClr val="bg1"/>
              </a:buClr>
              <a:buFont typeface="Arial" panose="020B0604020202020204" pitchFamily="34" charset="0"/>
              <a:buChar char="•"/>
            </a:pPr>
            <a:r>
              <a:rPr lang="en-US" sz="2000"/>
              <a:t>Point your phone’s camera at the QR code</a:t>
            </a:r>
          </a:p>
          <a:p>
            <a:pPr algn="ctr">
              <a:buClr>
                <a:schemeClr val="bg1"/>
              </a:buClr>
            </a:pPr>
            <a:r>
              <a:rPr lang="en-US" sz="2000" i="1"/>
              <a:t>or </a:t>
            </a:r>
          </a:p>
          <a:p>
            <a:pPr marL="285750" indent="-285750">
              <a:buClr>
                <a:schemeClr val="bg1"/>
              </a:buClr>
              <a:buFont typeface="Arial" panose="020B0604020202020204" pitchFamily="34" charset="0"/>
              <a:buChar char="•"/>
            </a:pPr>
            <a:r>
              <a:rPr lang="en-US" sz="2000"/>
              <a:t>Navigate to https://wacubo.cnf.io</a:t>
            </a:r>
          </a:p>
          <a:p>
            <a:pPr>
              <a:buClr>
                <a:schemeClr val="bg1"/>
              </a:buClr>
            </a:pPr>
            <a:endParaRPr lang="en-US" sz="2000"/>
          </a:p>
          <a:p>
            <a:pPr marL="285750" indent="-285750">
              <a:buClr>
                <a:schemeClr val="bg1"/>
              </a:buClr>
              <a:buFont typeface="Arial" panose="020B0604020202020204" pitchFamily="34" charset="0"/>
              <a:buChar char="•"/>
            </a:pPr>
            <a:r>
              <a:rPr lang="en-US" sz="2000"/>
              <a:t>Tap session matching this room </a:t>
            </a:r>
          </a:p>
          <a:p>
            <a:pPr>
              <a:buClr>
                <a:schemeClr val="bg1"/>
              </a:buClr>
            </a:pPr>
            <a:endParaRPr lang="en-US" sz="2000"/>
          </a:p>
          <a:p>
            <a:pPr marL="285750" indent="-285750">
              <a:buClr>
                <a:schemeClr val="bg1"/>
              </a:buClr>
              <a:buFont typeface="Arial" panose="020B0604020202020204" pitchFamily="34" charset="0"/>
              <a:buChar char="•"/>
            </a:pPr>
            <a:r>
              <a:rPr lang="en-US" sz="2000"/>
              <a:t>Keep browser window open to check out at session’s end</a:t>
            </a:r>
          </a:p>
        </p:txBody>
      </p:sp>
      <p:sp>
        <p:nvSpPr>
          <p:cNvPr id="7" name="Picture Placeholder 5">
            <a:extLst>
              <a:ext uri="{FF2B5EF4-FFF2-40B4-BE49-F238E27FC236}">
                <a16:creationId xmlns:a16="http://schemas.microsoft.com/office/drawing/2014/main" id="{68DBB805-CA21-F223-D67C-2A580962656E}"/>
              </a:ext>
            </a:extLst>
          </p:cNvPr>
          <p:cNvSpPr txBox="1">
            <a:spLocks/>
          </p:cNvSpPr>
          <p:nvPr/>
        </p:nvSpPr>
        <p:spPr>
          <a:xfrm>
            <a:off x="5749024" y="457200"/>
            <a:ext cx="5509526" cy="6016624"/>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400">
                <a:solidFill>
                  <a:schemeClr val="accent2"/>
                </a:solidFill>
              </a:rPr>
              <a:t>WACUBO 2025 </a:t>
            </a:r>
          </a:p>
          <a:p>
            <a:pPr algn="ctr"/>
            <a:r>
              <a:rPr lang="en-US" sz="2400">
                <a:solidFill>
                  <a:schemeClr val="accent2"/>
                </a:solidFill>
              </a:rPr>
              <a:t>Business Management Institute</a:t>
            </a:r>
          </a:p>
        </p:txBody>
      </p:sp>
      <p:pic>
        <p:nvPicPr>
          <p:cNvPr id="8" name="Content Placeholder 4">
            <a:extLst>
              <a:ext uri="{FF2B5EF4-FFF2-40B4-BE49-F238E27FC236}">
                <a16:creationId xmlns:a16="http://schemas.microsoft.com/office/drawing/2014/main" id="{5BD3DEB7-DAC8-F40C-EDD3-9E5BD0C2544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3225" y="1696534"/>
            <a:ext cx="3695167" cy="3695167"/>
          </a:xfrm>
          <a:prstGeom prst="rect">
            <a:avLst/>
          </a:prstGeom>
          <a:noFill/>
          <a:ln>
            <a:noFill/>
          </a:ln>
        </p:spPr>
      </p:pic>
    </p:spTree>
    <p:extLst>
      <p:ext uri="{BB962C8B-B14F-4D97-AF65-F5344CB8AC3E}">
        <p14:creationId xmlns:p14="http://schemas.microsoft.com/office/powerpoint/2010/main" val="425595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a:extLst>
            <a:ext uri="{FF2B5EF4-FFF2-40B4-BE49-F238E27FC236}">
              <a16:creationId xmlns:a16="http://schemas.microsoft.com/office/drawing/2014/main" id="{7F42CA7B-0EF5-4A01-6EBE-F508076CA64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E34EC58D-F670-11F5-3D4B-1C75FD660CAB}"/>
              </a:ext>
            </a:extLst>
          </p:cNvPr>
          <p:cNvSpPr/>
          <p:nvPr/>
        </p:nvSpPr>
        <p:spPr>
          <a:xfrm>
            <a:off x="0" y="-24460"/>
            <a:ext cx="4419600" cy="6858000"/>
          </a:xfrm>
          <a:prstGeom prst="rect">
            <a:avLst/>
          </a:prstGeom>
          <a:solidFill>
            <a:srgbClr val="A6C1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9BFC8C3B-B3D4-2D0C-15A7-64A01B237634}"/>
              </a:ext>
            </a:extLst>
          </p:cNvPr>
          <p:cNvSpPr/>
          <p:nvPr/>
        </p:nvSpPr>
        <p:spPr>
          <a:xfrm>
            <a:off x="0" y="24460"/>
            <a:ext cx="4419600" cy="6858000"/>
          </a:xfrm>
          <a:prstGeom prst="rect">
            <a:avLst/>
          </a:prstGeom>
          <a:solidFill>
            <a:srgbClr val="A6C1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3" name="Rounded Rectangle 2">
            <a:extLst>
              <a:ext uri="{FF2B5EF4-FFF2-40B4-BE49-F238E27FC236}">
                <a16:creationId xmlns:a16="http://schemas.microsoft.com/office/drawing/2014/main" id="{A717B91E-7CD1-EF12-C94E-D76D1D218FBC}"/>
              </a:ext>
            </a:extLst>
          </p:cNvPr>
          <p:cNvSpPr/>
          <p:nvPr/>
        </p:nvSpPr>
        <p:spPr>
          <a:xfrm>
            <a:off x="304800" y="903386"/>
            <a:ext cx="3810000" cy="1125735"/>
          </a:xfrm>
          <a:prstGeom prst="roundRect">
            <a:avLst>
              <a:gd name="adj" fmla="val 13537"/>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4" name="Rounded Rectangle 3">
            <a:extLst>
              <a:ext uri="{FF2B5EF4-FFF2-40B4-BE49-F238E27FC236}">
                <a16:creationId xmlns:a16="http://schemas.microsoft.com/office/drawing/2014/main" id="{74EBED97-EE94-14C6-7F83-F76A14F4A5D0}"/>
              </a:ext>
            </a:extLst>
          </p:cNvPr>
          <p:cNvSpPr/>
          <p:nvPr/>
        </p:nvSpPr>
        <p:spPr>
          <a:xfrm>
            <a:off x="304800" y="2211883"/>
            <a:ext cx="3810000" cy="1125735"/>
          </a:xfrm>
          <a:prstGeom prst="roundRect">
            <a:avLst>
              <a:gd name="adj" fmla="val 13537"/>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5" name="Rounded Rectangle 4">
            <a:extLst>
              <a:ext uri="{FF2B5EF4-FFF2-40B4-BE49-F238E27FC236}">
                <a16:creationId xmlns:a16="http://schemas.microsoft.com/office/drawing/2014/main" id="{B8202788-D4E4-F853-10AF-0E037B100734}"/>
              </a:ext>
            </a:extLst>
          </p:cNvPr>
          <p:cNvSpPr/>
          <p:nvPr/>
        </p:nvSpPr>
        <p:spPr>
          <a:xfrm>
            <a:off x="304800" y="3520380"/>
            <a:ext cx="3810000" cy="1125735"/>
          </a:xfrm>
          <a:prstGeom prst="roundRect">
            <a:avLst>
              <a:gd name="adj" fmla="val 13537"/>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6" name="Rounded Rectangle 5">
            <a:extLst>
              <a:ext uri="{FF2B5EF4-FFF2-40B4-BE49-F238E27FC236}">
                <a16:creationId xmlns:a16="http://schemas.microsoft.com/office/drawing/2014/main" id="{7B6BE5C9-3764-D57E-22D2-0A35DF2FB40C}"/>
              </a:ext>
            </a:extLst>
          </p:cNvPr>
          <p:cNvSpPr/>
          <p:nvPr/>
        </p:nvSpPr>
        <p:spPr>
          <a:xfrm>
            <a:off x="304800" y="4828877"/>
            <a:ext cx="3810000" cy="1125735"/>
          </a:xfrm>
          <a:prstGeom prst="roundRect">
            <a:avLst>
              <a:gd name="adj" fmla="val 13537"/>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05C5262-844A-E959-94CC-3DE09AF80988}"/>
              </a:ext>
            </a:extLst>
          </p:cNvPr>
          <p:cNvSpPr txBox="1"/>
          <p:nvPr/>
        </p:nvSpPr>
        <p:spPr>
          <a:xfrm>
            <a:off x="533386" y="1076595"/>
            <a:ext cx="686085"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Drafting</a:t>
            </a:r>
          </a:p>
        </p:txBody>
      </p:sp>
      <p:sp>
        <p:nvSpPr>
          <p:cNvPr id="8" name="TextBox 7">
            <a:extLst>
              <a:ext uri="{FF2B5EF4-FFF2-40B4-BE49-F238E27FC236}">
                <a16:creationId xmlns:a16="http://schemas.microsoft.com/office/drawing/2014/main" id="{6FBE57A1-EE29-901C-FD3C-6F65911CCB27}"/>
              </a:ext>
            </a:extLst>
          </p:cNvPr>
          <p:cNvSpPr txBox="1"/>
          <p:nvPr/>
        </p:nvSpPr>
        <p:spPr>
          <a:xfrm>
            <a:off x="533386" y="1354182"/>
            <a:ext cx="2971576" cy="646331"/>
          </a:xfrm>
          <a:prstGeom prst="rect">
            <a:avLst/>
          </a:prstGeom>
          <a:noFill/>
        </p:spPr>
        <p:txBody>
          <a:bodyPr wrap="square" lIns="0" tIns="0" rIns="0" bIns="0">
            <a:spAutoFit/>
          </a:bodyPr>
          <a:lstStyle/>
          <a:p>
            <a:pPr algn="l"/>
            <a:r>
              <a:rPr sz="1400" b="0" i="0">
                <a:solidFill>
                  <a:srgbClr val="2D2D2D"/>
                </a:solidFill>
                <a:latin typeface="Arial" panose="020B0604020202020204" pitchFamily="34" charset="0"/>
                <a:cs typeface="Arial" panose="020B0604020202020204" pitchFamily="34" charset="0"/>
              </a:rPr>
              <a:t>First drafts of routine communications, policy summaries, meeting notes</a:t>
            </a:r>
          </a:p>
        </p:txBody>
      </p:sp>
      <p:sp>
        <p:nvSpPr>
          <p:cNvPr id="9" name="TextBox 8">
            <a:extLst>
              <a:ext uri="{FF2B5EF4-FFF2-40B4-BE49-F238E27FC236}">
                <a16:creationId xmlns:a16="http://schemas.microsoft.com/office/drawing/2014/main" id="{17BCBB56-FCE3-8817-D632-217F29F3E284}"/>
              </a:ext>
            </a:extLst>
          </p:cNvPr>
          <p:cNvSpPr txBox="1"/>
          <p:nvPr/>
        </p:nvSpPr>
        <p:spPr>
          <a:xfrm>
            <a:off x="533386" y="2385059"/>
            <a:ext cx="1473160"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Improving Clarity</a:t>
            </a:r>
          </a:p>
        </p:txBody>
      </p:sp>
      <p:sp>
        <p:nvSpPr>
          <p:cNvPr id="10" name="TextBox 9">
            <a:extLst>
              <a:ext uri="{FF2B5EF4-FFF2-40B4-BE49-F238E27FC236}">
                <a16:creationId xmlns:a16="http://schemas.microsoft.com/office/drawing/2014/main" id="{B30D1F86-2894-5F23-9AB6-D58243E0B694}"/>
              </a:ext>
            </a:extLst>
          </p:cNvPr>
          <p:cNvSpPr txBox="1"/>
          <p:nvPr/>
        </p:nvSpPr>
        <p:spPr>
          <a:xfrm>
            <a:off x="533386" y="2662646"/>
            <a:ext cx="2748935" cy="646331"/>
          </a:xfrm>
          <a:prstGeom prst="rect">
            <a:avLst/>
          </a:prstGeom>
          <a:noFill/>
        </p:spPr>
        <p:txBody>
          <a:bodyPr wrap="square" lIns="0" tIns="0" rIns="0" bIns="0">
            <a:spAutoFit/>
          </a:bodyPr>
          <a:lstStyle/>
          <a:p>
            <a:pPr algn="l"/>
            <a:r>
              <a:rPr sz="1400" b="0" i="0">
                <a:solidFill>
                  <a:srgbClr val="2D2D2D"/>
                </a:solidFill>
                <a:latin typeface="Arial" panose="020B0604020202020204" pitchFamily="34" charset="0"/>
                <a:cs typeface="Arial" panose="020B0604020202020204" pitchFamily="34" charset="0"/>
              </a:rPr>
              <a:t>Simplifying technical language, formatting consistency, tone adjustment</a:t>
            </a:r>
          </a:p>
        </p:txBody>
      </p:sp>
      <p:sp>
        <p:nvSpPr>
          <p:cNvPr id="11" name="TextBox 10">
            <a:extLst>
              <a:ext uri="{FF2B5EF4-FFF2-40B4-BE49-F238E27FC236}">
                <a16:creationId xmlns:a16="http://schemas.microsoft.com/office/drawing/2014/main" id="{0EA239F9-283D-A368-8B15-80CD4E85705A}"/>
              </a:ext>
            </a:extLst>
          </p:cNvPr>
          <p:cNvSpPr txBox="1"/>
          <p:nvPr/>
        </p:nvSpPr>
        <p:spPr>
          <a:xfrm>
            <a:off x="533386" y="3693524"/>
            <a:ext cx="2091663"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Reducing Admin Burden</a:t>
            </a:r>
          </a:p>
        </p:txBody>
      </p:sp>
      <p:sp>
        <p:nvSpPr>
          <p:cNvPr id="12" name="TextBox 11">
            <a:extLst>
              <a:ext uri="{FF2B5EF4-FFF2-40B4-BE49-F238E27FC236}">
                <a16:creationId xmlns:a16="http://schemas.microsoft.com/office/drawing/2014/main" id="{4776E690-9DEA-7C12-0EFA-F68F1C58A25F}"/>
              </a:ext>
            </a:extLst>
          </p:cNvPr>
          <p:cNvSpPr txBox="1"/>
          <p:nvPr/>
        </p:nvSpPr>
        <p:spPr>
          <a:xfrm>
            <a:off x="533386" y="3971110"/>
            <a:ext cx="3222494" cy="430887"/>
          </a:xfrm>
          <a:prstGeom prst="rect">
            <a:avLst/>
          </a:prstGeom>
          <a:noFill/>
        </p:spPr>
        <p:txBody>
          <a:bodyPr wrap="square" lIns="0" tIns="0" rIns="0" bIns="0">
            <a:spAutoFit/>
          </a:bodyPr>
          <a:lstStyle/>
          <a:p>
            <a:pPr algn="l"/>
            <a:r>
              <a:rPr sz="1400" b="0" i="0">
                <a:solidFill>
                  <a:srgbClr val="2D2D2D"/>
                </a:solidFill>
                <a:latin typeface="Arial" panose="020B0604020202020204" pitchFamily="34" charset="0"/>
                <a:cs typeface="Arial" panose="020B0604020202020204" pitchFamily="34" charset="0"/>
              </a:rPr>
              <a:t>Automating repetitive tasks, template generation, data summarization</a:t>
            </a:r>
          </a:p>
        </p:txBody>
      </p:sp>
      <p:sp>
        <p:nvSpPr>
          <p:cNvPr id="13" name="TextBox 12">
            <a:extLst>
              <a:ext uri="{FF2B5EF4-FFF2-40B4-BE49-F238E27FC236}">
                <a16:creationId xmlns:a16="http://schemas.microsoft.com/office/drawing/2014/main" id="{8479C00A-F4A6-8214-025B-A780731B1281}"/>
              </a:ext>
            </a:extLst>
          </p:cNvPr>
          <p:cNvSpPr txBox="1"/>
          <p:nvPr/>
        </p:nvSpPr>
        <p:spPr>
          <a:xfrm>
            <a:off x="533386" y="5001988"/>
            <a:ext cx="1481175"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Decision Support</a:t>
            </a:r>
          </a:p>
        </p:txBody>
      </p:sp>
      <p:sp>
        <p:nvSpPr>
          <p:cNvPr id="14" name="TextBox 13">
            <a:extLst>
              <a:ext uri="{FF2B5EF4-FFF2-40B4-BE49-F238E27FC236}">
                <a16:creationId xmlns:a16="http://schemas.microsoft.com/office/drawing/2014/main" id="{443BEC7A-8D77-2559-5A54-9FC0633204DF}"/>
              </a:ext>
            </a:extLst>
          </p:cNvPr>
          <p:cNvSpPr txBox="1"/>
          <p:nvPr/>
        </p:nvSpPr>
        <p:spPr>
          <a:xfrm>
            <a:off x="533386" y="5279574"/>
            <a:ext cx="3023814" cy="430887"/>
          </a:xfrm>
          <a:prstGeom prst="rect">
            <a:avLst/>
          </a:prstGeom>
          <a:noFill/>
        </p:spPr>
        <p:txBody>
          <a:bodyPr wrap="square" lIns="0" tIns="0" rIns="0" bIns="0">
            <a:spAutoFit/>
          </a:bodyPr>
          <a:lstStyle/>
          <a:p>
            <a:pPr algn="l"/>
            <a:r>
              <a:rPr sz="1400" b="0" i="0">
                <a:solidFill>
                  <a:srgbClr val="2D2D2D"/>
                </a:solidFill>
                <a:latin typeface="Arial" panose="020B0604020202020204" pitchFamily="34" charset="0"/>
                <a:cs typeface="Arial" panose="020B0604020202020204" pitchFamily="34" charset="0"/>
              </a:rPr>
              <a:t>Scenario analysis, trend identification, pattern recognition in large datasets</a:t>
            </a:r>
          </a:p>
        </p:txBody>
      </p:sp>
      <p:sp>
        <p:nvSpPr>
          <p:cNvPr id="15" name="TextBox 14">
            <a:extLst>
              <a:ext uri="{FF2B5EF4-FFF2-40B4-BE49-F238E27FC236}">
                <a16:creationId xmlns:a16="http://schemas.microsoft.com/office/drawing/2014/main" id="{59F2F23D-0B13-AD67-BA4F-C5AA1640F42B}"/>
              </a:ext>
            </a:extLst>
          </p:cNvPr>
          <p:cNvSpPr txBox="1"/>
          <p:nvPr/>
        </p:nvSpPr>
        <p:spPr>
          <a:xfrm>
            <a:off x="4724281" y="257168"/>
            <a:ext cx="6861400" cy="1298641"/>
          </a:xfrm>
          <a:prstGeom prst="rect">
            <a:avLst/>
          </a:prstGeom>
          <a:noFill/>
        </p:spPr>
        <p:txBody>
          <a:bodyPr wrap="square" lIns="0" tIns="0" rIns="0" bIns="0">
            <a:spAutoFit/>
          </a:bodyPr>
          <a:lstStyle/>
          <a:p>
            <a:pPr algn="l"/>
            <a:r>
              <a:rPr sz="3602" b="0" i="0">
                <a:solidFill>
                  <a:srgbClr val="304B84"/>
                </a:solidFill>
                <a:latin typeface="Poppins"/>
              </a:rPr>
              <a:t>What Generative AI Is Good At</a:t>
            </a:r>
          </a:p>
        </p:txBody>
      </p:sp>
      <p:sp>
        <p:nvSpPr>
          <p:cNvPr id="16" name="TextBox 15">
            <a:extLst>
              <a:ext uri="{FF2B5EF4-FFF2-40B4-BE49-F238E27FC236}">
                <a16:creationId xmlns:a16="http://schemas.microsoft.com/office/drawing/2014/main" id="{1263AA6B-E4F5-EB4A-459C-83124930EA9C}"/>
              </a:ext>
            </a:extLst>
          </p:cNvPr>
          <p:cNvSpPr txBox="1"/>
          <p:nvPr/>
        </p:nvSpPr>
        <p:spPr>
          <a:xfrm>
            <a:off x="4724281" y="2415421"/>
            <a:ext cx="7162620" cy="2590453"/>
          </a:xfrm>
          <a:prstGeom prst="rect">
            <a:avLst/>
          </a:prstGeom>
          <a:noFill/>
        </p:spPr>
        <p:txBody>
          <a:bodyPr wrap="square" lIns="0" tIns="0" rIns="0" bIns="0" anchor="t">
            <a:spAutoFit/>
          </a:bodyPr>
          <a:lstStyle/>
          <a:p>
            <a:pPr marL="212725" indent="-212725">
              <a:lnSpc>
                <a:spcPts val="1943"/>
              </a:lnSpc>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Institutions report significant time savings on routine documentation tasks</a:t>
            </a:r>
            <a:r>
              <a:rPr lang="en-US" sz="1600">
                <a:solidFill>
                  <a:srgbClr val="2D2D2D"/>
                </a:solidFill>
                <a:latin typeface="Arial" panose="020B0604020202020204" pitchFamily="34" charset="0"/>
                <a:cs typeface="Arial" panose="020B0604020202020204" pitchFamily="34" charset="0"/>
              </a:rPr>
              <a:t>,</a:t>
            </a:r>
            <a:r>
              <a:rPr sz="1600" b="0" i="0">
                <a:solidFill>
                  <a:srgbClr val="2D2D2D"/>
                </a:solidFill>
                <a:latin typeface="Arial" panose="020B0604020202020204" pitchFamily="34" charset="0"/>
                <a:cs typeface="Arial" panose="020B0604020202020204" pitchFamily="34" charset="0"/>
              </a:rPr>
              <a:t> including budget narratives, compliance reports, and stakeholder </a:t>
            </a:r>
            <a:r>
              <a:rPr lang="en-US" sz="1600">
                <a:solidFill>
                  <a:srgbClr val="2D2D2D"/>
                </a:solidFill>
                <a:latin typeface="Arial" panose="020B0604020202020204" pitchFamily="34" charset="0"/>
                <a:cs typeface="Arial" panose="020B0604020202020204" pitchFamily="34" charset="0"/>
              </a:rPr>
              <a:t>communications.</a:t>
            </a:r>
            <a:br>
              <a:rPr lang="en-US" sz="1600">
                <a:solidFill>
                  <a:srgbClr val="2D2D2D"/>
                </a:solidFill>
                <a:latin typeface="Arial" panose="020B0604020202020204" pitchFamily="34" charset="0"/>
                <a:cs typeface="Arial" panose="020B0604020202020204" pitchFamily="34" charset="0"/>
              </a:rPr>
            </a:br>
            <a:endParaRPr lang="en-US" sz="1600">
              <a:solidFill>
                <a:srgbClr val="2D2D2D"/>
              </a:solidFill>
              <a:latin typeface="Arial" panose="020B0604020202020204" pitchFamily="34" charset="0"/>
              <a:cs typeface="Arial" panose="020B0604020202020204" pitchFamily="34" charset="0"/>
            </a:endParaRPr>
          </a:p>
          <a:p>
            <a:pPr marL="212725" indent="-212725">
              <a:lnSpc>
                <a:spcPts val="1943"/>
              </a:lnSpc>
              <a:buClr>
                <a:srgbClr val="304B84"/>
              </a:buClr>
              <a:buSzPct val="100000"/>
              <a:buFont typeface="Aptos" charset="0"/>
              <a:buChar char="●"/>
            </a:pPr>
            <a:r>
              <a:rPr lang="en-US" sz="1600">
                <a:solidFill>
                  <a:srgbClr val="2D2D2D"/>
                </a:solidFill>
                <a:latin typeface="Arial" panose="020B0604020202020204" pitchFamily="34" charset="0"/>
                <a:cs typeface="Arial" panose="020B0604020202020204" pitchFamily="34" charset="0"/>
              </a:rPr>
              <a:t>AI</a:t>
            </a:r>
            <a:r>
              <a:rPr sz="1600" b="0" i="0">
                <a:solidFill>
                  <a:srgbClr val="2D2D2D"/>
                </a:solidFill>
                <a:latin typeface="Arial" panose="020B0604020202020204" pitchFamily="34" charset="0"/>
                <a:cs typeface="Arial" panose="020B0604020202020204" pitchFamily="34" charset="0"/>
              </a:rPr>
              <a:t> tools excel at reformatting existing content for different audiences, such as converting technical reports into executive summaries or board </a:t>
            </a:r>
            <a:r>
              <a:rPr lang="en-US" sz="1600">
                <a:solidFill>
                  <a:srgbClr val="2D2D2D"/>
                </a:solidFill>
                <a:latin typeface="Arial" panose="020B0604020202020204" pitchFamily="34" charset="0"/>
                <a:cs typeface="Arial" panose="020B0604020202020204" pitchFamily="34" charset="0"/>
              </a:rPr>
              <a:t>presentations.</a:t>
            </a:r>
          </a:p>
          <a:p>
            <a:pPr marL="212725" indent="-212725">
              <a:lnSpc>
                <a:spcPts val="1943"/>
              </a:lnSpc>
              <a:spcBef>
                <a:spcPts val="1199"/>
              </a:spcBef>
              <a:buClr>
                <a:srgbClr val="304B84"/>
              </a:buClr>
              <a:buSzPct val="100000"/>
              <a:buFont typeface="Aptos" charset="0"/>
              <a:buChar char="●"/>
            </a:pPr>
            <a:r>
              <a:rPr lang="en-US" sz="1600">
                <a:solidFill>
                  <a:srgbClr val="2D2D2D"/>
                </a:solidFill>
                <a:latin typeface="Arial" panose="020B0604020202020204" pitchFamily="34" charset="0"/>
                <a:cs typeface="Arial" panose="020B0604020202020204" pitchFamily="34" charset="0"/>
              </a:rPr>
              <a:t>Administrative</a:t>
            </a:r>
            <a:r>
              <a:rPr sz="1600" b="0" i="0">
                <a:solidFill>
                  <a:srgbClr val="2D2D2D"/>
                </a:solidFill>
                <a:latin typeface="Arial" panose="020B0604020202020204" pitchFamily="34" charset="0"/>
                <a:cs typeface="Arial" panose="020B0604020202020204" pitchFamily="34" charset="0"/>
              </a:rPr>
              <a:t> teams use AI to synthesize information from multiple sources, identify patterns in operational data, and prepare initial analysis for strategic decisions</a:t>
            </a:r>
            <a:r>
              <a:rPr lang="en-US" sz="1600">
                <a:solidFill>
                  <a:srgbClr val="2D2D2D"/>
                </a:solidFill>
                <a:latin typeface="Arial" panose="020B0604020202020204" pitchFamily="34" charset="0"/>
                <a:cs typeface="Arial" panose="020B0604020202020204" pitchFamily="34" charset="0"/>
              </a:rPr>
              <a:t>.</a:t>
            </a:r>
            <a:endParaRPr lang="en-US" sz="1600">
              <a:latin typeface="Arial" panose="020B0604020202020204" pitchFamily="34" charset="0"/>
              <a:cs typeface="Arial" panose="020B0604020202020204" pitchFamily="34" charset="0"/>
            </a:endParaRPr>
          </a:p>
        </p:txBody>
      </p:sp>
      <p:sp>
        <p:nvSpPr>
          <p:cNvPr id="18" name="Footer Placeholder 12">
            <a:extLst>
              <a:ext uri="{FF2B5EF4-FFF2-40B4-BE49-F238E27FC236}">
                <a16:creationId xmlns:a16="http://schemas.microsoft.com/office/drawing/2014/main" id="{DF719CE2-2EF4-CAB1-D8F8-33412C0D4D25}"/>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Tree>
    <p:extLst>
      <p:ext uri="{BB962C8B-B14F-4D97-AF65-F5344CB8AC3E}">
        <p14:creationId xmlns:p14="http://schemas.microsoft.com/office/powerpoint/2010/main" val="4135159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a:extLst>
            <a:ext uri="{FF2B5EF4-FFF2-40B4-BE49-F238E27FC236}">
              <a16:creationId xmlns:a16="http://schemas.microsoft.com/office/drawing/2014/main" id="{18931C1E-48E8-22A2-8A1A-0E578C91399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4A450E6-963F-932F-9032-D2EB65E90CE4}"/>
              </a:ext>
            </a:extLst>
          </p:cNvPr>
          <p:cNvSpPr/>
          <p:nvPr/>
        </p:nvSpPr>
        <p:spPr>
          <a:xfrm>
            <a:off x="7010400" y="0"/>
            <a:ext cx="5181600" cy="6858000"/>
          </a:xfrm>
          <a:prstGeom prst="rect">
            <a:avLst/>
          </a:prstGeom>
          <a:solidFill>
            <a:srgbClr val="A6C1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8240B13-6509-BE4C-4EDE-AAED9B195CB2}"/>
              </a:ext>
            </a:extLst>
          </p:cNvPr>
          <p:cNvPicPr>
            <a:picLocks noChangeAspect="1"/>
          </p:cNvPicPr>
          <p:nvPr/>
        </p:nvPicPr>
        <p:blipFill>
          <a:blip r:embed="rId3"/>
          <a:stretch>
            <a:fillRect/>
          </a:stretch>
        </p:blipFill>
        <p:spPr>
          <a:xfrm>
            <a:off x="7333981" y="2401930"/>
            <a:ext cx="4534438" cy="2951409"/>
          </a:xfrm>
          <a:prstGeom prst="rect">
            <a:avLst/>
          </a:prstGeom>
        </p:spPr>
      </p:pic>
      <p:sp>
        <p:nvSpPr>
          <p:cNvPr id="6" name="TextBox 5">
            <a:extLst>
              <a:ext uri="{FF2B5EF4-FFF2-40B4-BE49-F238E27FC236}">
                <a16:creationId xmlns:a16="http://schemas.microsoft.com/office/drawing/2014/main" id="{9FFADCEB-481F-51BA-A991-A9B921860395}"/>
              </a:ext>
            </a:extLst>
          </p:cNvPr>
          <p:cNvSpPr txBox="1"/>
          <p:nvPr/>
        </p:nvSpPr>
        <p:spPr>
          <a:xfrm>
            <a:off x="304792" y="253999"/>
            <a:ext cx="5975995" cy="553998"/>
          </a:xfrm>
          <a:prstGeom prst="rect">
            <a:avLst/>
          </a:prstGeom>
          <a:noFill/>
        </p:spPr>
        <p:txBody>
          <a:bodyPr wrap="none" lIns="0" tIns="0" rIns="0" bIns="0" anchor="t">
            <a:spAutoFit/>
          </a:bodyPr>
          <a:lstStyle/>
          <a:p>
            <a:r>
              <a:rPr lang="en-US" sz="3600">
                <a:solidFill>
                  <a:srgbClr val="304B84"/>
                </a:solidFill>
                <a:latin typeface="Poppins"/>
              </a:rPr>
              <a:t>What Generative AI Is NOT</a:t>
            </a:r>
            <a:endParaRPr lang="en-US" sz="3600">
              <a:solidFill>
                <a:srgbClr val="000000"/>
              </a:solidFill>
              <a:latin typeface="Poppins"/>
              <a:cs typeface="Poppins"/>
            </a:endParaRPr>
          </a:p>
        </p:txBody>
      </p:sp>
      <p:sp>
        <p:nvSpPr>
          <p:cNvPr id="7" name="TextBox 6">
            <a:extLst>
              <a:ext uri="{FF2B5EF4-FFF2-40B4-BE49-F238E27FC236}">
                <a16:creationId xmlns:a16="http://schemas.microsoft.com/office/drawing/2014/main" id="{6E72D892-57ED-8639-CB4D-9376D57EB5F5}"/>
              </a:ext>
            </a:extLst>
          </p:cNvPr>
          <p:cNvSpPr txBox="1"/>
          <p:nvPr/>
        </p:nvSpPr>
        <p:spPr>
          <a:xfrm>
            <a:off x="370083" y="2401930"/>
            <a:ext cx="6400639" cy="3898503"/>
          </a:xfrm>
          <a:prstGeom prst="rect">
            <a:avLst/>
          </a:prstGeom>
          <a:noFill/>
        </p:spPr>
        <p:txBody>
          <a:bodyPr wrap="square" lIns="0" tIns="0" rIns="0" bIns="0" anchor="t">
            <a:spAutoFit/>
          </a:bodyPr>
          <a:lstStyle/>
          <a:p>
            <a:pPr marL="243205" indent="-24320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Not sentient or conscious—these systems execute statistical pattern matching without understanding, reasoning ability, or awareness of context beyond training data.</a:t>
            </a:r>
            <a:br>
              <a:rPr lang="en-US" sz="1600">
                <a:solidFill>
                  <a:srgbClr val="2D2D2D"/>
                </a:solidFill>
                <a:latin typeface="Arial" panose="020B0604020202020204" pitchFamily="34" charset="0"/>
                <a:cs typeface="Arial" panose="020B0604020202020204" pitchFamily="34" charset="0"/>
              </a:rPr>
            </a:br>
            <a:endParaRPr lang="en-US" sz="1600">
              <a:solidFill>
                <a:srgbClr val="000000"/>
              </a:solidFill>
              <a:latin typeface="Arial" panose="020B0604020202020204" pitchFamily="34" charset="0"/>
              <a:cs typeface="Arial" panose="020B0604020202020204" pitchFamily="34" charset="0"/>
            </a:endParaRPr>
          </a:p>
          <a:p>
            <a:pPr marL="243205" indent="-24320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Not consistently accurate or reliable—hallucination rates range from 15% to 82% depending on model, task complexity, and prompting methods.</a:t>
            </a:r>
            <a:r>
              <a:rPr lang="en-US" sz="1600">
                <a:solidFill>
                  <a:srgbClr val="243E75"/>
                </a:solidFill>
                <a:latin typeface="Arial" panose="020B0604020202020204" pitchFamily="34" charset="0"/>
                <a:cs typeface="Arial" panose="020B0604020202020204" pitchFamily="34" charset="0"/>
              </a:rPr>
              <a:t> </a:t>
            </a:r>
            <a:r>
              <a:rPr lang="en-US" sz="1600">
                <a:solidFill>
                  <a:srgbClr val="243E75"/>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[6]</a:t>
            </a:r>
            <a:br>
              <a:rPr lang="en-US" sz="1600">
                <a:solidFill>
                  <a:srgbClr val="243E75"/>
                </a:solidFill>
                <a:latin typeface="Arial" panose="020B0604020202020204" pitchFamily="34" charset="0"/>
                <a:cs typeface="Arial" panose="020B0604020202020204" pitchFamily="34" charset="0"/>
              </a:rPr>
            </a:br>
            <a:endParaRPr lang="en-US" sz="1600">
              <a:solidFill>
                <a:srgbClr val="000000"/>
              </a:solidFill>
              <a:latin typeface="Arial" panose="020B0604020202020204" pitchFamily="34" charset="0"/>
              <a:cs typeface="Arial" panose="020B0604020202020204" pitchFamily="34" charset="0"/>
            </a:endParaRPr>
          </a:p>
          <a:p>
            <a:pPr marL="243205" indent="-24320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Not a system of record or authoritative source—outputs require verification against institutional data, policies</a:t>
            </a:r>
            <a:r>
              <a:rPr lang="en-US" sz="1600" b="0" i="0">
                <a:solidFill>
                  <a:srgbClr val="2D2D2D"/>
                </a:solidFill>
                <a:latin typeface="Arial" panose="020B0604020202020204" pitchFamily="34" charset="0"/>
                <a:cs typeface="Arial" panose="020B0604020202020204" pitchFamily="34" charset="0"/>
              </a:rPr>
              <a:t>, and </a:t>
            </a:r>
            <a:r>
              <a:rPr lang="en-US" sz="1600">
                <a:solidFill>
                  <a:srgbClr val="2D2D2D"/>
                </a:solidFill>
                <a:latin typeface="Arial" panose="020B0604020202020204" pitchFamily="34" charset="0"/>
                <a:cs typeface="Arial" panose="020B0604020202020204" pitchFamily="34" charset="0"/>
              </a:rPr>
              <a:t>official documentation before use.</a:t>
            </a:r>
            <a:br>
              <a:rPr lang="en-US" sz="1600">
                <a:solidFill>
                  <a:srgbClr val="2D2D2D"/>
                </a:solidFill>
                <a:latin typeface="Arial" panose="020B0604020202020204" pitchFamily="34" charset="0"/>
                <a:cs typeface="Arial" panose="020B0604020202020204" pitchFamily="34" charset="0"/>
              </a:rPr>
            </a:br>
            <a:endParaRPr lang="en-US" sz="1600">
              <a:solidFill>
                <a:srgbClr val="000000"/>
              </a:solidFill>
              <a:latin typeface="Arial" panose="020B0604020202020204" pitchFamily="34" charset="0"/>
              <a:cs typeface="Arial" panose="020B0604020202020204" pitchFamily="34" charset="0"/>
            </a:endParaRPr>
          </a:p>
          <a:p>
            <a:pPr marL="243205" indent="-24320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Not legally or ethically accountable—responsibility for AI-assisted decisions remains entirely with the human users and institutional leadership.</a:t>
            </a:r>
            <a:endParaRPr lang="en-US" sz="1600">
              <a:solidFill>
                <a:srgbClr val="000000"/>
              </a:solidFill>
              <a:latin typeface="Arial" panose="020B0604020202020204" pitchFamily="34" charset="0"/>
              <a:cs typeface="Arial" panose="020B0604020202020204" pitchFamily="34" charset="0"/>
            </a:endParaRPr>
          </a:p>
          <a:p>
            <a:pPr marL="212725" indent="-212725" algn="l">
              <a:lnSpc>
                <a:spcPts val="1943"/>
              </a:lnSpc>
              <a:spcAft>
                <a:spcPts val="0"/>
              </a:spcAft>
              <a:buClr>
                <a:srgbClr val="304B84"/>
              </a:buClr>
              <a:buSzPct val="100000"/>
              <a:buFont typeface="Aptos,Sans-Serif" charset="0"/>
              <a:buChar char="●"/>
            </a:pPr>
            <a:endParaRPr lang="en-US" sz="1600" b="0" i="0">
              <a:solidFill>
                <a:srgbClr val="2D2D2D"/>
              </a:solidFill>
              <a:latin typeface="Arial" panose="020B0604020202020204" pitchFamily="34" charset="0"/>
              <a:cs typeface="Arial" panose="020B0604020202020204" pitchFamily="34" charset="0"/>
            </a:endParaRPr>
          </a:p>
        </p:txBody>
      </p:sp>
      <p:sp>
        <p:nvSpPr>
          <p:cNvPr id="5" name="Footer Placeholder 12">
            <a:extLst>
              <a:ext uri="{FF2B5EF4-FFF2-40B4-BE49-F238E27FC236}">
                <a16:creationId xmlns:a16="http://schemas.microsoft.com/office/drawing/2014/main" id="{0A4E130D-962A-0E00-A8A4-C57F993DF215}"/>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Tree>
    <p:extLst>
      <p:ext uri="{BB962C8B-B14F-4D97-AF65-F5344CB8AC3E}">
        <p14:creationId xmlns:p14="http://schemas.microsoft.com/office/powerpoint/2010/main" val="3213031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p:cNvGrpSpPr/>
        <p:nvPr/>
      </p:nvGrpSpPr>
      <p:grpSpPr>
        <a:xfrm>
          <a:off x="0" y="0"/>
          <a:ext cx="0" cy="0"/>
          <a:chOff x="0" y="0"/>
          <a:chExt cx="0" cy="0"/>
        </a:xfrm>
      </p:grpSpPr>
      <p:sp>
        <p:nvSpPr>
          <p:cNvPr id="2" name="Rounded Rectangle 1"/>
          <p:cNvSpPr/>
          <p:nvPr/>
        </p:nvSpPr>
        <p:spPr>
          <a:xfrm>
            <a:off x="304800" y="1136749"/>
            <a:ext cx="5676900" cy="1190178"/>
          </a:xfrm>
          <a:prstGeom prst="roundRect">
            <a:avLst>
              <a:gd name="adj" fmla="val 12804"/>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3" name="Rounded Rectangle 2"/>
          <p:cNvSpPr/>
          <p:nvPr/>
        </p:nvSpPr>
        <p:spPr>
          <a:xfrm>
            <a:off x="6210300" y="1136749"/>
            <a:ext cx="5676900" cy="1190178"/>
          </a:xfrm>
          <a:prstGeom prst="roundRect">
            <a:avLst>
              <a:gd name="adj" fmla="val 12804"/>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4" name="TextBox 3"/>
          <p:cNvSpPr txBox="1"/>
          <p:nvPr/>
        </p:nvSpPr>
        <p:spPr>
          <a:xfrm>
            <a:off x="304792" y="257168"/>
            <a:ext cx="5606215" cy="695307"/>
          </a:xfrm>
          <a:prstGeom prst="rect">
            <a:avLst/>
          </a:prstGeom>
          <a:noFill/>
        </p:spPr>
        <p:txBody>
          <a:bodyPr wrap="none" lIns="0" tIns="0" rIns="0" bIns="0">
            <a:spAutoFit/>
          </a:bodyPr>
          <a:lstStyle/>
          <a:p>
            <a:pPr algn="l"/>
            <a:r>
              <a:rPr sz="3602" b="0" i="0">
                <a:solidFill>
                  <a:srgbClr val="304B84"/>
                </a:solidFill>
                <a:latin typeface="Poppins"/>
              </a:rPr>
              <a:t>Hallucinations &amp; Errors</a:t>
            </a:r>
          </a:p>
        </p:txBody>
      </p:sp>
      <p:sp>
        <p:nvSpPr>
          <p:cNvPr id="5" name="TextBox 4"/>
          <p:cNvSpPr txBox="1"/>
          <p:nvPr/>
        </p:nvSpPr>
        <p:spPr>
          <a:xfrm>
            <a:off x="2035424" y="1308166"/>
            <a:ext cx="2215350" cy="419987"/>
          </a:xfrm>
          <a:prstGeom prst="rect">
            <a:avLst/>
          </a:prstGeom>
          <a:noFill/>
        </p:spPr>
        <p:txBody>
          <a:bodyPr wrap="none" lIns="0" tIns="0" rIns="0" bIns="0">
            <a:spAutoFit/>
          </a:bodyPr>
          <a:lstStyle/>
          <a:p>
            <a:pPr algn="ctr"/>
            <a:r>
              <a:rPr sz="2729" b="0" i="0">
                <a:solidFill>
                  <a:srgbClr val="304B84"/>
                </a:solidFill>
                <a:latin typeface="Arial" panose="020B0604020202020204" pitchFamily="34" charset="0"/>
                <a:cs typeface="Arial" panose="020B0604020202020204" pitchFamily="34" charset="0"/>
              </a:rPr>
              <a:t>$67.4B</a:t>
            </a:r>
            <a:r>
              <a:rPr lang="en-US" sz="2729" b="0" i="0">
                <a:solidFill>
                  <a:srgbClr val="304B84"/>
                </a:solidFill>
                <a:latin typeface="Arial" panose="020B0604020202020204" pitchFamily="34" charset="0"/>
                <a:cs typeface="Arial" panose="020B0604020202020204" pitchFamily="34" charset="0"/>
              </a:rPr>
              <a:t> (2024)</a:t>
            </a:r>
            <a:endParaRPr sz="2729" b="0" i="0">
              <a:solidFill>
                <a:srgbClr val="304B84"/>
              </a:solidFill>
              <a:latin typeface="Arial" panose="020B0604020202020204" pitchFamily="34" charset="0"/>
              <a:cs typeface="Arial" panose="020B0604020202020204" pitchFamily="34" charset="0"/>
            </a:endParaRPr>
          </a:p>
        </p:txBody>
      </p:sp>
      <p:sp>
        <p:nvSpPr>
          <p:cNvPr id="6" name="TextBox 5"/>
          <p:cNvSpPr txBox="1"/>
          <p:nvPr/>
        </p:nvSpPr>
        <p:spPr>
          <a:xfrm>
            <a:off x="1286947" y="1860602"/>
            <a:ext cx="3712299" cy="215444"/>
          </a:xfrm>
          <a:prstGeom prst="rect">
            <a:avLst/>
          </a:prstGeom>
          <a:noFill/>
        </p:spPr>
        <p:txBody>
          <a:bodyPr wrap="none" lIns="0" tIns="0" rIns="0" bIns="0">
            <a:spAutoFit/>
          </a:bodyPr>
          <a:lstStyle/>
          <a:p>
            <a:pPr algn="ctr"/>
            <a:r>
              <a:rPr sz="1400" b="0" i="0">
                <a:solidFill>
                  <a:srgbClr val="304B84"/>
                </a:solidFill>
                <a:latin typeface="Arial" panose="020B0604020202020204" pitchFamily="34" charset="0"/>
                <a:cs typeface="Arial" panose="020B0604020202020204" pitchFamily="34" charset="0"/>
              </a:rPr>
              <a:t>Global losses from AI hallucinations in 2024</a:t>
            </a:r>
            <a:r>
              <a:rPr sz="1400" b="0" i="0">
                <a:solidFill>
                  <a:srgbClr val="243E75"/>
                </a:solidFill>
                <a:latin typeface="Arial" panose="020B0604020202020204" pitchFamily="34" charset="0"/>
                <a:cs typeface="Arial" panose="020B0604020202020204" pitchFamily="34" charset="0"/>
              </a:rPr>
              <a:t> </a:t>
            </a:r>
            <a:r>
              <a:rPr sz="1400" b="0" i="0">
                <a:solidFill>
                  <a:srgbClr val="243E75"/>
                </a:solidFill>
                <a:latin typeface="Arial" panose="020B0604020202020204" pitchFamily="34" charset="0"/>
                <a:cs typeface="Arial" panose="020B0604020202020204" pitchFamily="34" charset="0"/>
                <a:hlinkClick r:id="rId3" tooltip="AI Hallucination Statistics: Research Report 2026 - S...">
                  <a:extLst>
                    <a:ext uri="{A12FA001-AC4F-418D-AE19-62706E023703}">
                      <ahyp:hlinkClr xmlns:ahyp="http://schemas.microsoft.com/office/drawing/2018/hyperlinkcolor" val="tx"/>
                    </a:ext>
                  </a:extLst>
                </a:hlinkClick>
              </a:rPr>
              <a:t>[6]</a:t>
            </a:r>
          </a:p>
        </p:txBody>
      </p:sp>
      <p:sp>
        <p:nvSpPr>
          <p:cNvPr id="7" name="TextBox 6"/>
          <p:cNvSpPr txBox="1"/>
          <p:nvPr/>
        </p:nvSpPr>
        <p:spPr>
          <a:xfrm>
            <a:off x="8145234" y="1308166"/>
            <a:ext cx="1806584" cy="419987"/>
          </a:xfrm>
          <a:prstGeom prst="rect">
            <a:avLst/>
          </a:prstGeom>
          <a:noFill/>
        </p:spPr>
        <p:txBody>
          <a:bodyPr wrap="none" lIns="0" tIns="0" rIns="0" bIns="0">
            <a:spAutoFit/>
          </a:bodyPr>
          <a:lstStyle/>
          <a:p>
            <a:pPr algn="ctr"/>
            <a:r>
              <a:rPr sz="2729" b="0" i="0">
                <a:solidFill>
                  <a:srgbClr val="304B84"/>
                </a:solidFill>
                <a:latin typeface="Arial" panose="020B0604020202020204" pitchFamily="34" charset="0"/>
                <a:cs typeface="Arial" panose="020B0604020202020204" pitchFamily="34" charset="0"/>
              </a:rPr>
              <a:t>47%</a:t>
            </a:r>
            <a:r>
              <a:rPr lang="en-US" sz="2729" b="0" i="0">
                <a:solidFill>
                  <a:srgbClr val="304B84"/>
                </a:solidFill>
                <a:latin typeface="Arial" panose="020B0604020202020204" pitchFamily="34" charset="0"/>
                <a:cs typeface="Arial" panose="020B0604020202020204" pitchFamily="34" charset="0"/>
              </a:rPr>
              <a:t> (2026)</a:t>
            </a:r>
            <a:endParaRPr sz="2729" b="0" i="0">
              <a:solidFill>
                <a:srgbClr val="304B84"/>
              </a:solidFill>
              <a:latin typeface="Arial" panose="020B0604020202020204" pitchFamily="34" charset="0"/>
              <a:cs typeface="Arial" panose="020B0604020202020204" pitchFamily="34" charset="0"/>
            </a:endParaRPr>
          </a:p>
        </p:txBody>
      </p:sp>
      <p:sp>
        <p:nvSpPr>
          <p:cNvPr id="8" name="TextBox 7"/>
          <p:cNvSpPr txBox="1"/>
          <p:nvPr/>
        </p:nvSpPr>
        <p:spPr>
          <a:xfrm>
            <a:off x="6526326" y="1860602"/>
            <a:ext cx="5044394" cy="215444"/>
          </a:xfrm>
          <a:prstGeom prst="rect">
            <a:avLst/>
          </a:prstGeom>
          <a:noFill/>
        </p:spPr>
        <p:txBody>
          <a:bodyPr wrap="none" lIns="0" tIns="0" rIns="0" bIns="0">
            <a:spAutoFit/>
          </a:bodyPr>
          <a:lstStyle/>
          <a:p>
            <a:pPr algn="ctr"/>
            <a:r>
              <a:rPr sz="1400" b="0" i="0">
                <a:solidFill>
                  <a:srgbClr val="304B84"/>
                </a:solidFill>
                <a:latin typeface="Arial" panose="020B0604020202020204" pitchFamily="34" charset="0"/>
                <a:cs typeface="Arial" panose="020B0604020202020204" pitchFamily="34" charset="0"/>
              </a:rPr>
              <a:t>Of executives made major decisions on unverified AI content</a:t>
            </a:r>
            <a:r>
              <a:rPr sz="1400" b="0" i="0">
                <a:solidFill>
                  <a:srgbClr val="243E75"/>
                </a:solidFill>
                <a:latin typeface="Arial" panose="020B0604020202020204" pitchFamily="34" charset="0"/>
                <a:cs typeface="Arial" panose="020B0604020202020204" pitchFamily="34" charset="0"/>
              </a:rPr>
              <a:t> </a:t>
            </a:r>
            <a:r>
              <a:rPr sz="1400" b="0" i="0">
                <a:solidFill>
                  <a:srgbClr val="243E75"/>
                </a:solidFill>
                <a:latin typeface="Arial" panose="020B0604020202020204" pitchFamily="34" charset="0"/>
                <a:cs typeface="Arial" panose="020B0604020202020204" pitchFamily="34" charset="0"/>
                <a:hlinkClick r:id="rId3" tooltip="AI Hallucination Statistics: Research Report 2026 - S...">
                  <a:extLst>
                    <a:ext uri="{A12FA001-AC4F-418D-AE19-62706E023703}">
                      <ahyp:hlinkClr xmlns:ahyp="http://schemas.microsoft.com/office/drawing/2018/hyperlinkcolor" val="tx"/>
                    </a:ext>
                  </a:extLst>
                </a:hlinkClick>
              </a:rPr>
              <a:t>[6]</a:t>
            </a:r>
          </a:p>
        </p:txBody>
      </p:sp>
      <p:sp>
        <p:nvSpPr>
          <p:cNvPr id="9" name="TextBox 8"/>
          <p:cNvSpPr txBox="1"/>
          <p:nvPr/>
        </p:nvSpPr>
        <p:spPr>
          <a:xfrm>
            <a:off x="304792" y="2784058"/>
            <a:ext cx="11582110" cy="2322815"/>
          </a:xfrm>
          <a:prstGeom prst="rect">
            <a:avLst/>
          </a:prstGeom>
          <a:noFill/>
        </p:spPr>
        <p:txBody>
          <a:bodyPr wrap="square" lIns="0" tIns="0" rIns="0" bIns="0" anchor="t">
            <a:spAutoFit/>
          </a:bodyPr>
          <a:lstStyle/>
          <a:p>
            <a:pPr marL="212725" indent="-212725" algn="l">
              <a:lnSpc>
                <a:spcPts val="1943"/>
              </a:lnSpc>
              <a:spcBef>
                <a:spcPts val="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Systems fabricate citations to non-existent research, invent policy language, and create plausible but entirely fictional financial data or compliance requirements</a:t>
            </a:r>
            <a:r>
              <a:rPr lang="en-US" sz="1600">
                <a:solidFill>
                  <a:srgbClr val="2D2D2D"/>
                </a:solidFill>
                <a:latin typeface="Arial" panose="020B0604020202020204" pitchFamily="34" charset="0"/>
                <a:cs typeface="Arial" panose="020B0604020202020204" pitchFamily="34" charset="0"/>
              </a:rPr>
              <a:t>.</a:t>
            </a:r>
            <a:endParaRPr lang="en-US" sz="1600">
              <a:latin typeface="Arial" panose="020B0604020202020204" pitchFamily="34" charset="0"/>
              <a:cs typeface="Arial" panose="020B0604020202020204" pitchFamily="34" charset="0"/>
            </a:endParaRPr>
          </a:p>
          <a:p>
            <a:pPr marL="212725" indent="-21272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AI outputs sound authoritative and confident while being completely wrong, using phrases like "definitely" and "certainly" more frequently when generating incorrect information</a:t>
            </a:r>
            <a:r>
              <a:rPr lang="en-US" sz="1600">
                <a:solidFill>
                  <a:srgbClr val="2D2D2D"/>
                </a:solidFill>
                <a:latin typeface="Arial" panose="020B0604020202020204" pitchFamily="34" charset="0"/>
                <a:cs typeface="Arial" panose="020B0604020202020204" pitchFamily="34" charset="0"/>
              </a:rPr>
              <a:t>.</a:t>
            </a:r>
            <a:r>
              <a:rPr sz="1600" b="0" i="0">
                <a:solidFill>
                  <a:srgbClr val="243E75"/>
                </a:solidFill>
                <a:latin typeface="Arial" panose="020B0604020202020204" pitchFamily="34" charset="0"/>
                <a:cs typeface="Arial" panose="020B0604020202020204" pitchFamily="34" charset="0"/>
              </a:rPr>
              <a:t> </a:t>
            </a:r>
            <a:r>
              <a:rPr sz="1600" b="0" i="0">
                <a:solidFill>
                  <a:srgbClr val="243E75"/>
                </a:solidFill>
                <a:latin typeface="Arial" panose="020B0604020202020204" pitchFamily="34" charset="0"/>
                <a:cs typeface="Arial" panose="020B0604020202020204" pitchFamily="34" charset="0"/>
                <a:hlinkClick r:id="rId4" tooltip="AI Governance in Higher Education: Case Studies of Gu...">
                  <a:extLst>
                    <a:ext uri="{A12FA001-AC4F-418D-AE19-62706E023703}">
                      <ahyp:hlinkClr xmlns:ahyp="http://schemas.microsoft.com/office/drawing/2018/hyperlinkcolor" val="tx"/>
                    </a:ext>
                  </a:extLst>
                </a:hlinkClick>
              </a:rPr>
              <a:t>[5]</a:t>
            </a:r>
            <a:endParaRPr sz="1600" b="0" i="0">
              <a:solidFill>
                <a:srgbClr val="243E75"/>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pPr marL="212725" indent="-21272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Leading law firms, academic researchers, and healthcare organizations have documented costly errors from unverified AI-generated content in court filings, publications, and patient care</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a:p>
            <a:pPr marL="212725" indent="-21272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Every quantitative claim, policy reference, and regulatory citation from AI tools requires human verification against authoritative institutional sources before use</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p:txBody>
      </p:sp>
      <p:sp>
        <p:nvSpPr>
          <p:cNvPr id="11" name="Footer Placeholder 12">
            <a:extLst>
              <a:ext uri="{FF2B5EF4-FFF2-40B4-BE49-F238E27FC236}">
                <a16:creationId xmlns:a16="http://schemas.microsoft.com/office/drawing/2014/main" id="{59BA897F-6F85-2C18-9401-FC062318A6E9}"/>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a:extLst>
            <a:ext uri="{FF2B5EF4-FFF2-40B4-BE49-F238E27FC236}">
              <a16:creationId xmlns:a16="http://schemas.microsoft.com/office/drawing/2014/main" id="{35A95FF6-0622-F3DB-2949-0E4ABF77C6C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388E800-5390-3CB2-8823-483114A8A150}"/>
              </a:ext>
            </a:extLst>
          </p:cNvPr>
          <p:cNvSpPr/>
          <p:nvPr/>
        </p:nvSpPr>
        <p:spPr>
          <a:xfrm>
            <a:off x="7010400" y="0"/>
            <a:ext cx="5181600" cy="6858000"/>
          </a:xfrm>
          <a:prstGeom prst="rect">
            <a:avLst/>
          </a:prstGeom>
          <a:solidFill>
            <a:srgbClr val="A6C1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pic>
        <p:nvPicPr>
          <p:cNvPr id="4" name="Picture 3" descr="A collage of various images of various business objects&#10;&#10;AI-generated content may be incorrect.">
            <a:extLst>
              <a:ext uri="{FF2B5EF4-FFF2-40B4-BE49-F238E27FC236}">
                <a16:creationId xmlns:a16="http://schemas.microsoft.com/office/drawing/2014/main" id="{8C3A4BFD-2687-5F8B-C88B-C520235F0926}"/>
              </a:ext>
            </a:extLst>
          </p:cNvPr>
          <p:cNvPicPr>
            <a:picLocks noChangeAspect="1"/>
          </p:cNvPicPr>
          <p:nvPr/>
        </p:nvPicPr>
        <p:blipFill>
          <a:blip r:embed="rId3"/>
          <a:stretch>
            <a:fillRect/>
          </a:stretch>
        </p:blipFill>
        <p:spPr>
          <a:xfrm>
            <a:off x="7273880" y="2071352"/>
            <a:ext cx="4523704" cy="2962141"/>
          </a:xfrm>
          <a:prstGeom prst="rect">
            <a:avLst/>
          </a:prstGeom>
        </p:spPr>
      </p:pic>
      <p:sp>
        <p:nvSpPr>
          <p:cNvPr id="6" name="TextBox 5">
            <a:extLst>
              <a:ext uri="{FF2B5EF4-FFF2-40B4-BE49-F238E27FC236}">
                <a16:creationId xmlns:a16="http://schemas.microsoft.com/office/drawing/2014/main" id="{5F3D3EB3-F1D6-1404-85C3-C2E82BE8FA04}"/>
              </a:ext>
            </a:extLst>
          </p:cNvPr>
          <p:cNvSpPr txBox="1"/>
          <p:nvPr/>
        </p:nvSpPr>
        <p:spPr>
          <a:xfrm>
            <a:off x="297871" y="253999"/>
            <a:ext cx="6545061" cy="1107996"/>
          </a:xfrm>
          <a:prstGeom prst="rect">
            <a:avLst/>
          </a:prstGeom>
          <a:noFill/>
        </p:spPr>
        <p:txBody>
          <a:bodyPr wrap="none" lIns="0" tIns="0" rIns="0" bIns="0" anchor="t">
            <a:spAutoFit/>
          </a:bodyPr>
          <a:lstStyle/>
          <a:p>
            <a:r>
              <a:rPr lang="en-US" sz="3600">
                <a:solidFill>
                  <a:srgbClr val="304B84"/>
                </a:solidFill>
                <a:latin typeface="Poppins"/>
              </a:rPr>
              <a:t>Where Higher Education</a:t>
            </a:r>
            <a:endParaRPr lang="en-US" sz="3600">
              <a:solidFill>
                <a:srgbClr val="000000"/>
              </a:solidFill>
              <a:latin typeface="Poppins"/>
            </a:endParaRPr>
          </a:p>
          <a:p>
            <a:r>
              <a:rPr lang="en-US" sz="3600">
                <a:solidFill>
                  <a:srgbClr val="304B84"/>
                </a:solidFill>
                <a:latin typeface="Poppins"/>
              </a:rPr>
              <a:t>Business Offices Are Using AI</a:t>
            </a:r>
            <a:endParaRPr lang="en-US" sz="3600">
              <a:solidFill>
                <a:srgbClr val="000000"/>
              </a:solidFill>
              <a:latin typeface="Poppins"/>
              <a:cs typeface="Poppins"/>
            </a:endParaRPr>
          </a:p>
        </p:txBody>
      </p:sp>
      <p:sp>
        <p:nvSpPr>
          <p:cNvPr id="10" name="TextBox 9">
            <a:extLst>
              <a:ext uri="{FF2B5EF4-FFF2-40B4-BE49-F238E27FC236}">
                <a16:creationId xmlns:a16="http://schemas.microsoft.com/office/drawing/2014/main" id="{1585AC87-6097-4530-8B94-231A9F310D15}"/>
              </a:ext>
            </a:extLst>
          </p:cNvPr>
          <p:cNvSpPr txBox="1"/>
          <p:nvPr/>
        </p:nvSpPr>
        <p:spPr>
          <a:xfrm>
            <a:off x="370081" y="2401930"/>
            <a:ext cx="6400639" cy="2909130"/>
          </a:xfrm>
          <a:prstGeom prst="rect">
            <a:avLst/>
          </a:prstGeom>
          <a:noFill/>
        </p:spPr>
        <p:txBody>
          <a:bodyPr wrap="square" lIns="0" tIns="0" rIns="0" bIns="0" anchor="t">
            <a:spAutoFit/>
          </a:bodyPr>
          <a:lstStyle/>
          <a:p>
            <a:pPr marL="227965" indent="-22796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Finance and budgeting teams use AI for variance analysis, forecast modeling, and trend identification.</a:t>
            </a:r>
            <a:br>
              <a:rPr lang="en-US" sz="1600">
                <a:latin typeface="Arial" panose="020B0604020202020204" pitchFamily="34" charset="0"/>
                <a:cs typeface="Arial" panose="020B0604020202020204" pitchFamily="34" charset="0"/>
              </a:rPr>
            </a:br>
            <a:endParaRPr lang="en-US" sz="1600">
              <a:solidFill>
                <a:srgbClr val="000000"/>
              </a:solidFill>
              <a:latin typeface="Arial" panose="020B0604020202020204" pitchFamily="34" charset="0"/>
              <a:cs typeface="Arial" panose="020B0604020202020204" pitchFamily="34" charset="0"/>
            </a:endParaRPr>
          </a:p>
          <a:p>
            <a:pPr marL="227965" indent="-22796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Procurement and contracts offices deploy AI to summarize vendor proposals and draft initial contract language</a:t>
            </a:r>
            <a:br>
              <a:rPr lang="en-US" sz="1600">
                <a:solidFill>
                  <a:srgbClr val="2D2D2D"/>
                </a:solidFill>
                <a:latin typeface="Arial" panose="020B0604020202020204" pitchFamily="34" charset="0"/>
                <a:cs typeface="Arial" panose="020B0604020202020204" pitchFamily="34" charset="0"/>
              </a:rPr>
            </a:br>
            <a:endParaRPr lang="en-US" sz="1600">
              <a:solidFill>
                <a:srgbClr val="000000"/>
              </a:solidFill>
              <a:latin typeface="Arial" panose="020B0604020202020204" pitchFamily="34" charset="0"/>
              <a:cs typeface="Arial" panose="020B0604020202020204" pitchFamily="34" charset="0"/>
            </a:endParaRPr>
          </a:p>
          <a:p>
            <a:pPr marL="227965" indent="-22796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Human resources departments apply AI for job description drafting, benefits communication</a:t>
            </a:r>
            <a:r>
              <a:rPr lang="en-US" sz="1600" b="0" i="0">
                <a:solidFill>
                  <a:srgbClr val="2D2D2D"/>
                </a:solidFill>
                <a:latin typeface="Arial" panose="020B0604020202020204" pitchFamily="34" charset="0"/>
                <a:cs typeface="Arial" panose="020B0604020202020204" pitchFamily="34" charset="0"/>
              </a:rPr>
              <a:t>, and </a:t>
            </a:r>
            <a:r>
              <a:rPr lang="en-US" sz="1600">
                <a:solidFill>
                  <a:srgbClr val="2D2D2D"/>
                </a:solidFill>
                <a:latin typeface="Arial" panose="020B0604020202020204" pitchFamily="34" charset="0"/>
                <a:cs typeface="Arial" panose="020B0604020202020204" pitchFamily="34" charset="0"/>
              </a:rPr>
              <a:t>resume screening.</a:t>
            </a:r>
            <a:br>
              <a:rPr lang="en-US" sz="1600">
                <a:solidFill>
                  <a:srgbClr val="2D2D2D"/>
                </a:solidFill>
                <a:latin typeface="Arial" panose="020B0604020202020204" pitchFamily="34" charset="0"/>
                <a:cs typeface="Arial" panose="020B0604020202020204" pitchFamily="34" charset="0"/>
              </a:rPr>
            </a:br>
            <a:endParaRPr lang="en-US" sz="1600">
              <a:solidFill>
                <a:srgbClr val="000000"/>
              </a:solidFill>
              <a:latin typeface="Arial" panose="020B0604020202020204" pitchFamily="34" charset="0"/>
              <a:cs typeface="Arial" panose="020B0604020202020204" pitchFamily="34" charset="0"/>
            </a:endParaRPr>
          </a:p>
          <a:p>
            <a:pPr marL="227965" indent="-22796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Comparing institutional policies and summarizing findings.</a:t>
            </a:r>
            <a:br>
              <a:rPr lang="en-US" sz="1600">
                <a:solidFill>
                  <a:srgbClr val="2D2D2D"/>
                </a:solidFill>
                <a:latin typeface="Arial" panose="020B0604020202020204" pitchFamily="34" charset="0"/>
                <a:cs typeface="Arial" panose="020B0604020202020204" pitchFamily="34" charset="0"/>
              </a:rPr>
            </a:br>
            <a:endParaRPr lang="en-US" sz="1600">
              <a:solidFill>
                <a:srgbClr val="2D2D2D"/>
              </a:solidFill>
              <a:latin typeface="Arial" panose="020B0604020202020204" pitchFamily="34" charset="0"/>
              <a:cs typeface="Arial" panose="020B0604020202020204" pitchFamily="34" charset="0"/>
            </a:endParaRPr>
          </a:p>
          <a:p>
            <a:pPr marL="227965" indent="-22796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Student Services AI Chatbots and Virtual Assistants</a:t>
            </a:r>
            <a:endParaRPr lang="en-US" sz="1600">
              <a:solidFill>
                <a:srgbClr val="000000"/>
              </a:solidFill>
              <a:latin typeface="Arial" panose="020B0604020202020204" pitchFamily="34" charset="0"/>
              <a:cs typeface="Arial" panose="020B0604020202020204" pitchFamily="34" charset="0"/>
            </a:endParaRPr>
          </a:p>
        </p:txBody>
      </p:sp>
      <p:sp>
        <p:nvSpPr>
          <p:cNvPr id="5" name="Footer Placeholder 12">
            <a:extLst>
              <a:ext uri="{FF2B5EF4-FFF2-40B4-BE49-F238E27FC236}">
                <a16:creationId xmlns:a16="http://schemas.microsoft.com/office/drawing/2014/main" id="{91962423-009A-38CA-5478-F5F98B720C0A}"/>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Tree>
    <p:extLst>
      <p:ext uri="{BB962C8B-B14F-4D97-AF65-F5344CB8AC3E}">
        <p14:creationId xmlns:p14="http://schemas.microsoft.com/office/powerpoint/2010/main" val="266248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p:cNvGrpSpPr/>
        <p:nvPr/>
      </p:nvGrpSpPr>
      <p:grpSpPr>
        <a:xfrm>
          <a:off x="0" y="0"/>
          <a:ext cx="0" cy="0"/>
          <a:chOff x="0" y="0"/>
          <a:chExt cx="0" cy="0"/>
        </a:xfrm>
      </p:grpSpPr>
      <p:sp>
        <p:nvSpPr>
          <p:cNvPr id="2" name="TextBox 1"/>
          <p:cNvSpPr txBox="1"/>
          <p:nvPr/>
        </p:nvSpPr>
        <p:spPr>
          <a:xfrm>
            <a:off x="304792" y="257168"/>
            <a:ext cx="4870873" cy="695307"/>
          </a:xfrm>
          <a:prstGeom prst="rect">
            <a:avLst/>
          </a:prstGeom>
          <a:noFill/>
        </p:spPr>
        <p:txBody>
          <a:bodyPr wrap="none" lIns="0" tIns="0" rIns="0" bIns="0">
            <a:spAutoFit/>
          </a:bodyPr>
          <a:lstStyle/>
          <a:p>
            <a:pPr algn="l"/>
            <a:r>
              <a:rPr sz="3602" b="0" i="0">
                <a:solidFill>
                  <a:srgbClr val="304B84"/>
                </a:solidFill>
                <a:latin typeface="Poppins"/>
              </a:rPr>
              <a:t>Opportunity vs. Risk</a:t>
            </a:r>
          </a:p>
        </p:txBody>
      </p:sp>
      <p:sp>
        <p:nvSpPr>
          <p:cNvPr id="3" name="TextBox 2"/>
          <p:cNvSpPr txBox="1"/>
          <p:nvPr/>
        </p:nvSpPr>
        <p:spPr>
          <a:xfrm>
            <a:off x="304792" y="1117671"/>
            <a:ext cx="1171796"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Opportunities</a:t>
            </a:r>
          </a:p>
        </p:txBody>
      </p:sp>
      <p:sp>
        <p:nvSpPr>
          <p:cNvPr id="4" name="TextBox 3"/>
          <p:cNvSpPr txBox="1"/>
          <p:nvPr/>
        </p:nvSpPr>
        <p:spPr>
          <a:xfrm>
            <a:off x="6248243" y="1117671"/>
            <a:ext cx="479298"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Risks</a:t>
            </a:r>
          </a:p>
        </p:txBody>
      </p:sp>
      <p:sp>
        <p:nvSpPr>
          <p:cNvPr id="5" name="TextBox 4"/>
          <p:cNvSpPr txBox="1"/>
          <p:nvPr/>
        </p:nvSpPr>
        <p:spPr>
          <a:xfrm>
            <a:off x="304792" y="1666833"/>
            <a:ext cx="5638658" cy="3064942"/>
          </a:xfrm>
          <a:prstGeom prst="rect">
            <a:avLst/>
          </a:prstGeom>
          <a:noFill/>
        </p:spPr>
        <p:txBody>
          <a:bodyPr wrap="square" lIns="0" tIns="0" rIns="0" bIns="0" anchor="t">
            <a:spAutoFit/>
          </a:bodyPr>
          <a:lstStyle/>
          <a:p>
            <a:pPr marL="182245" indent="-182245" algn="l">
              <a:lnSpc>
                <a:spcPts val="1943"/>
              </a:lnSpc>
              <a:spcBef>
                <a:spcPts val="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Speed and efficiency gains free staff capacity for higher-value strategic work and stakeholder relationship building</a:t>
            </a:r>
            <a:r>
              <a:rPr lang="en-US" sz="1600">
                <a:solidFill>
                  <a:srgbClr val="2D2D2D"/>
                </a:solidFill>
                <a:latin typeface="Arial" panose="020B0604020202020204" pitchFamily="34" charset="0"/>
                <a:cs typeface="Arial" panose="020B0604020202020204" pitchFamily="34" charset="0"/>
              </a:rPr>
              <a:t>.</a:t>
            </a:r>
            <a:endParaRPr lang="en-US" sz="1600">
              <a:latin typeface="Arial" panose="020B0604020202020204" pitchFamily="34" charset="0"/>
              <a:cs typeface="Arial" panose="020B0604020202020204" pitchFamily="34" charset="0"/>
            </a:endParaRPr>
          </a:p>
          <a:p>
            <a:pPr marL="182245" indent="-182245">
              <a:lnSpc>
                <a:spcPts val="1943"/>
              </a:lnSpc>
              <a:spcBef>
                <a:spcPts val="959"/>
              </a:spcBef>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Administrative burden reduction allows teams to focus on analysis and activities requiring human judgment</a:t>
            </a:r>
            <a:r>
              <a:rPr lang="en-US" sz="1600">
                <a:solidFill>
                  <a:srgbClr val="2D2D2D"/>
                </a:solidFill>
                <a:latin typeface="Arial" panose="020B0604020202020204" pitchFamily="34" charset="0"/>
                <a:cs typeface="Arial" panose="020B0604020202020204" pitchFamily="34" charset="0"/>
              </a:rPr>
              <a:t>.</a:t>
            </a:r>
          </a:p>
          <a:p>
            <a:pPr marL="182245" indent="-18224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Content quality improvements through consistent formatting, clarity enhancements, and accessibility compliance checking</a:t>
            </a:r>
            <a:r>
              <a:rPr lang="en-US" sz="1600">
                <a:solidFill>
                  <a:srgbClr val="2D2D2D"/>
                </a:solidFill>
                <a:latin typeface="Arial" panose="020B0604020202020204" pitchFamily="34" charset="0"/>
                <a:cs typeface="Arial" panose="020B0604020202020204" pitchFamily="34" charset="0"/>
              </a:rPr>
              <a:t>.</a:t>
            </a:r>
          </a:p>
          <a:p>
            <a:pPr marL="182245" indent="-182245" algn="l">
              <a:lnSpc>
                <a:spcPts val="1943"/>
              </a:lnSpc>
              <a:spcBef>
                <a:spcPts val="959"/>
              </a:spcBef>
              <a:spcAft>
                <a:spcPts val="0"/>
              </a:spcAft>
              <a:buClr>
                <a:srgbClr val="304B84"/>
              </a:buClr>
              <a:buSzPct val="100000"/>
              <a:buFont typeface="Aptos" charset="0"/>
              <a:buChar char="●"/>
            </a:pPr>
            <a:r>
              <a:rPr lang="en-US" sz="1600">
                <a:solidFill>
                  <a:srgbClr val="2D2D2D"/>
                </a:solidFill>
                <a:latin typeface="Arial" panose="020B0604020202020204" pitchFamily="34" charset="0"/>
                <a:cs typeface="Arial" panose="020B0604020202020204" pitchFamily="34" charset="0"/>
              </a:rPr>
              <a:t>Improved consistency and institutional memory through standardized drafting, policy interpretation, and documentation support across distributed teams and departments.</a:t>
            </a:r>
          </a:p>
        </p:txBody>
      </p:sp>
      <p:sp>
        <p:nvSpPr>
          <p:cNvPr id="6" name="TextBox 5"/>
          <p:cNvSpPr txBox="1"/>
          <p:nvPr/>
        </p:nvSpPr>
        <p:spPr>
          <a:xfrm>
            <a:off x="6248243" y="1666833"/>
            <a:ext cx="5638658" cy="2577629"/>
          </a:xfrm>
          <a:prstGeom prst="rect">
            <a:avLst/>
          </a:prstGeom>
          <a:noFill/>
        </p:spPr>
        <p:txBody>
          <a:bodyPr wrap="square" lIns="0" tIns="0" rIns="0" bIns="0" anchor="t">
            <a:spAutoFit/>
          </a:bodyPr>
          <a:lstStyle/>
          <a:p>
            <a:pPr marL="182245" indent="-182245" algn="l">
              <a:lnSpc>
                <a:spcPts val="1943"/>
              </a:lnSpc>
              <a:spcBef>
                <a:spcPts val="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Data exposure when sensitive information enters external AI platforms without proper safeguards or data use agreements</a:t>
            </a:r>
            <a:r>
              <a:rPr lang="en-US" sz="1600">
                <a:solidFill>
                  <a:srgbClr val="2D2D2D"/>
                </a:solidFill>
                <a:latin typeface="Arial" panose="020B0604020202020204" pitchFamily="34" charset="0"/>
                <a:cs typeface="Arial" panose="020B0604020202020204" pitchFamily="34" charset="0"/>
              </a:rPr>
              <a:t>.</a:t>
            </a:r>
            <a:endParaRPr lang="en-US" sz="1600">
              <a:latin typeface="Arial" panose="020B0604020202020204" pitchFamily="34" charset="0"/>
              <a:cs typeface="Arial" panose="020B0604020202020204" pitchFamily="34" charset="0"/>
            </a:endParaRPr>
          </a:p>
          <a:p>
            <a:pPr marL="182245" indent="-18224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Accuracy failures leading to compliance violations when unverified AI outputs inform institutional decisions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a:p>
            <a:pPr marL="182245" indent="-18224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Algorithmic bias perpetuating historical inequities without diverse training data and ongoing monitoring</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a:p>
            <a:pPr marL="182245" indent="-18224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Shadow AI deployment creating security vulnerabilities, inconsistent practices, and audit trail gaps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p:txBody>
      </p:sp>
      <p:sp>
        <p:nvSpPr>
          <p:cNvPr id="7" name="Footer Placeholder 12">
            <a:extLst>
              <a:ext uri="{FF2B5EF4-FFF2-40B4-BE49-F238E27FC236}">
                <a16:creationId xmlns:a16="http://schemas.microsoft.com/office/drawing/2014/main" id="{D039E664-DC80-B10A-E6F3-DE619194A337}"/>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p:cNvGrpSpPr/>
        <p:nvPr/>
      </p:nvGrpSpPr>
      <p:grpSpPr>
        <a:xfrm>
          <a:off x="0" y="0"/>
          <a:ext cx="0" cy="0"/>
          <a:chOff x="0" y="0"/>
          <a:chExt cx="0" cy="0"/>
        </a:xfrm>
      </p:grpSpPr>
      <p:sp>
        <p:nvSpPr>
          <p:cNvPr id="2" name="Rounded Rectangle 1"/>
          <p:cNvSpPr/>
          <p:nvPr/>
        </p:nvSpPr>
        <p:spPr>
          <a:xfrm>
            <a:off x="304800" y="1136749"/>
            <a:ext cx="5594151" cy="1196280"/>
          </a:xfrm>
          <a:prstGeom prst="roundRect">
            <a:avLst>
              <a:gd name="adj" fmla="val 12739"/>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3" name="TextBox 2"/>
          <p:cNvSpPr txBox="1"/>
          <p:nvPr/>
        </p:nvSpPr>
        <p:spPr>
          <a:xfrm>
            <a:off x="304792" y="257168"/>
            <a:ext cx="7729344" cy="695307"/>
          </a:xfrm>
          <a:prstGeom prst="rect">
            <a:avLst/>
          </a:prstGeom>
          <a:noFill/>
        </p:spPr>
        <p:txBody>
          <a:bodyPr wrap="none" lIns="0" tIns="0" rIns="0" bIns="0">
            <a:spAutoFit/>
          </a:bodyPr>
          <a:lstStyle/>
          <a:p>
            <a:pPr algn="l"/>
            <a:r>
              <a:rPr sz="3602" b="0" i="0">
                <a:solidFill>
                  <a:srgbClr val="304B84"/>
                </a:solidFill>
                <a:latin typeface="Poppins"/>
              </a:rPr>
              <a:t>Data, Privacy, and Compliance</a:t>
            </a:r>
          </a:p>
        </p:txBody>
      </p:sp>
      <p:sp>
        <p:nvSpPr>
          <p:cNvPr id="4" name="TextBox 3"/>
          <p:cNvSpPr txBox="1"/>
          <p:nvPr/>
        </p:nvSpPr>
        <p:spPr>
          <a:xfrm>
            <a:off x="609584" y="1308166"/>
            <a:ext cx="2430152" cy="419987"/>
          </a:xfrm>
          <a:prstGeom prst="rect">
            <a:avLst/>
          </a:prstGeom>
          <a:noFill/>
        </p:spPr>
        <p:txBody>
          <a:bodyPr wrap="none" lIns="0" tIns="0" rIns="0" bIns="0">
            <a:spAutoFit/>
          </a:bodyPr>
          <a:lstStyle/>
          <a:p>
            <a:pPr algn="l"/>
            <a:r>
              <a:rPr sz="2729" b="0" i="0">
                <a:solidFill>
                  <a:srgbClr val="304B84"/>
                </a:solidFill>
                <a:latin typeface="Arial" panose="020B0604020202020204" pitchFamily="34" charset="0"/>
                <a:cs typeface="Arial" panose="020B0604020202020204" pitchFamily="34" charset="0"/>
              </a:rPr>
              <a:t>Only 9%</a:t>
            </a:r>
            <a:r>
              <a:rPr lang="en-US" sz="2729" b="0" i="0">
                <a:solidFill>
                  <a:srgbClr val="304B84"/>
                </a:solidFill>
                <a:latin typeface="Arial" panose="020B0604020202020204" pitchFamily="34" charset="0"/>
                <a:cs typeface="Arial" panose="020B0604020202020204" pitchFamily="34" charset="0"/>
              </a:rPr>
              <a:t> (2025)</a:t>
            </a:r>
            <a:endParaRPr sz="2729" b="0" i="0">
              <a:solidFill>
                <a:srgbClr val="304B84"/>
              </a:solidFill>
              <a:latin typeface="Arial" panose="020B0604020202020204" pitchFamily="34" charset="0"/>
              <a:cs typeface="Arial" panose="020B0604020202020204" pitchFamily="34" charset="0"/>
            </a:endParaRPr>
          </a:p>
        </p:txBody>
      </p:sp>
      <p:sp>
        <p:nvSpPr>
          <p:cNvPr id="5" name="TextBox 4"/>
          <p:cNvSpPr txBox="1"/>
          <p:nvPr/>
        </p:nvSpPr>
        <p:spPr>
          <a:xfrm>
            <a:off x="609584" y="1849143"/>
            <a:ext cx="5113323" cy="215444"/>
          </a:xfrm>
          <a:prstGeom prst="rect">
            <a:avLst/>
          </a:prstGeom>
          <a:noFill/>
        </p:spPr>
        <p:txBody>
          <a:bodyPr wrap="none" lIns="0" tIns="0" rIns="0" bIns="0">
            <a:spAutoFit/>
          </a:bodyPr>
          <a:lstStyle/>
          <a:p>
            <a:pPr algn="l"/>
            <a:r>
              <a:rPr sz="1400" b="0" i="0">
                <a:solidFill>
                  <a:srgbClr val="2D2D2D"/>
                </a:solidFill>
                <a:latin typeface="Arial" panose="020B0604020202020204" pitchFamily="34" charset="0"/>
                <a:cs typeface="Arial" panose="020B0604020202020204" pitchFamily="34" charset="0"/>
              </a:rPr>
              <a:t>report adequate cybersecurity and privacy policies for AI risks</a:t>
            </a:r>
            <a:r>
              <a:rPr sz="1400" b="0" i="0">
                <a:solidFill>
                  <a:srgbClr val="243E75"/>
                </a:solidFill>
                <a:latin typeface="Arial" panose="020B0604020202020204" pitchFamily="34" charset="0"/>
                <a:cs typeface="Arial" panose="020B0604020202020204" pitchFamily="34" charset="0"/>
              </a:rPr>
              <a:t> </a:t>
            </a:r>
            <a:r>
              <a:rPr sz="1400" b="0" i="0">
                <a:solidFill>
                  <a:srgbClr val="243E75"/>
                </a:solidFill>
                <a:latin typeface="Arial" panose="020B0604020202020204" pitchFamily="34" charset="0"/>
                <a:cs typeface="Arial" panose="020B0604020202020204" pitchFamily="34" charset="0"/>
                <a:hlinkClick r:id="rId3" tooltip="EDUCAUSE releases 2025 AI Landscape Study – Access">
                  <a:extLst>
                    <a:ext uri="{A12FA001-AC4F-418D-AE19-62706E023703}">
                      <ahyp:hlinkClr xmlns:ahyp="http://schemas.microsoft.com/office/drawing/2018/hyperlinkcolor" val="tx"/>
                    </a:ext>
                  </a:extLst>
                </a:hlinkClick>
              </a:rPr>
              <a:t>[2]</a:t>
            </a:r>
          </a:p>
        </p:txBody>
      </p:sp>
      <p:sp>
        <p:nvSpPr>
          <p:cNvPr id="6" name="TextBox 5"/>
          <p:cNvSpPr txBox="1"/>
          <p:nvPr/>
        </p:nvSpPr>
        <p:spPr>
          <a:xfrm>
            <a:off x="304792" y="2561565"/>
            <a:ext cx="11582110" cy="2399760"/>
          </a:xfrm>
          <a:prstGeom prst="rect">
            <a:avLst/>
          </a:prstGeom>
          <a:noFill/>
        </p:spPr>
        <p:txBody>
          <a:bodyPr wrap="square" lIns="0" tIns="0" rIns="0" bIns="0" anchor="t">
            <a:spAutoFit/>
          </a:bodyPr>
          <a:lstStyle/>
          <a:p>
            <a:pPr marL="243205" indent="-243205" algn="l">
              <a:lnSpc>
                <a:spcPts val="1943"/>
              </a:lnSpc>
              <a:spcBef>
                <a:spcPts val="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Where is your institutional data going when staff use AI tools—external vendor servers, cloud platforms, or on-premises systems with data residency controls</a:t>
            </a:r>
            <a:r>
              <a:rPr lang="en-US" sz="1600">
                <a:solidFill>
                  <a:srgbClr val="2D2D2D"/>
                </a:solidFill>
                <a:latin typeface="Arial" panose="020B0604020202020204" pitchFamily="34" charset="0"/>
                <a:cs typeface="Arial" panose="020B0604020202020204" pitchFamily="34" charset="0"/>
              </a:rPr>
              <a:t>.</a:t>
            </a:r>
            <a:endParaRPr lang="en-US" sz="1600">
              <a:latin typeface="Arial" panose="020B0604020202020204" pitchFamily="34" charset="0"/>
              <a:cs typeface="Arial" panose="020B0604020202020204" pitchFamily="34" charset="0"/>
            </a:endParaRPr>
          </a:p>
          <a:p>
            <a:pPr marL="243205" indent="-243205" algn="l">
              <a:lnSpc>
                <a:spcPts val="1943"/>
              </a:lnSpc>
              <a:spcBef>
                <a:spcPts val="120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How are sensitive student records under FERPA, employee information, financial data, and research materials protected from unauthorized disclosure or secondary use by AI vendors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a:p>
            <a:pPr marL="243205" indent="-243205" algn="l">
              <a:lnSpc>
                <a:spcPts val="1943"/>
              </a:lnSpc>
              <a:spcBef>
                <a:spcPts val="120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What contract terms govern data retention, model training use, third-party sharing, and your institution's rights to audit vendor data handling practices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a:p>
            <a:pPr marL="243205" indent="-243205" algn="l">
              <a:lnSpc>
                <a:spcPts val="1943"/>
              </a:lnSpc>
              <a:spcBef>
                <a:spcPts val="120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What guidance have you provided to staff about which data types are permissible in AI tools versus which require alternative workflows or pre-approved platforms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p:txBody>
      </p:sp>
      <p:sp>
        <p:nvSpPr>
          <p:cNvPr id="7" name="Footer Placeholder 12">
            <a:extLst>
              <a:ext uri="{FF2B5EF4-FFF2-40B4-BE49-F238E27FC236}">
                <a16:creationId xmlns:a16="http://schemas.microsoft.com/office/drawing/2014/main" id="{3501331C-F0B6-92F6-7C26-62D2C20EB021}"/>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p:cNvGrpSpPr/>
        <p:nvPr/>
      </p:nvGrpSpPr>
      <p:grpSpPr>
        <a:xfrm>
          <a:off x="0" y="0"/>
          <a:ext cx="0" cy="0"/>
          <a:chOff x="0" y="0"/>
          <a:chExt cx="0" cy="0"/>
        </a:xfrm>
      </p:grpSpPr>
      <p:sp>
        <p:nvSpPr>
          <p:cNvPr id="2" name="Rounded Rectangle 1"/>
          <p:cNvSpPr/>
          <p:nvPr/>
        </p:nvSpPr>
        <p:spPr>
          <a:xfrm>
            <a:off x="304800" y="1212949"/>
            <a:ext cx="5676900" cy="1165770"/>
          </a:xfrm>
          <a:prstGeom prst="roundRect">
            <a:avLst>
              <a:gd name="adj" fmla="val 13072"/>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3" name="Rounded Rectangle 2"/>
          <p:cNvSpPr/>
          <p:nvPr/>
        </p:nvSpPr>
        <p:spPr>
          <a:xfrm>
            <a:off x="6210300" y="1212949"/>
            <a:ext cx="5676900" cy="1165770"/>
          </a:xfrm>
          <a:prstGeom prst="roundRect">
            <a:avLst>
              <a:gd name="adj" fmla="val 13072"/>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4" name="TextBox 3"/>
          <p:cNvSpPr txBox="1"/>
          <p:nvPr/>
        </p:nvSpPr>
        <p:spPr>
          <a:xfrm>
            <a:off x="304792" y="257168"/>
            <a:ext cx="6360457" cy="695307"/>
          </a:xfrm>
          <a:prstGeom prst="rect">
            <a:avLst/>
          </a:prstGeom>
          <a:noFill/>
        </p:spPr>
        <p:txBody>
          <a:bodyPr wrap="none" lIns="0" tIns="0" rIns="0" bIns="0">
            <a:spAutoFit/>
          </a:bodyPr>
          <a:lstStyle/>
          <a:p>
            <a:pPr algn="l"/>
            <a:r>
              <a:rPr sz="3602" b="0" i="0">
                <a:solidFill>
                  <a:srgbClr val="304B84"/>
                </a:solidFill>
                <a:latin typeface="Poppins"/>
              </a:rPr>
              <a:t>Why Governance Matters</a:t>
            </a:r>
          </a:p>
        </p:txBody>
      </p:sp>
      <p:sp>
        <p:nvSpPr>
          <p:cNvPr id="5" name="TextBox 4"/>
          <p:cNvSpPr txBox="1"/>
          <p:nvPr/>
        </p:nvSpPr>
        <p:spPr>
          <a:xfrm>
            <a:off x="2793715" y="1384364"/>
            <a:ext cx="698909" cy="419987"/>
          </a:xfrm>
          <a:prstGeom prst="rect">
            <a:avLst/>
          </a:prstGeom>
          <a:noFill/>
        </p:spPr>
        <p:txBody>
          <a:bodyPr wrap="none" lIns="0" tIns="0" rIns="0" bIns="0">
            <a:spAutoFit/>
          </a:bodyPr>
          <a:lstStyle/>
          <a:p>
            <a:pPr algn="ctr"/>
            <a:r>
              <a:rPr sz="2729" b="0" i="0">
                <a:solidFill>
                  <a:srgbClr val="304B84"/>
                </a:solidFill>
                <a:latin typeface="Arial" panose="020B0604020202020204" pitchFamily="34" charset="0"/>
                <a:cs typeface="Arial" panose="020B0604020202020204" pitchFamily="34" charset="0"/>
              </a:rPr>
              <a:t>39%</a:t>
            </a:r>
          </a:p>
        </p:txBody>
      </p:sp>
      <p:sp>
        <p:nvSpPr>
          <p:cNvPr id="6" name="TextBox 5"/>
          <p:cNvSpPr txBox="1"/>
          <p:nvPr/>
        </p:nvSpPr>
        <p:spPr>
          <a:xfrm>
            <a:off x="1152295" y="1946325"/>
            <a:ext cx="3981603" cy="215444"/>
          </a:xfrm>
          <a:prstGeom prst="rect">
            <a:avLst/>
          </a:prstGeom>
          <a:noFill/>
        </p:spPr>
        <p:txBody>
          <a:bodyPr wrap="none" lIns="0" tIns="0" rIns="0" bIns="0">
            <a:spAutoFit/>
          </a:bodyPr>
          <a:lstStyle/>
          <a:p>
            <a:pPr algn="ctr"/>
            <a:r>
              <a:rPr sz="1400" b="0" i="0">
                <a:solidFill>
                  <a:srgbClr val="2D2D2D"/>
                </a:solidFill>
                <a:latin typeface="Arial" panose="020B0604020202020204" pitchFamily="34" charset="0"/>
                <a:cs typeface="Arial" panose="020B0604020202020204" pitchFamily="34" charset="0"/>
              </a:rPr>
              <a:t>have institution-wide AI acceptable use policies</a:t>
            </a:r>
            <a:r>
              <a:rPr sz="1400" b="0" i="0">
                <a:solidFill>
                  <a:srgbClr val="243E75"/>
                </a:solidFill>
                <a:latin typeface="Arial" panose="020B0604020202020204" pitchFamily="34" charset="0"/>
                <a:cs typeface="Arial" panose="020B0604020202020204" pitchFamily="34" charset="0"/>
              </a:rPr>
              <a:t> </a:t>
            </a:r>
            <a:r>
              <a:rPr sz="1400" b="0" i="0">
                <a:solidFill>
                  <a:srgbClr val="243E75"/>
                </a:solidFill>
                <a:latin typeface="Arial" panose="020B0604020202020204" pitchFamily="34" charset="0"/>
                <a:cs typeface="Arial" panose="020B0604020202020204" pitchFamily="34" charset="0"/>
                <a:hlinkClick r:id="rId3" tooltip="EDUCAUSE releases 2025 AI Landscape Study – Access">
                  <a:extLst>
                    <a:ext uri="{A12FA001-AC4F-418D-AE19-62706E023703}">
                      <ahyp:hlinkClr xmlns:ahyp="http://schemas.microsoft.com/office/drawing/2018/hyperlinkcolor" val="tx"/>
                    </a:ext>
                  </a:extLst>
                </a:hlinkClick>
              </a:rPr>
              <a:t>[2]</a:t>
            </a:r>
          </a:p>
        </p:txBody>
      </p:sp>
      <p:sp>
        <p:nvSpPr>
          <p:cNvPr id="7" name="TextBox 6"/>
          <p:cNvSpPr txBox="1"/>
          <p:nvPr/>
        </p:nvSpPr>
        <p:spPr>
          <a:xfrm>
            <a:off x="8698994" y="1384364"/>
            <a:ext cx="698909" cy="419987"/>
          </a:xfrm>
          <a:prstGeom prst="rect">
            <a:avLst/>
          </a:prstGeom>
          <a:noFill/>
        </p:spPr>
        <p:txBody>
          <a:bodyPr wrap="none" lIns="0" tIns="0" rIns="0" bIns="0">
            <a:spAutoFit/>
          </a:bodyPr>
          <a:lstStyle/>
          <a:p>
            <a:pPr algn="ctr"/>
            <a:r>
              <a:rPr sz="2729" b="0" i="0">
                <a:solidFill>
                  <a:srgbClr val="304B84"/>
                </a:solidFill>
                <a:latin typeface="Arial" panose="020B0604020202020204" pitchFamily="34" charset="0"/>
                <a:cs typeface="Arial" panose="020B0604020202020204" pitchFamily="34" charset="0"/>
              </a:rPr>
              <a:t>55%</a:t>
            </a:r>
          </a:p>
        </p:txBody>
      </p:sp>
      <p:sp>
        <p:nvSpPr>
          <p:cNvPr id="8" name="TextBox 7"/>
          <p:cNvSpPr txBox="1"/>
          <p:nvPr/>
        </p:nvSpPr>
        <p:spPr>
          <a:xfrm>
            <a:off x="6955055" y="1946325"/>
            <a:ext cx="4186788" cy="215444"/>
          </a:xfrm>
          <a:prstGeom prst="rect">
            <a:avLst/>
          </a:prstGeom>
          <a:noFill/>
        </p:spPr>
        <p:txBody>
          <a:bodyPr wrap="none" lIns="0" tIns="0" rIns="0" bIns="0">
            <a:spAutoFit/>
          </a:bodyPr>
          <a:lstStyle/>
          <a:p>
            <a:pPr algn="ctr"/>
            <a:r>
              <a:rPr sz="1400" b="0" i="0">
                <a:solidFill>
                  <a:srgbClr val="2D2D2D"/>
                </a:solidFill>
                <a:latin typeface="Arial" panose="020B0604020202020204" pitchFamily="34" charset="0"/>
                <a:cs typeface="Arial" panose="020B0604020202020204" pitchFamily="34" charset="0"/>
              </a:rPr>
              <a:t>roll out AI strategy on ad-hoc basis by department</a:t>
            </a:r>
            <a:r>
              <a:rPr sz="1400" b="0" i="0">
                <a:solidFill>
                  <a:srgbClr val="243E75"/>
                </a:solidFill>
                <a:latin typeface="Arial" panose="020B0604020202020204" pitchFamily="34" charset="0"/>
                <a:cs typeface="Arial" panose="020B0604020202020204" pitchFamily="34" charset="0"/>
              </a:rPr>
              <a:t> </a:t>
            </a:r>
            <a:r>
              <a:rPr sz="1400" b="0" i="0">
                <a:solidFill>
                  <a:srgbClr val="243E75"/>
                </a:solidFill>
                <a:latin typeface="Arial" panose="020B0604020202020204" pitchFamily="34" charset="0"/>
                <a:cs typeface="Arial" panose="020B0604020202020204" pitchFamily="34" charset="0"/>
                <a:hlinkClick r:id="rId3" tooltip="EDUCAUSE releases 2025 AI Landscape Study – Access">
                  <a:extLst>
                    <a:ext uri="{A12FA001-AC4F-418D-AE19-62706E023703}">
                      <ahyp:hlinkClr xmlns:ahyp="http://schemas.microsoft.com/office/drawing/2018/hyperlinkcolor" val="tx"/>
                    </a:ext>
                  </a:extLst>
                </a:hlinkClick>
              </a:rPr>
              <a:t>[2]</a:t>
            </a:r>
          </a:p>
        </p:txBody>
      </p:sp>
      <p:sp>
        <p:nvSpPr>
          <p:cNvPr id="9" name="TextBox 8"/>
          <p:cNvSpPr txBox="1"/>
          <p:nvPr/>
        </p:nvSpPr>
        <p:spPr>
          <a:xfrm>
            <a:off x="304792" y="2912047"/>
            <a:ext cx="11582110" cy="2322815"/>
          </a:xfrm>
          <a:prstGeom prst="rect">
            <a:avLst/>
          </a:prstGeom>
          <a:noFill/>
        </p:spPr>
        <p:txBody>
          <a:bodyPr wrap="square" lIns="0" tIns="0" rIns="0" bIns="0" anchor="t">
            <a:spAutoFit/>
          </a:bodyPr>
          <a:lstStyle/>
          <a:p>
            <a:pPr marL="197485" indent="-197485" algn="l">
              <a:lnSpc>
                <a:spcPts val="1943"/>
              </a:lnSpc>
              <a:spcBef>
                <a:spcPts val="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Cross-campus representation ensures governance reflects academic affairs, student services, finance, HR, IT security, legal, and research perspectives on AI risks and opportunities</a:t>
            </a:r>
            <a:r>
              <a:rPr lang="en-US" sz="1600">
                <a:solidFill>
                  <a:srgbClr val="2D2D2D"/>
                </a:solidFill>
                <a:latin typeface="Arial" panose="020B0604020202020204" pitchFamily="34" charset="0"/>
                <a:cs typeface="Arial" panose="020B0604020202020204" pitchFamily="34" charset="0"/>
              </a:rPr>
              <a:t>.</a:t>
            </a:r>
            <a:endParaRPr lang="en-US" sz="1600">
              <a:latin typeface="Arial" panose="020B0604020202020204" pitchFamily="34" charset="0"/>
              <a:cs typeface="Arial" panose="020B0604020202020204" pitchFamily="34" charset="0"/>
            </a:endParaRPr>
          </a:p>
          <a:p>
            <a:pPr marL="197485" indent="-19748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Acceptable use guidance establishes clear boundaries for appropriate AI applications, prohibited uses, data handling requirements, and verification responsibilities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a:p>
            <a:pPr marL="197485" indent="-19748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Procurement review processes evaluate vendor AI capabilities for security, data privacy, accessibility compliance, bias mitigation, and alignment with institutional values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a:p>
            <a:pPr marL="197485" indent="-19748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Ongoing monitoring tracks AI adoption patterns, identifies emerging risks, measures effectiveness of controls, and adapts governance as technology and use cases evolve</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p:txBody>
      </p:sp>
      <p:sp>
        <p:nvSpPr>
          <p:cNvPr id="13" name="Footer Placeholder 12">
            <a:extLst>
              <a:ext uri="{FF2B5EF4-FFF2-40B4-BE49-F238E27FC236}">
                <a16:creationId xmlns:a16="http://schemas.microsoft.com/office/drawing/2014/main" id="{418182EB-C748-FDE0-299D-5EF7C5A5A7A6}"/>
              </a:ext>
            </a:extLst>
          </p:cNvPr>
          <p:cNvSpPr>
            <a:spLocks noGrp="1"/>
          </p:cNvSpPr>
          <p:nvPr>
            <p:ph type="ftr" sz="quarter" idx="11"/>
          </p:nvPr>
        </p:nvSpPr>
        <p:spPr>
          <a:xfrm>
            <a:off x="1072" y="6528068"/>
            <a:ext cx="7714445" cy="354392"/>
          </a:xfrm>
        </p:spPr>
        <p:txBody>
          <a:bodyPr/>
          <a:lstStyle/>
          <a:p>
            <a:pPr algn="l"/>
            <a:r>
              <a:rPr lang="en-US" sz="1000">
                <a:latin typeface="Arial" panose="020B0604020202020204" pitchFamily="34" charset="0"/>
                <a:cs typeface="Arial" panose="020B0604020202020204" pitchFamily="34" charset="0"/>
              </a:rPr>
              <a:t>For Higher Education Business Leaders • Summer 2026 • Presented by Sarem Yadegari, WACUBO Business Management Institute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a:extLst>
            <a:ext uri="{FF2B5EF4-FFF2-40B4-BE49-F238E27FC236}">
              <a16:creationId xmlns:a16="http://schemas.microsoft.com/office/drawing/2014/main" id="{098CE52D-894E-15C9-219E-AE97F854B6E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02C516-84B3-B5D7-39EF-B378B86EC535}"/>
              </a:ext>
            </a:extLst>
          </p:cNvPr>
          <p:cNvSpPr txBox="1"/>
          <p:nvPr/>
        </p:nvSpPr>
        <p:spPr>
          <a:xfrm>
            <a:off x="304792" y="257168"/>
            <a:ext cx="3270126" cy="554319"/>
          </a:xfrm>
          <a:prstGeom prst="rect">
            <a:avLst/>
          </a:prstGeom>
          <a:noFill/>
        </p:spPr>
        <p:txBody>
          <a:bodyPr wrap="none" lIns="0" tIns="0" rIns="0" bIns="0">
            <a:spAutoFit/>
          </a:bodyPr>
          <a:lstStyle/>
          <a:p>
            <a:r>
              <a:rPr lang="en-US" sz="3602" b="0" i="0">
                <a:solidFill>
                  <a:srgbClr val="304B84"/>
                </a:solidFill>
                <a:latin typeface="Poppins"/>
              </a:rPr>
              <a:t>One More Poll!</a:t>
            </a:r>
            <a:endParaRPr sz="3602" b="0" i="0">
              <a:solidFill>
                <a:srgbClr val="304B84"/>
              </a:solidFill>
              <a:latin typeface="Poppins"/>
            </a:endParaRPr>
          </a:p>
        </p:txBody>
      </p:sp>
      <p:sp>
        <p:nvSpPr>
          <p:cNvPr id="13" name="Footer Placeholder 12">
            <a:extLst>
              <a:ext uri="{FF2B5EF4-FFF2-40B4-BE49-F238E27FC236}">
                <a16:creationId xmlns:a16="http://schemas.microsoft.com/office/drawing/2014/main" id="{671967B3-CB17-FF99-A58A-F2CA4050DA0E}"/>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
        <p:nvSpPr>
          <p:cNvPr id="15" name="TextBox 14">
            <a:extLst>
              <a:ext uri="{FF2B5EF4-FFF2-40B4-BE49-F238E27FC236}">
                <a16:creationId xmlns:a16="http://schemas.microsoft.com/office/drawing/2014/main" id="{25661993-2A75-462F-EEDA-F4E58236EF8B}"/>
              </a:ext>
            </a:extLst>
          </p:cNvPr>
          <p:cNvSpPr txBox="1"/>
          <p:nvPr/>
        </p:nvSpPr>
        <p:spPr>
          <a:xfrm>
            <a:off x="1745862" y="2251875"/>
            <a:ext cx="9135703" cy="2431435"/>
          </a:xfrm>
          <a:prstGeom prst="rect">
            <a:avLst/>
          </a:prstGeom>
          <a:noFill/>
        </p:spPr>
        <p:txBody>
          <a:bodyPr wrap="square" lIns="91440" tIns="45720" rIns="91440" bIns="45720" anchor="t">
            <a:spAutoFit/>
          </a:bodyPr>
          <a:lstStyle/>
          <a:p>
            <a:r>
              <a:rPr lang="en-US" sz="3200">
                <a:solidFill>
                  <a:srgbClr val="304B84"/>
                </a:solidFill>
              </a:rPr>
              <a:t>What is the biggest barrier preventing you from using AI more often in your work or daily life?</a:t>
            </a:r>
          </a:p>
          <a:p>
            <a:pPr marL="0" marR="0" indent="0" algn="l">
              <a:buNone/>
            </a:pPr>
            <a:endParaRPr lang="en-US" sz="3200">
              <a:latin typeface="Calibri" panose="020F0502020204030204" pitchFamily="34" charset="0"/>
              <a:cs typeface="Calibri" panose="020F0502020204030204" pitchFamily="34" charset="0"/>
            </a:endParaRPr>
          </a:p>
          <a:p>
            <a:pPr marL="0" marR="0" indent="0" algn="l">
              <a:buNone/>
            </a:pPr>
            <a:r>
              <a:rPr lang="en-US" sz="2800">
                <a:latin typeface="Calibri"/>
                <a:ea typeface="Calibri"/>
                <a:cs typeface="Calibri"/>
              </a:rPr>
              <a:t>*</a:t>
            </a:r>
            <a:r>
              <a:rPr lang="en-US" sz="2800" i="0">
                <a:effectLst/>
                <a:latin typeface="Calibri"/>
                <a:ea typeface="Calibri"/>
                <a:cs typeface="Calibri"/>
              </a:rPr>
              <a:t>To answer: </a:t>
            </a:r>
            <a:r>
              <a:rPr lang="en-US" sz="2800">
                <a:latin typeface="Calibri"/>
                <a:ea typeface="Calibri"/>
                <a:cs typeface="Calibri"/>
              </a:rPr>
              <a:t>Open your browser and visit </a:t>
            </a:r>
            <a:r>
              <a:rPr lang="en-US" sz="2800">
                <a:solidFill>
                  <a:srgbClr val="304B84"/>
                </a:solidFill>
                <a:latin typeface="Calibri"/>
                <a:ea typeface="Calibri"/>
                <a:cs typeface="Calibri"/>
              </a:rPr>
              <a:t>PollEV.com/</a:t>
            </a:r>
            <a:r>
              <a:rPr lang="en-US" sz="2800" err="1">
                <a:solidFill>
                  <a:srgbClr val="304B84"/>
                </a:solidFill>
                <a:latin typeface="Calibri"/>
                <a:ea typeface="Calibri"/>
                <a:cs typeface="Calibri"/>
              </a:rPr>
              <a:t>sarem</a:t>
            </a:r>
            <a:endParaRPr lang="en-US" sz="2800">
              <a:solidFill>
                <a:srgbClr val="304B84"/>
              </a:solidFill>
              <a:latin typeface="Calibri"/>
              <a:ea typeface="Calibri"/>
              <a:cs typeface="Calibri"/>
            </a:endParaRPr>
          </a:p>
          <a:p>
            <a:pPr marL="0" marR="0" indent="0" algn="l">
              <a:buNone/>
            </a:pPr>
            <a:r>
              <a:rPr lang="en-US" sz="2800">
                <a:latin typeface="Calibri" panose="020F0502020204030204" pitchFamily="34" charset="0"/>
                <a:cs typeface="Calibri" panose="020F0502020204030204" pitchFamily="34" charset="0"/>
              </a:rPr>
              <a:t>Responses are anonymous</a:t>
            </a:r>
          </a:p>
        </p:txBody>
      </p:sp>
      <p:sp>
        <p:nvSpPr>
          <p:cNvPr id="4" name="TextBox 3">
            <a:extLst>
              <a:ext uri="{FF2B5EF4-FFF2-40B4-BE49-F238E27FC236}">
                <a16:creationId xmlns:a16="http://schemas.microsoft.com/office/drawing/2014/main" id="{AFFDEE45-2E67-9B07-BC23-A1C16DD88DC6}"/>
              </a:ext>
            </a:extLst>
          </p:cNvPr>
          <p:cNvSpPr txBox="1"/>
          <p:nvPr/>
        </p:nvSpPr>
        <p:spPr>
          <a:xfrm>
            <a:off x="1748971" y="5729514"/>
            <a:ext cx="842554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000000"/>
                </a:solidFill>
                <a:latin typeface="Calibri"/>
                <a:ea typeface="Calibri"/>
                <a:cs typeface="Calibri"/>
              </a:rPr>
              <a:t>*Viewing the slides later?</a:t>
            </a:r>
            <a:r>
              <a:rPr lang="en-US" sz="1200">
                <a:solidFill>
                  <a:srgbClr val="000000"/>
                </a:solidFill>
                <a:latin typeface="Calibri"/>
                <a:ea typeface="Calibri"/>
                <a:cs typeface="Calibri"/>
              </a:rPr>
              <a:t> This poll was conducted live during the live session and is no longer accepting responses, but we encourage you to consider the questions and reflect on your own experiences with AI.</a:t>
            </a:r>
            <a:endParaRPr lang="en-US" sz="1200">
              <a:latin typeface="Calibri"/>
              <a:ea typeface="Calibri"/>
              <a:cs typeface="Calibri"/>
            </a:endParaRPr>
          </a:p>
        </p:txBody>
      </p:sp>
    </p:spTree>
    <p:extLst>
      <p:ext uri="{BB962C8B-B14F-4D97-AF65-F5344CB8AC3E}">
        <p14:creationId xmlns:p14="http://schemas.microsoft.com/office/powerpoint/2010/main" val="922934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p:cNvGrpSpPr/>
        <p:nvPr/>
      </p:nvGrpSpPr>
      <p:grpSpPr>
        <a:xfrm>
          <a:off x="0" y="0"/>
          <a:ext cx="0" cy="0"/>
          <a:chOff x="0" y="0"/>
          <a:chExt cx="0" cy="0"/>
        </a:xfrm>
      </p:grpSpPr>
      <p:sp>
        <p:nvSpPr>
          <p:cNvPr id="2" name="Rectangle 1"/>
          <p:cNvSpPr/>
          <p:nvPr/>
        </p:nvSpPr>
        <p:spPr>
          <a:xfrm>
            <a:off x="0" y="0"/>
            <a:ext cx="3685579" cy="6858000"/>
          </a:xfrm>
          <a:prstGeom prst="rect">
            <a:avLst/>
          </a:prstGeom>
          <a:solidFill>
            <a:srgbClr val="A6C1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3" name="Rounded Rectangle 2"/>
          <p:cNvSpPr/>
          <p:nvPr/>
        </p:nvSpPr>
        <p:spPr>
          <a:xfrm>
            <a:off x="304800" y="712886"/>
            <a:ext cx="3075979" cy="912465"/>
          </a:xfrm>
          <a:prstGeom prst="roundRect">
            <a:avLst>
              <a:gd name="adj" fmla="val 16702"/>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pic>
        <p:nvPicPr>
          <p:cNvPr id="4" name="Picture 3" descr="image.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6987" y="1822354"/>
            <a:ext cx="171512" cy="200008"/>
          </a:xfrm>
          <a:prstGeom prst="rect">
            <a:avLst/>
          </a:prstGeom>
        </p:spPr>
      </p:pic>
      <p:sp>
        <p:nvSpPr>
          <p:cNvPr id="5" name="Rounded Rectangle 4"/>
          <p:cNvSpPr/>
          <p:nvPr/>
        </p:nvSpPr>
        <p:spPr>
          <a:xfrm>
            <a:off x="304800" y="2219473"/>
            <a:ext cx="3075979" cy="912465"/>
          </a:xfrm>
          <a:prstGeom prst="roundRect">
            <a:avLst>
              <a:gd name="adj" fmla="val 16702"/>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pic>
        <p:nvPicPr>
          <p:cNvPr id="6" name="Picture 5" descr="image.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6987" y="3328904"/>
            <a:ext cx="171512" cy="200008"/>
          </a:xfrm>
          <a:prstGeom prst="rect">
            <a:avLst/>
          </a:prstGeom>
        </p:spPr>
      </p:pic>
      <p:sp>
        <p:nvSpPr>
          <p:cNvPr id="7" name="Rounded Rectangle 6"/>
          <p:cNvSpPr/>
          <p:nvPr/>
        </p:nvSpPr>
        <p:spPr>
          <a:xfrm>
            <a:off x="304800" y="3726060"/>
            <a:ext cx="3075979" cy="912465"/>
          </a:xfrm>
          <a:prstGeom prst="roundRect">
            <a:avLst>
              <a:gd name="adj" fmla="val 16702"/>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pic>
        <p:nvPicPr>
          <p:cNvPr id="8" name="Picture 7" descr="image.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6987" y="4835453"/>
            <a:ext cx="171512" cy="200008"/>
          </a:xfrm>
          <a:prstGeom prst="rect">
            <a:avLst/>
          </a:prstGeom>
        </p:spPr>
      </p:pic>
      <p:sp>
        <p:nvSpPr>
          <p:cNvPr id="9" name="Rounded Rectangle 8"/>
          <p:cNvSpPr/>
          <p:nvPr/>
        </p:nvSpPr>
        <p:spPr>
          <a:xfrm>
            <a:off x="304800" y="5232648"/>
            <a:ext cx="3075979" cy="912465"/>
          </a:xfrm>
          <a:prstGeom prst="roundRect">
            <a:avLst>
              <a:gd name="adj" fmla="val 16702"/>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10" name="TextBox 9"/>
          <p:cNvSpPr txBox="1"/>
          <p:nvPr/>
        </p:nvSpPr>
        <p:spPr>
          <a:xfrm>
            <a:off x="451817" y="886100"/>
            <a:ext cx="934551" cy="215444"/>
          </a:xfrm>
          <a:prstGeom prst="rect">
            <a:avLst/>
          </a:prstGeom>
          <a:noFill/>
        </p:spPr>
        <p:txBody>
          <a:bodyPr wrap="none" lIns="0" tIns="0" rIns="0" bIns="0">
            <a:spAutoFit/>
          </a:bodyPr>
          <a:lstStyle/>
          <a:p>
            <a:pPr algn="l"/>
            <a:r>
              <a:rPr lang="en-US" sz="1400" b="1" i="0">
                <a:solidFill>
                  <a:srgbClr val="304B84"/>
                </a:solidFill>
                <a:latin typeface="Arial" panose="020B0604020202020204" pitchFamily="34" charset="0"/>
                <a:cs typeface="Arial" panose="020B0604020202020204" pitchFamily="34" charset="0"/>
              </a:rPr>
              <a:t>Goal / Role</a:t>
            </a:r>
            <a:endParaRPr sz="1400" b="1" i="0">
              <a:solidFill>
                <a:srgbClr val="304B84"/>
              </a:solidFill>
              <a:latin typeface="Arial" panose="020B0604020202020204" pitchFamily="34" charset="0"/>
              <a:cs typeface="Arial" panose="020B0604020202020204" pitchFamily="34" charset="0"/>
            </a:endParaRPr>
          </a:p>
        </p:txBody>
      </p:sp>
      <p:sp>
        <p:nvSpPr>
          <p:cNvPr id="11" name="TextBox 10"/>
          <p:cNvSpPr txBox="1"/>
          <p:nvPr/>
        </p:nvSpPr>
        <p:spPr>
          <a:xfrm>
            <a:off x="449879" y="1173500"/>
            <a:ext cx="2114105" cy="215444"/>
          </a:xfrm>
          <a:prstGeom prst="rect">
            <a:avLst/>
          </a:prstGeom>
          <a:noFill/>
        </p:spPr>
        <p:txBody>
          <a:bodyPr wrap="none" lIns="0" tIns="0" rIns="0" bIns="0" anchor="t">
            <a:spAutoFit/>
          </a:bodyPr>
          <a:lstStyle/>
          <a:p>
            <a:pPr algn="l"/>
            <a:r>
              <a:rPr sz="1400" b="0" i="0">
                <a:latin typeface="Arial" panose="020B0604020202020204" pitchFamily="34" charset="0"/>
                <a:cs typeface="Arial" panose="020B0604020202020204" pitchFamily="34" charset="0"/>
              </a:rPr>
              <a:t>Define the AI's perspective</a:t>
            </a:r>
            <a:endParaRPr lang="en-US" sz="1400" b="0" i="0">
              <a:latin typeface="Arial" panose="020B0604020202020204" pitchFamily="34" charset="0"/>
              <a:cs typeface="Arial" panose="020B0604020202020204" pitchFamily="34" charset="0"/>
            </a:endParaRPr>
          </a:p>
        </p:txBody>
      </p:sp>
      <p:sp>
        <p:nvSpPr>
          <p:cNvPr id="12" name="TextBox 11"/>
          <p:cNvSpPr txBox="1"/>
          <p:nvPr/>
        </p:nvSpPr>
        <p:spPr>
          <a:xfrm>
            <a:off x="451817" y="2392649"/>
            <a:ext cx="665247"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Context</a:t>
            </a:r>
          </a:p>
        </p:txBody>
      </p:sp>
      <p:sp>
        <p:nvSpPr>
          <p:cNvPr id="13" name="TextBox 12"/>
          <p:cNvSpPr txBox="1"/>
          <p:nvPr/>
        </p:nvSpPr>
        <p:spPr>
          <a:xfrm>
            <a:off x="387249" y="2680049"/>
            <a:ext cx="3015249" cy="215444"/>
          </a:xfrm>
          <a:prstGeom prst="rect">
            <a:avLst/>
          </a:prstGeom>
          <a:noFill/>
        </p:spPr>
        <p:txBody>
          <a:bodyPr wrap="none" lIns="0" tIns="0" rIns="0" bIns="0" anchor="t">
            <a:spAutoFit/>
          </a:bodyPr>
          <a:lstStyle/>
          <a:p>
            <a:pPr algn="l"/>
            <a:r>
              <a:rPr sz="1400" b="0" i="0">
                <a:latin typeface="Arial" panose="020B0604020202020204" pitchFamily="34" charset="0"/>
                <a:cs typeface="Arial" panose="020B0604020202020204" pitchFamily="34" charset="0"/>
              </a:rPr>
              <a:t>Provide relevant background </a:t>
            </a:r>
            <a:r>
              <a:rPr lang="en-US" sz="1400" b="0" i="0">
                <a:latin typeface="Arial" panose="020B0604020202020204" pitchFamily="34" charset="0"/>
                <a:cs typeface="Arial" panose="020B0604020202020204" pitchFamily="34" charset="0"/>
              </a:rPr>
              <a:t>&amp; </a:t>
            </a:r>
            <a:r>
              <a:rPr sz="1400" b="0" i="0">
                <a:latin typeface="Arial" panose="020B0604020202020204" pitchFamily="34" charset="0"/>
                <a:cs typeface="Arial" panose="020B0604020202020204" pitchFamily="34" charset="0"/>
              </a:rPr>
              <a:t>details</a:t>
            </a:r>
            <a:endParaRPr lang="en-US" sz="1400" b="0" i="0">
              <a:latin typeface="Arial" panose="020B0604020202020204" pitchFamily="34" charset="0"/>
              <a:cs typeface="Arial" panose="020B0604020202020204" pitchFamily="34" charset="0"/>
            </a:endParaRPr>
          </a:p>
        </p:txBody>
      </p:sp>
      <p:sp>
        <p:nvSpPr>
          <p:cNvPr id="14" name="TextBox 13"/>
          <p:cNvSpPr txBox="1"/>
          <p:nvPr/>
        </p:nvSpPr>
        <p:spPr>
          <a:xfrm>
            <a:off x="451817" y="3899199"/>
            <a:ext cx="1849865"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Constraints</a:t>
            </a:r>
            <a:r>
              <a:rPr lang="en-US" sz="1400" b="1" i="0">
                <a:solidFill>
                  <a:srgbClr val="304B84"/>
                </a:solidFill>
                <a:latin typeface="Arial" panose="020B0604020202020204" pitchFamily="34" charset="0"/>
                <a:cs typeface="Arial" panose="020B0604020202020204" pitchFamily="34" charset="0"/>
              </a:rPr>
              <a:t> / Sources</a:t>
            </a:r>
            <a:endParaRPr sz="1400" b="1" i="0">
              <a:solidFill>
                <a:srgbClr val="304B84"/>
              </a:solidFill>
              <a:latin typeface="Arial" panose="020B0604020202020204" pitchFamily="34" charset="0"/>
              <a:cs typeface="Arial" panose="020B0604020202020204" pitchFamily="34" charset="0"/>
            </a:endParaRPr>
          </a:p>
        </p:txBody>
      </p:sp>
      <p:sp>
        <p:nvSpPr>
          <p:cNvPr id="15" name="TextBox 14"/>
          <p:cNvSpPr txBox="1"/>
          <p:nvPr/>
        </p:nvSpPr>
        <p:spPr>
          <a:xfrm>
            <a:off x="449879" y="4186599"/>
            <a:ext cx="2717090" cy="215444"/>
          </a:xfrm>
          <a:prstGeom prst="rect">
            <a:avLst/>
          </a:prstGeom>
          <a:noFill/>
        </p:spPr>
        <p:txBody>
          <a:bodyPr wrap="none" lIns="0" tIns="0" rIns="0" bIns="0" anchor="t">
            <a:spAutoFit/>
          </a:bodyPr>
          <a:lstStyle/>
          <a:p>
            <a:pPr algn="l"/>
            <a:r>
              <a:rPr sz="1400" b="0" i="0">
                <a:latin typeface="Arial" panose="020B0604020202020204" pitchFamily="34" charset="0"/>
                <a:cs typeface="Arial" panose="020B0604020202020204" pitchFamily="34" charset="0"/>
              </a:rPr>
              <a:t>Specify limitations and boundaries</a:t>
            </a:r>
            <a:endParaRPr lang="en-US" sz="1400" b="0" i="0">
              <a:latin typeface="Arial" panose="020B0604020202020204" pitchFamily="34" charset="0"/>
              <a:cs typeface="Arial" panose="020B0604020202020204" pitchFamily="34" charset="0"/>
            </a:endParaRPr>
          </a:p>
        </p:txBody>
      </p:sp>
      <p:sp>
        <p:nvSpPr>
          <p:cNvPr id="16" name="TextBox 15"/>
          <p:cNvSpPr txBox="1"/>
          <p:nvPr/>
        </p:nvSpPr>
        <p:spPr>
          <a:xfrm>
            <a:off x="451817" y="5405748"/>
            <a:ext cx="2503891" cy="215444"/>
          </a:xfrm>
          <a:prstGeom prst="rect">
            <a:avLst/>
          </a:prstGeom>
          <a:noFill/>
        </p:spPr>
        <p:txBody>
          <a:bodyPr wrap="none" lIns="0" tIns="0" rIns="0" bIns="0">
            <a:spAutoFit/>
          </a:bodyPr>
          <a:lstStyle/>
          <a:p>
            <a:pPr algn="l"/>
            <a:r>
              <a:rPr lang="en-US" sz="1400" b="1" i="0">
                <a:solidFill>
                  <a:srgbClr val="304B84"/>
                </a:solidFill>
                <a:latin typeface="Arial" panose="020B0604020202020204" pitchFamily="34" charset="0"/>
                <a:cs typeface="Arial" panose="020B0604020202020204" pitchFamily="34" charset="0"/>
              </a:rPr>
              <a:t>Expectations / </a:t>
            </a:r>
            <a:r>
              <a:rPr sz="1400" b="1" i="0">
                <a:solidFill>
                  <a:srgbClr val="304B84"/>
                </a:solidFill>
                <a:latin typeface="Arial" panose="020B0604020202020204" pitchFamily="34" charset="0"/>
                <a:cs typeface="Arial" panose="020B0604020202020204" pitchFamily="34" charset="0"/>
              </a:rPr>
              <a:t>Output Format</a:t>
            </a:r>
          </a:p>
        </p:txBody>
      </p:sp>
      <p:sp>
        <p:nvSpPr>
          <p:cNvPr id="17" name="TextBox 16"/>
          <p:cNvSpPr txBox="1"/>
          <p:nvPr/>
        </p:nvSpPr>
        <p:spPr>
          <a:xfrm>
            <a:off x="449879" y="5693148"/>
            <a:ext cx="2088713" cy="215444"/>
          </a:xfrm>
          <a:prstGeom prst="rect">
            <a:avLst/>
          </a:prstGeom>
          <a:noFill/>
        </p:spPr>
        <p:txBody>
          <a:bodyPr wrap="none" lIns="0" tIns="0" rIns="0" bIns="0" anchor="t">
            <a:spAutoFit/>
          </a:bodyPr>
          <a:lstStyle/>
          <a:p>
            <a:pPr algn="l"/>
            <a:r>
              <a:rPr sz="1400" b="0" i="0">
                <a:latin typeface="Arial" panose="020B0604020202020204" pitchFamily="34" charset="0"/>
                <a:cs typeface="Arial" panose="020B0604020202020204" pitchFamily="34" charset="0"/>
              </a:rPr>
              <a:t>Describe desired structure</a:t>
            </a:r>
            <a:endParaRPr lang="en-US" sz="1400" b="0" i="0">
              <a:latin typeface="Arial" panose="020B0604020202020204" pitchFamily="34" charset="0"/>
              <a:cs typeface="Arial" panose="020B0604020202020204" pitchFamily="34" charset="0"/>
            </a:endParaRPr>
          </a:p>
        </p:txBody>
      </p:sp>
      <p:sp>
        <p:nvSpPr>
          <p:cNvPr id="23" name="Footer Placeholder 12">
            <a:extLst>
              <a:ext uri="{FF2B5EF4-FFF2-40B4-BE49-F238E27FC236}">
                <a16:creationId xmlns:a16="http://schemas.microsoft.com/office/drawing/2014/main" id="{5286493C-3385-A6D2-42B2-17821E977F47}"/>
              </a:ext>
            </a:extLst>
          </p:cNvPr>
          <p:cNvSpPr>
            <a:spLocks noGrp="1"/>
          </p:cNvSpPr>
          <p:nvPr>
            <p:ph type="ftr" sz="quarter" idx="11"/>
          </p:nvPr>
        </p:nvSpPr>
        <p:spPr>
          <a:xfrm>
            <a:off x="1072" y="6528068"/>
            <a:ext cx="7714445" cy="354392"/>
          </a:xfrm>
        </p:spPr>
        <p:txBody>
          <a:bodyPr/>
          <a:lstStyle/>
          <a:p>
            <a:pPr algn="l"/>
            <a:r>
              <a:rPr lang="en-US" sz="1000">
                <a:latin typeface="Arial" panose="020B0604020202020204" pitchFamily="34" charset="0"/>
                <a:cs typeface="Arial" panose="020B0604020202020204" pitchFamily="34" charset="0"/>
              </a:rPr>
              <a:t>For Higher Education Business Leaders • Summer 2026 • Presented by Sarem Yadegari, WACUBO Business Management Institute</a:t>
            </a:r>
          </a:p>
        </p:txBody>
      </p:sp>
      <p:sp>
        <p:nvSpPr>
          <p:cNvPr id="22" name="TextBox 21">
            <a:extLst>
              <a:ext uri="{FF2B5EF4-FFF2-40B4-BE49-F238E27FC236}">
                <a16:creationId xmlns:a16="http://schemas.microsoft.com/office/drawing/2014/main" id="{510A7E23-9602-6D38-BA3A-77B625DF07B0}"/>
              </a:ext>
            </a:extLst>
          </p:cNvPr>
          <p:cNvSpPr txBox="1"/>
          <p:nvPr/>
        </p:nvSpPr>
        <p:spPr>
          <a:xfrm>
            <a:off x="3990279" y="242141"/>
            <a:ext cx="8208881" cy="553998"/>
          </a:xfrm>
          <a:prstGeom prst="rect">
            <a:avLst/>
          </a:prstGeom>
          <a:noFill/>
        </p:spPr>
        <p:txBody>
          <a:bodyPr wrap="square" lIns="0" tIns="0" rIns="0" bIns="0" anchor="t">
            <a:spAutoFit/>
          </a:bodyPr>
          <a:lstStyle/>
          <a:p>
            <a:r>
              <a:rPr sz="3600" b="0" i="0">
                <a:solidFill>
                  <a:srgbClr val="304B84"/>
                </a:solidFill>
                <a:latin typeface="Poppins"/>
              </a:rPr>
              <a:t>Prompting as a </a:t>
            </a:r>
            <a:r>
              <a:rPr lang="en-US" sz="3600">
                <a:solidFill>
                  <a:srgbClr val="304B84"/>
                </a:solidFill>
                <a:latin typeface="Poppins"/>
              </a:rPr>
              <a:t>Simple Framework</a:t>
            </a:r>
            <a:endParaRPr sz="3602" b="0" i="0">
              <a:solidFill>
                <a:srgbClr val="304B84"/>
              </a:solidFill>
              <a:latin typeface="Poppins"/>
            </a:endParaRPr>
          </a:p>
        </p:txBody>
      </p:sp>
      <p:sp>
        <p:nvSpPr>
          <p:cNvPr id="24" name="TextBox 23">
            <a:extLst>
              <a:ext uri="{FF2B5EF4-FFF2-40B4-BE49-F238E27FC236}">
                <a16:creationId xmlns:a16="http://schemas.microsoft.com/office/drawing/2014/main" id="{2FC2AF3D-94D0-3319-3967-85ABA231F8AB}"/>
              </a:ext>
            </a:extLst>
          </p:cNvPr>
          <p:cNvSpPr txBox="1"/>
          <p:nvPr/>
        </p:nvSpPr>
        <p:spPr>
          <a:xfrm>
            <a:off x="3990279" y="2423734"/>
            <a:ext cx="7896622" cy="1758558"/>
          </a:xfrm>
          <a:prstGeom prst="rect">
            <a:avLst/>
          </a:prstGeom>
          <a:noFill/>
        </p:spPr>
        <p:txBody>
          <a:bodyPr wrap="square" lIns="0" tIns="0" rIns="0" bIns="0" anchor="t">
            <a:spAutoFit/>
          </a:bodyPr>
          <a:lstStyle/>
          <a:p>
            <a:pPr marL="197485" indent="-197485" algn="l">
              <a:lnSpc>
                <a:spcPts val="1943"/>
              </a:lnSpc>
              <a:spcBef>
                <a:spcPts val="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Structured prompts defining role, context, and constraints reduce hallucinations by 22 percentage points compared to generic queries</a:t>
            </a:r>
            <a:r>
              <a:rPr lang="en-US" sz="1600">
                <a:solidFill>
                  <a:srgbClr val="2D2D2D"/>
                </a:solidFill>
                <a:latin typeface="Arial" panose="020B0604020202020204" pitchFamily="34" charset="0"/>
                <a:cs typeface="Arial" panose="020B0604020202020204" pitchFamily="34" charset="0"/>
              </a:rPr>
              <a:t>.</a:t>
            </a:r>
            <a:r>
              <a:rPr sz="1600" b="0" i="0">
                <a:solidFill>
                  <a:srgbClr val="243E75"/>
                </a:solidFill>
                <a:latin typeface="Arial" panose="020B0604020202020204" pitchFamily="34" charset="0"/>
                <a:cs typeface="Arial" panose="020B0604020202020204" pitchFamily="34" charset="0"/>
              </a:rPr>
              <a:t> </a:t>
            </a:r>
            <a:r>
              <a:rPr sz="1600" b="0" i="0">
                <a:solidFill>
                  <a:srgbClr val="243E75"/>
                </a:solidFill>
                <a:latin typeface="Arial" panose="020B0604020202020204" pitchFamily="34" charset="0"/>
                <a:cs typeface="Arial" panose="020B0604020202020204" pitchFamily="34" charset="0"/>
                <a:hlinkClick r:id="rId4" tooltip="Why LLMs Hallucinate And What Enterprises Must Do Abo...">
                  <a:extLst>
                    <a:ext uri="{A12FA001-AC4F-418D-AE19-62706E023703}">
                      <ahyp:hlinkClr xmlns:ahyp="http://schemas.microsoft.com/office/drawing/2018/hyperlinkcolor" val="tx"/>
                    </a:ext>
                  </a:extLst>
                </a:hlinkClick>
              </a:rPr>
              <a:t>[9]</a:t>
            </a:r>
            <a:endParaRPr lang="en-US" sz="1600">
              <a:latin typeface="Arial" panose="020B0604020202020204" pitchFamily="34" charset="0"/>
              <a:cs typeface="Arial" panose="020B0604020202020204" pitchFamily="34" charset="0"/>
            </a:endParaRPr>
          </a:p>
          <a:p>
            <a:pPr marL="197485" indent="-197485" algn="l">
              <a:lnSpc>
                <a:spcPts val="1943"/>
              </a:lnSpc>
              <a:spcBef>
                <a:spcPts val="119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Explicit output format specifications ensure AI content aligns with institutional standards and compliance needs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a:p>
            <a:pPr marL="197485" indent="-197485" algn="l">
              <a:lnSpc>
                <a:spcPts val="1943"/>
              </a:lnSpc>
              <a:spcBef>
                <a:spcPts val="119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Prompt templates standardize approaches across business units, enabling knowledge sharing and easier staff training</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p:cNvGrpSpPr/>
        <p:nvPr/>
      </p:nvGrpSpPr>
      <p:grpSpPr>
        <a:xfrm>
          <a:off x="0" y="0"/>
          <a:ext cx="0" cy="0"/>
          <a:chOff x="0" y="0"/>
          <a:chExt cx="0" cy="0"/>
        </a:xfrm>
      </p:grpSpPr>
      <p:sp>
        <p:nvSpPr>
          <p:cNvPr id="2" name="Rectangle 1"/>
          <p:cNvSpPr/>
          <p:nvPr/>
        </p:nvSpPr>
        <p:spPr>
          <a:xfrm>
            <a:off x="7772400" y="0"/>
            <a:ext cx="4419600" cy="6858000"/>
          </a:xfrm>
          <a:prstGeom prst="rect">
            <a:avLst/>
          </a:prstGeom>
          <a:solidFill>
            <a:srgbClr val="A6C1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3" name="Rounded Rectangle 2"/>
          <p:cNvSpPr/>
          <p:nvPr/>
        </p:nvSpPr>
        <p:spPr>
          <a:xfrm>
            <a:off x="8077200" y="102989"/>
            <a:ext cx="3810000" cy="1217414"/>
          </a:xfrm>
          <a:prstGeom prst="roundRect">
            <a:avLst>
              <a:gd name="adj" fmla="val 12518"/>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pic>
        <p:nvPicPr>
          <p:cNvPr id="4" name="Picture 3" descr="image.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96193" y="1517413"/>
            <a:ext cx="171513" cy="200008"/>
          </a:xfrm>
          <a:prstGeom prst="rect">
            <a:avLst/>
          </a:prstGeom>
        </p:spPr>
      </p:pic>
      <p:sp>
        <p:nvSpPr>
          <p:cNvPr id="5" name="Rounded Rectangle 4"/>
          <p:cNvSpPr/>
          <p:nvPr/>
        </p:nvSpPr>
        <p:spPr>
          <a:xfrm>
            <a:off x="8077200" y="1914525"/>
            <a:ext cx="3810000" cy="1217414"/>
          </a:xfrm>
          <a:prstGeom prst="roundRect">
            <a:avLst>
              <a:gd name="adj" fmla="val 12518"/>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pic>
        <p:nvPicPr>
          <p:cNvPr id="6" name="Picture 5" descr="image.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96193" y="3328904"/>
            <a:ext cx="171513" cy="200008"/>
          </a:xfrm>
          <a:prstGeom prst="rect">
            <a:avLst/>
          </a:prstGeom>
        </p:spPr>
      </p:pic>
      <p:sp>
        <p:nvSpPr>
          <p:cNvPr id="7" name="Rounded Rectangle 6"/>
          <p:cNvSpPr/>
          <p:nvPr/>
        </p:nvSpPr>
        <p:spPr>
          <a:xfrm>
            <a:off x="8077200" y="3726060"/>
            <a:ext cx="3810000" cy="1217414"/>
          </a:xfrm>
          <a:prstGeom prst="roundRect">
            <a:avLst>
              <a:gd name="adj" fmla="val 12518"/>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pic>
        <p:nvPicPr>
          <p:cNvPr id="8" name="Picture 7" descr="image.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96193" y="5140394"/>
            <a:ext cx="171513" cy="200008"/>
          </a:xfrm>
          <a:prstGeom prst="rect">
            <a:avLst/>
          </a:prstGeom>
        </p:spPr>
      </p:pic>
      <p:sp>
        <p:nvSpPr>
          <p:cNvPr id="9" name="Rounded Rectangle 8"/>
          <p:cNvSpPr/>
          <p:nvPr/>
        </p:nvSpPr>
        <p:spPr>
          <a:xfrm>
            <a:off x="8077200" y="5537596"/>
            <a:ext cx="3810000" cy="1217414"/>
          </a:xfrm>
          <a:prstGeom prst="roundRect">
            <a:avLst>
              <a:gd name="adj" fmla="val 12518"/>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11" name="TextBox 10"/>
          <p:cNvSpPr txBox="1"/>
          <p:nvPr/>
        </p:nvSpPr>
        <p:spPr>
          <a:xfrm>
            <a:off x="8305592" y="322056"/>
            <a:ext cx="915315"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AI Literacy</a:t>
            </a:r>
          </a:p>
        </p:txBody>
      </p:sp>
      <p:sp>
        <p:nvSpPr>
          <p:cNvPr id="12" name="TextBox 11"/>
          <p:cNvSpPr txBox="1"/>
          <p:nvPr/>
        </p:nvSpPr>
        <p:spPr>
          <a:xfrm>
            <a:off x="8305592" y="674769"/>
            <a:ext cx="2656664" cy="430887"/>
          </a:xfrm>
          <a:prstGeom prst="rect">
            <a:avLst/>
          </a:prstGeom>
          <a:noFill/>
        </p:spPr>
        <p:txBody>
          <a:bodyPr wrap="square" lIns="0" tIns="0" rIns="0" bIns="0">
            <a:spAutoFit/>
          </a:bodyPr>
          <a:lstStyle/>
          <a:p>
            <a:pPr algn="l"/>
            <a:r>
              <a:rPr sz="1400" b="0" i="0">
                <a:solidFill>
                  <a:srgbClr val="2D2D2D"/>
                </a:solidFill>
                <a:latin typeface="Arial" panose="020B0604020202020204" pitchFamily="34" charset="0"/>
                <a:cs typeface="Arial" panose="020B0604020202020204" pitchFamily="34" charset="0"/>
              </a:rPr>
              <a:t>Build foundational understanding across leadership and staff</a:t>
            </a:r>
          </a:p>
        </p:txBody>
      </p:sp>
      <p:sp>
        <p:nvSpPr>
          <p:cNvPr id="13" name="TextBox 12"/>
          <p:cNvSpPr txBox="1"/>
          <p:nvPr/>
        </p:nvSpPr>
        <p:spPr>
          <a:xfrm>
            <a:off x="8305592" y="2133546"/>
            <a:ext cx="1758495"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Policy and Guidance</a:t>
            </a:r>
          </a:p>
        </p:txBody>
      </p:sp>
      <p:sp>
        <p:nvSpPr>
          <p:cNvPr id="14" name="TextBox 13"/>
          <p:cNvSpPr txBox="1"/>
          <p:nvPr/>
        </p:nvSpPr>
        <p:spPr>
          <a:xfrm>
            <a:off x="8305592" y="2486260"/>
            <a:ext cx="3162369" cy="430887"/>
          </a:xfrm>
          <a:prstGeom prst="rect">
            <a:avLst/>
          </a:prstGeom>
          <a:noFill/>
        </p:spPr>
        <p:txBody>
          <a:bodyPr wrap="square" lIns="0" tIns="0" rIns="0" bIns="0">
            <a:spAutoFit/>
          </a:bodyPr>
          <a:lstStyle/>
          <a:p>
            <a:pPr algn="l"/>
            <a:r>
              <a:rPr sz="1400" b="0" i="0">
                <a:solidFill>
                  <a:srgbClr val="2D2D2D"/>
                </a:solidFill>
                <a:latin typeface="Arial" panose="020B0604020202020204" pitchFamily="34" charset="0"/>
                <a:cs typeface="Arial" panose="020B0604020202020204" pitchFamily="34" charset="0"/>
              </a:rPr>
              <a:t>Establish acceptable use policies, data handling standards</a:t>
            </a:r>
          </a:p>
        </p:txBody>
      </p:sp>
      <p:sp>
        <p:nvSpPr>
          <p:cNvPr id="15" name="TextBox 14"/>
          <p:cNvSpPr txBox="1"/>
          <p:nvPr/>
        </p:nvSpPr>
        <p:spPr>
          <a:xfrm>
            <a:off x="8305592" y="3945037"/>
            <a:ext cx="1347613"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Approved Tools</a:t>
            </a:r>
          </a:p>
        </p:txBody>
      </p:sp>
      <p:sp>
        <p:nvSpPr>
          <p:cNvPr id="16" name="TextBox 15"/>
          <p:cNvSpPr txBox="1"/>
          <p:nvPr/>
        </p:nvSpPr>
        <p:spPr>
          <a:xfrm>
            <a:off x="8305592" y="4297751"/>
            <a:ext cx="3325130" cy="430887"/>
          </a:xfrm>
          <a:prstGeom prst="rect">
            <a:avLst/>
          </a:prstGeom>
          <a:noFill/>
        </p:spPr>
        <p:txBody>
          <a:bodyPr wrap="square" lIns="0" tIns="0" rIns="0" bIns="0">
            <a:spAutoFit/>
          </a:bodyPr>
          <a:lstStyle/>
          <a:p>
            <a:pPr algn="l"/>
            <a:r>
              <a:rPr sz="1400" b="0" i="0">
                <a:solidFill>
                  <a:srgbClr val="2D2D2D"/>
                </a:solidFill>
                <a:latin typeface="Arial" panose="020B0604020202020204" pitchFamily="34" charset="0"/>
                <a:cs typeface="Arial" panose="020B0604020202020204" pitchFamily="34" charset="0"/>
              </a:rPr>
              <a:t>Evaluate and designate vetted platforms with appropriate safeguards</a:t>
            </a:r>
          </a:p>
        </p:txBody>
      </p:sp>
      <p:sp>
        <p:nvSpPr>
          <p:cNvPr id="17" name="TextBox 16"/>
          <p:cNvSpPr txBox="1"/>
          <p:nvPr/>
        </p:nvSpPr>
        <p:spPr>
          <a:xfrm>
            <a:off x="8305592" y="5756527"/>
            <a:ext cx="1521250"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Risk Management</a:t>
            </a:r>
          </a:p>
        </p:txBody>
      </p:sp>
      <p:sp>
        <p:nvSpPr>
          <p:cNvPr id="18" name="TextBox 17"/>
          <p:cNvSpPr txBox="1"/>
          <p:nvPr/>
        </p:nvSpPr>
        <p:spPr>
          <a:xfrm>
            <a:off x="8305592" y="6109241"/>
            <a:ext cx="3171150" cy="430887"/>
          </a:xfrm>
          <a:prstGeom prst="rect">
            <a:avLst/>
          </a:prstGeom>
          <a:noFill/>
        </p:spPr>
        <p:txBody>
          <a:bodyPr wrap="square" lIns="0" tIns="0" rIns="0" bIns="0">
            <a:spAutoFit/>
          </a:bodyPr>
          <a:lstStyle/>
          <a:p>
            <a:pPr algn="l"/>
            <a:r>
              <a:rPr sz="1400" b="0" i="0">
                <a:solidFill>
                  <a:srgbClr val="2D2D2D"/>
                </a:solidFill>
                <a:latin typeface="Arial" panose="020B0604020202020204" pitchFamily="34" charset="0"/>
                <a:cs typeface="Arial" panose="020B0604020202020204" pitchFamily="34" charset="0"/>
              </a:rPr>
              <a:t>Implement monitoring, auditing, and continuous improvement processes</a:t>
            </a:r>
          </a:p>
        </p:txBody>
      </p:sp>
      <p:sp>
        <p:nvSpPr>
          <p:cNvPr id="23" name="Footer Placeholder 12">
            <a:extLst>
              <a:ext uri="{FF2B5EF4-FFF2-40B4-BE49-F238E27FC236}">
                <a16:creationId xmlns:a16="http://schemas.microsoft.com/office/drawing/2014/main" id="{1EEC4779-FD90-47D2-64A7-024AB2A4F366}"/>
              </a:ext>
            </a:extLst>
          </p:cNvPr>
          <p:cNvSpPr>
            <a:spLocks noGrp="1"/>
          </p:cNvSpPr>
          <p:nvPr>
            <p:ph type="ftr" sz="quarter" idx="11"/>
          </p:nvPr>
        </p:nvSpPr>
        <p:spPr>
          <a:xfrm>
            <a:off x="1072" y="6528068"/>
            <a:ext cx="7714445" cy="354392"/>
          </a:xfrm>
        </p:spPr>
        <p:txBody>
          <a:bodyPr/>
          <a:lstStyle/>
          <a:p>
            <a:pPr algn="l"/>
            <a:r>
              <a:rPr lang="en-US" sz="1000">
                <a:latin typeface="Arial" panose="020B0604020202020204" pitchFamily="34" charset="0"/>
                <a:cs typeface="Arial" panose="020B0604020202020204" pitchFamily="34" charset="0"/>
              </a:rPr>
              <a:t>For Higher Education Business Leaders • Summer 2026 • Presented by Sarem Yadegari, WACUBO Business Management Institute</a:t>
            </a:r>
          </a:p>
        </p:txBody>
      </p:sp>
      <p:sp>
        <p:nvSpPr>
          <p:cNvPr id="22" name="TextBox 21">
            <a:extLst>
              <a:ext uri="{FF2B5EF4-FFF2-40B4-BE49-F238E27FC236}">
                <a16:creationId xmlns:a16="http://schemas.microsoft.com/office/drawing/2014/main" id="{E0359CF5-7631-FE1B-35AD-A348D67D4596}"/>
              </a:ext>
            </a:extLst>
          </p:cNvPr>
          <p:cNvSpPr txBox="1"/>
          <p:nvPr/>
        </p:nvSpPr>
        <p:spPr>
          <a:xfrm>
            <a:off x="297871" y="240891"/>
            <a:ext cx="5923955" cy="1298641"/>
          </a:xfrm>
          <a:prstGeom prst="rect">
            <a:avLst/>
          </a:prstGeom>
          <a:noFill/>
        </p:spPr>
        <p:txBody>
          <a:bodyPr wrap="square" lIns="0" tIns="0" rIns="0" bIns="0">
            <a:spAutoFit/>
          </a:bodyPr>
          <a:lstStyle/>
          <a:p>
            <a:pPr algn="l"/>
            <a:r>
              <a:rPr sz="3602" b="0" i="0">
                <a:solidFill>
                  <a:srgbClr val="304B84"/>
                </a:solidFill>
                <a:latin typeface="Poppins"/>
              </a:rPr>
              <a:t>A Responsible Adoption Framework</a:t>
            </a:r>
          </a:p>
        </p:txBody>
      </p:sp>
      <p:sp>
        <p:nvSpPr>
          <p:cNvPr id="25" name="TextBox 24">
            <a:extLst>
              <a:ext uri="{FF2B5EF4-FFF2-40B4-BE49-F238E27FC236}">
                <a16:creationId xmlns:a16="http://schemas.microsoft.com/office/drawing/2014/main" id="{91FD1041-35FF-80A4-7A10-D060CB4A5E26}"/>
              </a:ext>
            </a:extLst>
          </p:cNvPr>
          <p:cNvSpPr txBox="1"/>
          <p:nvPr/>
        </p:nvSpPr>
        <p:spPr>
          <a:xfrm>
            <a:off x="364220" y="2402857"/>
            <a:ext cx="7162620" cy="1703543"/>
          </a:xfrm>
          <a:prstGeom prst="rect">
            <a:avLst/>
          </a:prstGeom>
          <a:noFill/>
        </p:spPr>
        <p:txBody>
          <a:bodyPr wrap="square" lIns="0" tIns="0" rIns="0" bIns="0" anchor="t">
            <a:spAutoFit/>
          </a:bodyPr>
          <a:lstStyle/>
          <a:p>
            <a:pPr marL="182245" indent="-182245" algn="l">
              <a:lnSpc>
                <a:spcPts val="1943"/>
              </a:lnSpc>
              <a:spcBef>
                <a:spcPts val="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Organizations prioritizing AI literacy for faculty and staff report more effective governance and higher-value use cases</a:t>
            </a:r>
            <a:r>
              <a:rPr lang="en-US" sz="1600">
                <a:solidFill>
                  <a:srgbClr val="2D2D2D"/>
                </a:solidFill>
                <a:latin typeface="Arial" panose="020B0604020202020204" pitchFamily="34" charset="0"/>
                <a:cs typeface="Arial" panose="020B0604020202020204" pitchFamily="34" charset="0"/>
              </a:rPr>
              <a:t>.</a:t>
            </a:r>
            <a:r>
              <a:rPr sz="1600" b="0" i="0">
                <a:solidFill>
                  <a:srgbClr val="243E75"/>
                </a:solidFill>
                <a:latin typeface="Arial" panose="020B0604020202020204" pitchFamily="34" charset="0"/>
                <a:cs typeface="Arial" panose="020B0604020202020204" pitchFamily="34" charset="0"/>
              </a:rPr>
              <a:t> </a:t>
            </a:r>
            <a:r>
              <a:rPr sz="1600" b="0" i="0">
                <a:solidFill>
                  <a:srgbClr val="243E75"/>
                </a:solidFill>
                <a:latin typeface="Arial" panose="020B0604020202020204" pitchFamily="34" charset="0"/>
                <a:cs typeface="Arial" panose="020B0604020202020204" pitchFamily="34" charset="0"/>
                <a:hlinkClick r:id="rId4" tooltip="EDUCAUSE releases 2025 AI Landscape Study – Access">
                  <a:extLst>
                    <a:ext uri="{A12FA001-AC4F-418D-AE19-62706E023703}">
                      <ahyp:hlinkClr xmlns:ahyp="http://schemas.microsoft.com/office/drawing/2018/hyperlinkcolor" val="tx"/>
                    </a:ext>
                  </a:extLst>
                </a:hlinkClick>
              </a:rPr>
              <a:t>[2]</a:t>
            </a:r>
            <a:endParaRPr lang="en-US" sz="1600" b="0" i="0">
              <a:solidFill>
                <a:srgbClr val="243E75"/>
              </a:solidFill>
              <a:latin typeface="Arial" panose="020B0604020202020204" pitchFamily="34" charset="0"/>
              <a:cs typeface="Arial" panose="020B0604020202020204" pitchFamily="34" charset="0"/>
            </a:endParaRPr>
          </a:p>
          <a:p>
            <a:pPr marL="182245" indent="-182245">
              <a:lnSpc>
                <a:spcPts val="1943"/>
              </a:lnSpc>
              <a:spcBef>
                <a:spcPts val="959"/>
              </a:spcBef>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Policy development should address acceptable use boundaries, data classification, verification requirements, and escalation processes</a:t>
            </a:r>
            <a:r>
              <a:rPr lang="en-US" sz="1600">
                <a:solidFill>
                  <a:srgbClr val="2D2D2D"/>
                </a:solidFill>
                <a:latin typeface="Arial" panose="020B0604020202020204" pitchFamily="34" charset="0"/>
                <a:cs typeface="Arial" panose="020B0604020202020204" pitchFamily="34" charset="0"/>
              </a:rPr>
              <a:t>.</a:t>
            </a:r>
          </a:p>
          <a:p>
            <a:pPr marL="182245" indent="-18224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Risk management requires ongoing assessment of new AI capabilities, vendor terms, security threats, and regulatory expectations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D2D2D"/>
        </a:solidFill>
        <a:effectLst/>
      </p:bgPr>
    </p:bg>
    <p:spTree>
      <p:nvGrpSpPr>
        <p:cNvPr id="1" name=""/>
        <p:cNvGrpSpPr/>
        <p:nvPr/>
      </p:nvGrpSpPr>
      <p:grpSpPr>
        <a:xfrm>
          <a:off x="0" y="0"/>
          <a:ext cx="0" cy="0"/>
          <a:chOff x="0" y="0"/>
          <a:chExt cx="0" cy="0"/>
        </a:xfrm>
      </p:grpSpPr>
      <p:sp>
        <p:nvSpPr>
          <p:cNvPr id="2" name="TextBox 1"/>
          <p:cNvSpPr txBox="1"/>
          <p:nvPr/>
        </p:nvSpPr>
        <p:spPr>
          <a:xfrm>
            <a:off x="617674" y="2142264"/>
            <a:ext cx="10956196" cy="1292662"/>
          </a:xfrm>
          <a:prstGeom prst="rect">
            <a:avLst/>
          </a:prstGeom>
          <a:noFill/>
        </p:spPr>
        <p:txBody>
          <a:bodyPr wrap="square" lIns="0" tIns="0" rIns="0" bIns="0" anchor="t">
            <a:spAutoFit/>
          </a:bodyPr>
          <a:lstStyle/>
          <a:p>
            <a:pPr algn="ctr"/>
            <a:r>
              <a:rPr sz="4200" b="0" i="0">
                <a:solidFill>
                  <a:srgbClr val="118CD4"/>
                </a:solidFill>
                <a:latin typeface="Poppins"/>
              </a:rPr>
              <a:t>Introduction to Generative AI:</a:t>
            </a:r>
            <a:endParaRPr lang="en-US" sz="4200">
              <a:solidFill>
                <a:srgbClr val="118CD4"/>
              </a:solidFill>
              <a:latin typeface="Poppins"/>
              <a:cs typeface="Poppins"/>
            </a:endParaRPr>
          </a:p>
          <a:p>
            <a:pPr algn="ctr"/>
            <a:r>
              <a:rPr lang="en-US" sz="4200">
                <a:solidFill>
                  <a:srgbClr val="118CD4"/>
                </a:solidFill>
                <a:latin typeface="Poppins"/>
              </a:rPr>
              <a:t>For Higher Education Business Leaders</a:t>
            </a:r>
            <a:endParaRPr sz="4200" b="0" i="0">
              <a:solidFill>
                <a:srgbClr val="118CD4"/>
              </a:solidFill>
              <a:latin typeface="Poppins"/>
              <a:cs typeface="Poppins"/>
            </a:endParaRPr>
          </a:p>
        </p:txBody>
      </p:sp>
      <p:sp>
        <p:nvSpPr>
          <p:cNvPr id="3" name="TextBox 2"/>
          <p:cNvSpPr txBox="1"/>
          <p:nvPr/>
        </p:nvSpPr>
        <p:spPr>
          <a:xfrm>
            <a:off x="1559233" y="4236702"/>
            <a:ext cx="9073079" cy="830997"/>
          </a:xfrm>
          <a:prstGeom prst="rect">
            <a:avLst/>
          </a:prstGeom>
          <a:noFill/>
        </p:spPr>
        <p:txBody>
          <a:bodyPr wrap="square" lIns="0" tIns="0" rIns="0" bIns="0" anchor="t">
            <a:spAutoFit/>
          </a:bodyPr>
          <a:lstStyle/>
          <a:p>
            <a:pPr algn="ctr"/>
            <a:endParaRPr lang="en-US" sz="1400">
              <a:solidFill>
                <a:srgbClr val="FFFFFF"/>
              </a:solidFill>
              <a:latin typeface="Arial" panose="020B0604020202020204" pitchFamily="34" charset="0"/>
              <a:cs typeface="Arial" panose="020B0604020202020204" pitchFamily="34" charset="0"/>
            </a:endParaRPr>
          </a:p>
          <a:p>
            <a:pPr algn="ctr"/>
            <a:r>
              <a:rPr sz="2000" b="0" i="0">
                <a:solidFill>
                  <a:srgbClr val="FFFFFF"/>
                </a:solidFill>
                <a:latin typeface="Arial" panose="020B0604020202020204" pitchFamily="34" charset="0"/>
                <a:cs typeface="Arial" panose="020B0604020202020204" pitchFamily="34" charset="0"/>
              </a:rPr>
              <a:t>Presented by Sarem Yadegari</a:t>
            </a:r>
            <a:endParaRPr lang="en-US" sz="2000">
              <a:solidFill>
                <a:srgbClr val="000000"/>
              </a:solidFill>
              <a:latin typeface="Arial" panose="020B0604020202020204" pitchFamily="34" charset="0"/>
              <a:ea typeface="Calibri"/>
              <a:cs typeface="Arial" panose="020B0604020202020204" pitchFamily="34" charset="0"/>
            </a:endParaRPr>
          </a:p>
          <a:p>
            <a:pPr algn="ctr"/>
            <a:r>
              <a:rPr sz="2000" b="0" i="0">
                <a:solidFill>
                  <a:srgbClr val="FFFFFF"/>
                </a:solidFill>
                <a:latin typeface="Arial" panose="020B0604020202020204" pitchFamily="34" charset="0"/>
                <a:cs typeface="Arial" panose="020B0604020202020204" pitchFamily="34" charset="0"/>
              </a:rPr>
              <a:t>WACUBO Business Management Institute</a:t>
            </a:r>
            <a:r>
              <a:rPr lang="en-US" sz="2000">
                <a:solidFill>
                  <a:srgbClr val="FFFFFF"/>
                </a:solidFill>
                <a:latin typeface="Arial" panose="020B0604020202020204" pitchFamily="34" charset="0"/>
                <a:cs typeface="Arial" panose="020B0604020202020204" pitchFamily="34" charset="0"/>
              </a:rPr>
              <a:t>, Summer 2026</a:t>
            </a:r>
            <a:endParaRPr sz="2000">
              <a:latin typeface="Arial" panose="020B0604020202020204" pitchFamily="34" charset="0"/>
              <a:ea typeface="Calibri"/>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p:cNvGrpSpPr/>
        <p:nvPr/>
      </p:nvGrpSpPr>
      <p:grpSpPr>
        <a:xfrm>
          <a:off x="0" y="0"/>
          <a:ext cx="0" cy="0"/>
          <a:chOff x="0" y="0"/>
          <a:chExt cx="0" cy="0"/>
        </a:xfrm>
      </p:grpSpPr>
      <p:sp>
        <p:nvSpPr>
          <p:cNvPr id="2" name="Rounded Rectangle 1"/>
          <p:cNvSpPr/>
          <p:nvPr/>
        </p:nvSpPr>
        <p:spPr>
          <a:xfrm>
            <a:off x="304800" y="1441549"/>
            <a:ext cx="5676900" cy="1150590"/>
          </a:xfrm>
          <a:prstGeom prst="roundRect">
            <a:avLst>
              <a:gd name="adj" fmla="val 13245"/>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3" name="Rounded Rectangle 2"/>
          <p:cNvSpPr/>
          <p:nvPr/>
        </p:nvSpPr>
        <p:spPr>
          <a:xfrm>
            <a:off x="6210300" y="1441549"/>
            <a:ext cx="5676900" cy="1150590"/>
          </a:xfrm>
          <a:prstGeom prst="roundRect">
            <a:avLst>
              <a:gd name="adj" fmla="val 13245"/>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4" name="TextBox 3"/>
          <p:cNvSpPr txBox="1"/>
          <p:nvPr/>
        </p:nvSpPr>
        <p:spPr>
          <a:xfrm>
            <a:off x="304792" y="257168"/>
            <a:ext cx="5813825" cy="695307"/>
          </a:xfrm>
          <a:prstGeom prst="rect">
            <a:avLst/>
          </a:prstGeom>
          <a:noFill/>
        </p:spPr>
        <p:txBody>
          <a:bodyPr wrap="none" lIns="0" tIns="0" rIns="0" bIns="0">
            <a:spAutoFit/>
          </a:bodyPr>
          <a:lstStyle/>
          <a:p>
            <a:pPr algn="l"/>
            <a:r>
              <a:rPr sz="3602" b="0" i="0">
                <a:solidFill>
                  <a:srgbClr val="304B84"/>
                </a:solidFill>
                <a:latin typeface="Poppins"/>
              </a:rPr>
              <a:t>Why AI Literacy Matters</a:t>
            </a:r>
          </a:p>
        </p:txBody>
      </p:sp>
      <p:sp>
        <p:nvSpPr>
          <p:cNvPr id="5" name="TextBox 4"/>
          <p:cNvSpPr txBox="1"/>
          <p:nvPr/>
        </p:nvSpPr>
        <p:spPr>
          <a:xfrm>
            <a:off x="1743675" y="1612958"/>
            <a:ext cx="2798843" cy="419987"/>
          </a:xfrm>
          <a:prstGeom prst="rect">
            <a:avLst/>
          </a:prstGeom>
          <a:noFill/>
        </p:spPr>
        <p:txBody>
          <a:bodyPr wrap="none" lIns="0" tIns="0" rIns="0" bIns="0">
            <a:spAutoFit/>
          </a:bodyPr>
          <a:lstStyle/>
          <a:p>
            <a:pPr algn="ctr"/>
            <a:r>
              <a:rPr sz="2729" b="0" i="0">
                <a:solidFill>
                  <a:srgbClr val="304B84"/>
                </a:solidFill>
                <a:latin typeface="Arial" panose="020B0604020202020204" pitchFamily="34" charset="0"/>
                <a:cs typeface="Arial" panose="020B0604020202020204" pitchFamily="34" charset="0"/>
              </a:rPr>
              <a:t>63% / 56%</a:t>
            </a:r>
            <a:r>
              <a:rPr lang="en-US" sz="2729" b="0" i="0">
                <a:solidFill>
                  <a:srgbClr val="304B84"/>
                </a:solidFill>
                <a:latin typeface="Arial" panose="020B0604020202020204" pitchFamily="34" charset="0"/>
                <a:cs typeface="Arial" panose="020B0604020202020204" pitchFamily="34" charset="0"/>
              </a:rPr>
              <a:t> (2025)</a:t>
            </a:r>
            <a:endParaRPr sz="2729" b="0" i="0">
              <a:solidFill>
                <a:srgbClr val="304B84"/>
              </a:solidFill>
              <a:latin typeface="Arial" panose="020B0604020202020204" pitchFamily="34" charset="0"/>
              <a:cs typeface="Arial" panose="020B0604020202020204" pitchFamily="34" charset="0"/>
            </a:endParaRPr>
          </a:p>
        </p:txBody>
      </p:sp>
      <p:sp>
        <p:nvSpPr>
          <p:cNvPr id="6" name="TextBox 5"/>
          <p:cNvSpPr txBox="1"/>
          <p:nvPr/>
        </p:nvSpPr>
        <p:spPr>
          <a:xfrm>
            <a:off x="1508066" y="2165395"/>
            <a:ext cx="3270062" cy="215444"/>
          </a:xfrm>
          <a:prstGeom prst="rect">
            <a:avLst/>
          </a:prstGeom>
          <a:noFill/>
        </p:spPr>
        <p:txBody>
          <a:bodyPr wrap="none" lIns="0" tIns="0" rIns="0" bIns="0">
            <a:spAutoFit/>
          </a:bodyPr>
          <a:lstStyle/>
          <a:p>
            <a:pPr algn="ctr"/>
            <a:r>
              <a:rPr sz="1400" b="0" i="0">
                <a:solidFill>
                  <a:srgbClr val="2D2D2D"/>
                </a:solidFill>
                <a:latin typeface="Arial" panose="020B0604020202020204" pitchFamily="34" charset="0"/>
                <a:cs typeface="Arial" panose="020B0604020202020204" pitchFamily="34" charset="0"/>
              </a:rPr>
              <a:t>Prioritize faculty training / staff training</a:t>
            </a:r>
            <a:r>
              <a:rPr sz="1400" b="0" i="0">
                <a:solidFill>
                  <a:srgbClr val="243E75"/>
                </a:solidFill>
                <a:latin typeface="Arial" panose="020B0604020202020204" pitchFamily="34" charset="0"/>
                <a:cs typeface="Arial" panose="020B0604020202020204" pitchFamily="34" charset="0"/>
              </a:rPr>
              <a:t> </a:t>
            </a:r>
            <a:r>
              <a:rPr sz="1400" b="0" i="0">
                <a:solidFill>
                  <a:srgbClr val="243E75"/>
                </a:solidFill>
                <a:latin typeface="Arial" panose="020B0604020202020204" pitchFamily="34" charset="0"/>
                <a:cs typeface="Arial" panose="020B0604020202020204" pitchFamily="34" charset="0"/>
                <a:hlinkClick r:id="rId3" tooltip="EDUCAUSE releases 2025 AI Landscape Study – Access">
                  <a:extLst>
                    <a:ext uri="{A12FA001-AC4F-418D-AE19-62706E023703}">
                      <ahyp:hlinkClr xmlns:ahyp="http://schemas.microsoft.com/office/drawing/2018/hyperlinkcolor" val="tx"/>
                    </a:ext>
                  </a:extLst>
                </a:hlinkClick>
              </a:rPr>
              <a:t>[2]</a:t>
            </a:r>
          </a:p>
        </p:txBody>
      </p:sp>
      <p:sp>
        <p:nvSpPr>
          <p:cNvPr id="7" name="TextBox 6"/>
          <p:cNvSpPr txBox="1"/>
          <p:nvPr/>
        </p:nvSpPr>
        <p:spPr>
          <a:xfrm>
            <a:off x="7634678" y="1612958"/>
            <a:ext cx="2827697" cy="419987"/>
          </a:xfrm>
          <a:prstGeom prst="rect">
            <a:avLst/>
          </a:prstGeom>
          <a:noFill/>
        </p:spPr>
        <p:txBody>
          <a:bodyPr wrap="none" lIns="0" tIns="0" rIns="0" bIns="0">
            <a:spAutoFit/>
          </a:bodyPr>
          <a:lstStyle/>
          <a:p>
            <a:pPr algn="ctr"/>
            <a:r>
              <a:rPr lang="en-US" sz="2729" b="0" i="0">
                <a:solidFill>
                  <a:srgbClr val="304B84"/>
                </a:solidFill>
                <a:latin typeface="Arial" panose="020B0604020202020204" pitchFamily="34" charset="0"/>
                <a:cs typeface="Arial" panose="020B0604020202020204" pitchFamily="34" charset="0"/>
              </a:rPr>
              <a:t>Only ~</a:t>
            </a:r>
            <a:r>
              <a:rPr sz="2729" b="0" i="0">
                <a:solidFill>
                  <a:srgbClr val="304B84"/>
                </a:solidFill>
                <a:latin typeface="Arial" panose="020B0604020202020204" pitchFamily="34" charset="0"/>
                <a:cs typeface="Arial" panose="020B0604020202020204" pitchFamily="34" charset="0"/>
              </a:rPr>
              <a:t>3</a:t>
            </a:r>
            <a:r>
              <a:rPr lang="en-US" sz="2729" b="0" i="0">
                <a:solidFill>
                  <a:srgbClr val="304B84"/>
                </a:solidFill>
                <a:latin typeface="Arial" panose="020B0604020202020204" pitchFamily="34" charset="0"/>
                <a:cs typeface="Arial" panose="020B0604020202020204" pitchFamily="34" charset="0"/>
              </a:rPr>
              <a:t>4</a:t>
            </a:r>
            <a:r>
              <a:rPr sz="2729" b="0" i="0">
                <a:solidFill>
                  <a:srgbClr val="304B84"/>
                </a:solidFill>
                <a:latin typeface="Arial" panose="020B0604020202020204" pitchFamily="34" charset="0"/>
                <a:cs typeface="Arial" panose="020B0604020202020204" pitchFamily="34" charset="0"/>
              </a:rPr>
              <a:t>%</a:t>
            </a:r>
            <a:r>
              <a:rPr lang="en-US" sz="2729" b="0" i="0">
                <a:solidFill>
                  <a:srgbClr val="304B84"/>
                </a:solidFill>
                <a:latin typeface="Arial" panose="020B0604020202020204" pitchFamily="34" charset="0"/>
                <a:cs typeface="Arial" panose="020B0604020202020204" pitchFamily="34" charset="0"/>
              </a:rPr>
              <a:t> (2026)</a:t>
            </a:r>
            <a:endParaRPr sz="2729" b="0" i="0">
              <a:solidFill>
                <a:srgbClr val="304B84"/>
              </a:solidFill>
              <a:latin typeface="Arial" panose="020B0604020202020204" pitchFamily="34" charset="0"/>
              <a:cs typeface="Arial" panose="020B0604020202020204" pitchFamily="34" charset="0"/>
            </a:endParaRPr>
          </a:p>
        </p:txBody>
      </p:sp>
      <p:sp>
        <p:nvSpPr>
          <p:cNvPr id="8" name="TextBox 7"/>
          <p:cNvSpPr txBox="1"/>
          <p:nvPr/>
        </p:nvSpPr>
        <p:spPr>
          <a:xfrm>
            <a:off x="7646078" y="2165395"/>
            <a:ext cx="2804742" cy="215444"/>
          </a:xfrm>
          <a:prstGeom prst="rect">
            <a:avLst/>
          </a:prstGeom>
          <a:noFill/>
        </p:spPr>
        <p:txBody>
          <a:bodyPr wrap="none" lIns="0" tIns="0" rIns="0" bIns="0">
            <a:spAutoFit/>
          </a:bodyPr>
          <a:lstStyle/>
          <a:p>
            <a:pPr algn="ctr"/>
            <a:r>
              <a:rPr sz="1400" b="0" i="0">
                <a:solidFill>
                  <a:srgbClr val="2D2D2D"/>
                </a:solidFill>
                <a:latin typeface="Arial" panose="020B0604020202020204" pitchFamily="34" charset="0"/>
                <a:cs typeface="Arial" panose="020B0604020202020204" pitchFamily="34" charset="0"/>
              </a:rPr>
              <a:t>Verify AI-generated information</a:t>
            </a:r>
            <a:r>
              <a:rPr sz="1400" b="0" i="0">
                <a:solidFill>
                  <a:srgbClr val="243E75"/>
                </a:solidFill>
                <a:latin typeface="Arial" panose="020B0604020202020204" pitchFamily="34" charset="0"/>
                <a:cs typeface="Arial" panose="020B0604020202020204" pitchFamily="34" charset="0"/>
              </a:rPr>
              <a:t> </a:t>
            </a:r>
            <a:r>
              <a:rPr lang="en-US" sz="1400" b="0" i="0">
                <a:solidFill>
                  <a:srgbClr val="243E75"/>
                </a:solidFill>
                <a:latin typeface="Arial" panose="020B0604020202020204" pitchFamily="34" charset="0"/>
                <a:cs typeface="Arial" panose="020B0604020202020204" pitchFamily="34" charset="0"/>
                <a:hlinkClick r:id="rId4" tooltip="AI Hallucination Statistics: Research Report 2026 - S...">
                  <a:extLst>
                    <a:ext uri="{A12FA001-AC4F-418D-AE19-62706E023703}">
                      <ahyp:hlinkClr xmlns:ahyp="http://schemas.microsoft.com/office/drawing/2018/hyperlinkcolor" val="tx"/>
                    </a:ext>
                  </a:extLst>
                </a:hlinkClick>
              </a:rPr>
              <a:t>[10]</a:t>
            </a:r>
            <a:endParaRPr sz="1400" b="0" i="0">
              <a:solidFill>
                <a:srgbClr val="243E75"/>
              </a:solidFill>
              <a:latin typeface="Arial" panose="020B0604020202020204" pitchFamily="34" charset="0"/>
              <a:cs typeface="Arial" panose="020B0604020202020204" pitchFamily="34" charset="0"/>
              <a:hlinkClick r:id="rId5" tooltip="AI Hallucination Statistics: Research Report 2026 - S...">
                <a:extLst>
                  <a:ext uri="{A12FA001-AC4F-418D-AE19-62706E023703}">
                    <ahyp:hlinkClr xmlns:ahyp="http://schemas.microsoft.com/office/drawing/2018/hyperlinkcolor" val="tx"/>
                  </a:ext>
                </a:extLst>
              </a:hlinkClick>
            </a:endParaRPr>
          </a:p>
        </p:txBody>
      </p:sp>
      <p:sp>
        <p:nvSpPr>
          <p:cNvPr id="9" name="TextBox 8"/>
          <p:cNvSpPr txBox="1"/>
          <p:nvPr/>
        </p:nvSpPr>
        <p:spPr>
          <a:xfrm>
            <a:off x="304792" y="3125461"/>
            <a:ext cx="11582110" cy="2322815"/>
          </a:xfrm>
          <a:prstGeom prst="rect">
            <a:avLst/>
          </a:prstGeom>
          <a:noFill/>
        </p:spPr>
        <p:txBody>
          <a:bodyPr wrap="square" lIns="0" tIns="0" rIns="0" bIns="0" anchor="t">
            <a:spAutoFit/>
          </a:bodyPr>
          <a:lstStyle/>
          <a:p>
            <a:pPr marL="212725" indent="-212725" algn="l">
              <a:lnSpc>
                <a:spcPts val="1943"/>
              </a:lnSpc>
              <a:spcBef>
                <a:spcPts val="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Accurate trust calibration prevents both over-reliance on AI outputs without verification and under-utilization of legitimate productivity gains from appropriate use cases</a:t>
            </a:r>
            <a:r>
              <a:rPr lang="en-US" sz="1600">
                <a:solidFill>
                  <a:srgbClr val="2D2D2D"/>
                </a:solidFill>
                <a:latin typeface="Arial" panose="020B0604020202020204" pitchFamily="34" charset="0"/>
                <a:cs typeface="Arial" panose="020B0604020202020204" pitchFamily="34" charset="0"/>
              </a:rPr>
              <a:t>.</a:t>
            </a:r>
            <a:endParaRPr lang="en-US" sz="1600">
              <a:latin typeface="Arial" panose="020B0604020202020204" pitchFamily="34" charset="0"/>
              <a:cs typeface="Arial" panose="020B0604020202020204" pitchFamily="34" charset="0"/>
            </a:endParaRPr>
          </a:p>
          <a:p>
            <a:pPr marL="212725" indent="-21272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Institutional literacy ensures staff understand when AI adds value versus when it introduces unacceptable risk, enabling better judgment in daily operational decisions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a:p>
            <a:pPr marL="212725" indent="-21272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Critical evaluation skills help teams identify hallucinations, recognize bias in outputs, question unsupported claims, and demand proper verification before acting on AI-generated content</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a:p>
            <a:pPr marL="212725" indent="-21272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Broader societal AI literacy strengthens democratic participation, informed consent, and public accountability as these technologies reshape education, work, and civic life</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p:txBody>
      </p:sp>
      <p:sp>
        <p:nvSpPr>
          <p:cNvPr id="13" name="Footer Placeholder 12">
            <a:extLst>
              <a:ext uri="{FF2B5EF4-FFF2-40B4-BE49-F238E27FC236}">
                <a16:creationId xmlns:a16="http://schemas.microsoft.com/office/drawing/2014/main" id="{9B5E4F7D-D3F7-95BF-DB65-63C373A140A0}"/>
              </a:ext>
            </a:extLst>
          </p:cNvPr>
          <p:cNvSpPr>
            <a:spLocks noGrp="1"/>
          </p:cNvSpPr>
          <p:nvPr>
            <p:ph type="ftr" sz="quarter" idx="11"/>
          </p:nvPr>
        </p:nvSpPr>
        <p:spPr>
          <a:xfrm>
            <a:off x="1072" y="6528068"/>
            <a:ext cx="7714445" cy="354392"/>
          </a:xfrm>
        </p:spPr>
        <p:txBody>
          <a:bodyPr/>
          <a:lstStyle/>
          <a:p>
            <a:pPr algn="l"/>
            <a:r>
              <a:rPr lang="en-US" sz="1000">
                <a:latin typeface="Arial" panose="020B0604020202020204" pitchFamily="34" charset="0"/>
                <a:cs typeface="Arial" panose="020B0604020202020204" pitchFamily="34" charset="0"/>
              </a:rPr>
              <a:t>For Higher Education Business Leaders • Summer 2026 • Presented by Sarem Yadegari, WACUBO Business Management Institute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a:extLst>
            <a:ext uri="{FF2B5EF4-FFF2-40B4-BE49-F238E27FC236}">
              <a16:creationId xmlns:a16="http://schemas.microsoft.com/office/drawing/2014/main" id="{AD2332DE-A450-BC4C-6DF6-C95708DBBDD8}"/>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EE16592-23D1-0498-411D-E8C816E9CE8F}"/>
              </a:ext>
            </a:extLst>
          </p:cNvPr>
          <p:cNvSpPr txBox="1"/>
          <p:nvPr/>
        </p:nvSpPr>
        <p:spPr>
          <a:xfrm>
            <a:off x="304792" y="257168"/>
            <a:ext cx="9050555" cy="554319"/>
          </a:xfrm>
          <a:prstGeom prst="rect">
            <a:avLst/>
          </a:prstGeom>
          <a:noFill/>
        </p:spPr>
        <p:txBody>
          <a:bodyPr wrap="none" lIns="0" tIns="0" rIns="0" bIns="0">
            <a:spAutoFit/>
          </a:bodyPr>
          <a:lstStyle/>
          <a:p>
            <a:pPr algn="l"/>
            <a:r>
              <a:rPr sz="3602" b="0" i="0">
                <a:solidFill>
                  <a:srgbClr val="304B84"/>
                </a:solidFill>
                <a:latin typeface="Poppins"/>
              </a:rPr>
              <a:t>Discussion</a:t>
            </a:r>
            <a:r>
              <a:rPr lang="en-US" sz="3602" b="0" i="0">
                <a:solidFill>
                  <a:srgbClr val="304B84"/>
                </a:solidFill>
                <a:latin typeface="Poppins"/>
              </a:rPr>
              <a:t> And Some Food For Thought</a:t>
            </a:r>
            <a:endParaRPr sz="3602" b="0" i="0">
              <a:solidFill>
                <a:srgbClr val="304B84"/>
              </a:solidFill>
              <a:latin typeface="Poppins"/>
            </a:endParaRPr>
          </a:p>
        </p:txBody>
      </p:sp>
      <p:sp>
        <p:nvSpPr>
          <p:cNvPr id="14" name="Footer Placeholder 12">
            <a:extLst>
              <a:ext uri="{FF2B5EF4-FFF2-40B4-BE49-F238E27FC236}">
                <a16:creationId xmlns:a16="http://schemas.microsoft.com/office/drawing/2014/main" id="{3E0EE3C8-366B-F1A2-9DF6-32D387A3AF86}"/>
              </a:ext>
            </a:extLst>
          </p:cNvPr>
          <p:cNvSpPr>
            <a:spLocks noGrp="1"/>
          </p:cNvSpPr>
          <p:nvPr>
            <p:ph type="ftr" sz="quarter" idx="11"/>
          </p:nvPr>
        </p:nvSpPr>
        <p:spPr>
          <a:xfrm>
            <a:off x="1072" y="6528068"/>
            <a:ext cx="7714445" cy="354392"/>
          </a:xfrm>
        </p:spPr>
        <p:txBody>
          <a:bodyPr/>
          <a:lstStyle/>
          <a:p>
            <a:pPr algn="l"/>
            <a:r>
              <a:rPr lang="en-US" sz="1000">
                <a:latin typeface="Arial" panose="020B0604020202020204" pitchFamily="34" charset="0"/>
                <a:cs typeface="Arial" panose="020B0604020202020204" pitchFamily="34" charset="0"/>
              </a:rPr>
              <a:t>For Higher Education Business Leaders • Summer 2026 • Presented by Sarem Yadegari, WACUBO Business Management Institute</a:t>
            </a:r>
          </a:p>
        </p:txBody>
      </p:sp>
      <p:grpSp>
        <p:nvGrpSpPr>
          <p:cNvPr id="12" name="Group 11">
            <a:extLst>
              <a:ext uri="{FF2B5EF4-FFF2-40B4-BE49-F238E27FC236}">
                <a16:creationId xmlns:a16="http://schemas.microsoft.com/office/drawing/2014/main" id="{60E1AD40-222C-3C91-E88F-BC21E35C8D72}"/>
              </a:ext>
            </a:extLst>
          </p:cNvPr>
          <p:cNvGrpSpPr/>
          <p:nvPr/>
        </p:nvGrpSpPr>
        <p:grpSpPr>
          <a:xfrm>
            <a:off x="304792" y="2369324"/>
            <a:ext cx="11499363" cy="2600906"/>
            <a:chOff x="304792" y="2794198"/>
            <a:chExt cx="11499363" cy="2600906"/>
          </a:xfrm>
        </p:grpSpPr>
        <p:pic>
          <p:nvPicPr>
            <p:cNvPr id="4" name="Picture 3" descr="image.png">
              <a:extLst>
                <a:ext uri="{FF2B5EF4-FFF2-40B4-BE49-F238E27FC236}">
                  <a16:creationId xmlns:a16="http://schemas.microsoft.com/office/drawing/2014/main" id="{EAF7D374-A156-84BD-8F69-ED4D3FD292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3366" y="2805508"/>
              <a:ext cx="171445" cy="228594"/>
            </a:xfrm>
            <a:prstGeom prst="rect">
              <a:avLst/>
            </a:prstGeom>
          </p:spPr>
        </p:pic>
        <p:pic>
          <p:nvPicPr>
            <p:cNvPr id="5" name="Picture 4" descr="image.png">
              <a:extLst>
                <a:ext uri="{FF2B5EF4-FFF2-40B4-BE49-F238E27FC236}">
                  <a16:creationId xmlns:a16="http://schemas.microsoft.com/office/drawing/2014/main" id="{18C9C658-EA03-3E98-9BF8-A28F774CDE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4792" y="3582669"/>
              <a:ext cx="228594" cy="228594"/>
            </a:xfrm>
            <a:prstGeom prst="rect">
              <a:avLst/>
            </a:prstGeom>
          </p:spPr>
        </p:pic>
        <p:sp>
          <p:nvSpPr>
            <p:cNvPr id="9" name="TextBox 8">
              <a:extLst>
                <a:ext uri="{FF2B5EF4-FFF2-40B4-BE49-F238E27FC236}">
                  <a16:creationId xmlns:a16="http://schemas.microsoft.com/office/drawing/2014/main" id="{6F7A5C46-C8E8-3B8B-76A8-F5FF9D9CC9CA}"/>
                </a:ext>
              </a:extLst>
            </p:cNvPr>
            <p:cNvSpPr txBox="1"/>
            <p:nvPr/>
          </p:nvSpPr>
          <p:spPr>
            <a:xfrm>
              <a:off x="685782" y="2794198"/>
              <a:ext cx="10827272" cy="492443"/>
            </a:xfrm>
            <a:prstGeom prst="rect">
              <a:avLst/>
            </a:prstGeom>
            <a:noFill/>
          </p:spPr>
          <p:txBody>
            <a:bodyPr wrap="square" lIns="0" tIns="0" rIns="0" bIns="0" anchor="t">
              <a:spAutoFit/>
            </a:bodyPr>
            <a:lstStyle/>
            <a:p>
              <a:pPr algn="l"/>
              <a:r>
                <a:rPr sz="1600" b="0" i="0">
                  <a:solidFill>
                    <a:srgbClr val="2D2D2D"/>
                  </a:solidFill>
                  <a:latin typeface="Arial" panose="020B0604020202020204" pitchFamily="34" charset="0"/>
                  <a:cs typeface="Arial" panose="020B0604020202020204" pitchFamily="34" charset="0"/>
                </a:rPr>
                <a:t>Where are the gaps in your current guidance—acceptable use policies, data handling standards, verification protocols, or staff training and support resources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EF638A4-34D6-5CC2-DE66-261676A20BCE}"/>
                </a:ext>
              </a:extLst>
            </p:cNvPr>
            <p:cNvSpPr txBox="1"/>
            <p:nvPr/>
          </p:nvSpPr>
          <p:spPr>
            <a:xfrm>
              <a:off x="685782" y="3571359"/>
              <a:ext cx="11118373" cy="492443"/>
            </a:xfrm>
            <a:prstGeom prst="rect">
              <a:avLst/>
            </a:prstGeom>
            <a:noFill/>
          </p:spPr>
          <p:txBody>
            <a:bodyPr wrap="square" lIns="0" tIns="0" rIns="0" bIns="0" anchor="t">
              <a:spAutoFit/>
            </a:bodyPr>
            <a:lstStyle/>
            <a:p>
              <a:pPr algn="l"/>
              <a:r>
                <a:rPr sz="1600" b="0" i="0">
                  <a:solidFill>
                    <a:srgbClr val="2D2D2D"/>
                  </a:solidFill>
                  <a:latin typeface="Arial" panose="020B0604020202020204" pitchFamily="34" charset="0"/>
                  <a:cs typeface="Arial" panose="020B0604020202020204" pitchFamily="34" charset="0"/>
                </a:rPr>
                <a:t>What is one concrete step toward responsible AI adoption your institution could take in the next 90 days to improve governance, reduce risk, or build organizational capacity</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p:txBody>
        </p:sp>
        <p:pic>
          <p:nvPicPr>
            <p:cNvPr id="3" name="Picture 1" descr="image.png">
              <a:extLst>
                <a:ext uri="{FF2B5EF4-FFF2-40B4-BE49-F238E27FC236}">
                  <a16:creationId xmlns:a16="http://schemas.microsoft.com/office/drawing/2014/main" id="{CCA01FF5-4BDB-9BE5-6B93-E4D8FB11884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9018" y="4382690"/>
              <a:ext cx="228586" cy="182875"/>
            </a:xfrm>
            <a:prstGeom prst="rect">
              <a:avLst/>
            </a:prstGeom>
          </p:spPr>
        </p:pic>
        <p:pic>
          <p:nvPicPr>
            <p:cNvPr id="7" name="Picture 2" descr="image.png">
              <a:extLst>
                <a:ext uri="{FF2B5EF4-FFF2-40B4-BE49-F238E27FC236}">
                  <a16:creationId xmlns:a16="http://schemas.microsoft.com/office/drawing/2014/main" id="{CB1214F4-432F-6E2E-2A27-DB25AE91DFA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74740" y="4913971"/>
              <a:ext cx="157158" cy="228594"/>
            </a:xfrm>
            <a:prstGeom prst="rect">
              <a:avLst/>
            </a:prstGeom>
          </p:spPr>
        </p:pic>
        <p:sp>
          <p:nvSpPr>
            <p:cNvPr id="8" name="TextBox 7">
              <a:extLst>
                <a:ext uri="{FF2B5EF4-FFF2-40B4-BE49-F238E27FC236}">
                  <a16:creationId xmlns:a16="http://schemas.microsoft.com/office/drawing/2014/main" id="{2082AA96-B6A7-B236-9714-5E267F07E697}"/>
                </a:ext>
              </a:extLst>
            </p:cNvPr>
            <p:cNvSpPr txBox="1"/>
            <p:nvPr/>
          </p:nvSpPr>
          <p:spPr>
            <a:xfrm>
              <a:off x="720012" y="4348520"/>
              <a:ext cx="10413838" cy="246221"/>
            </a:xfrm>
            <a:prstGeom prst="rect">
              <a:avLst/>
            </a:prstGeom>
            <a:noFill/>
          </p:spPr>
          <p:txBody>
            <a:bodyPr wrap="square" lIns="0" tIns="0" rIns="0" bIns="0" anchor="t">
              <a:spAutoFit/>
            </a:bodyPr>
            <a:lstStyle/>
            <a:p>
              <a:pPr algn="l"/>
              <a:r>
                <a:rPr lang="en-US" sz="1600" b="0" i="0">
                  <a:solidFill>
                    <a:srgbClr val="2D2D2D"/>
                  </a:solidFill>
                  <a:latin typeface="Arial" panose="020B0604020202020204" pitchFamily="34" charset="0"/>
                  <a:cs typeface="Arial" panose="020B0604020202020204" pitchFamily="34" charset="0"/>
                </a:rPr>
                <a:t>How much do you know about Generative AI, and your institution’s policies?</a:t>
              </a:r>
              <a:endParaRPr sz="1600" b="0" i="0">
                <a:solidFill>
                  <a:srgbClr val="2D2D2D"/>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627E0C4-6BC6-5C29-AC3B-CF404B82A7C9}"/>
                </a:ext>
              </a:extLst>
            </p:cNvPr>
            <p:cNvSpPr txBox="1"/>
            <p:nvPr/>
          </p:nvSpPr>
          <p:spPr>
            <a:xfrm>
              <a:off x="720012" y="4902661"/>
              <a:ext cx="11084143" cy="492443"/>
            </a:xfrm>
            <a:prstGeom prst="rect">
              <a:avLst/>
            </a:prstGeom>
            <a:noFill/>
          </p:spPr>
          <p:txBody>
            <a:bodyPr wrap="square" lIns="0" tIns="0" rIns="0" bIns="0" anchor="t">
              <a:spAutoFit/>
            </a:bodyPr>
            <a:lstStyle/>
            <a:p>
              <a:r>
                <a:rPr sz="1600" b="0" i="0">
                  <a:solidFill>
                    <a:srgbClr val="2D2D2D"/>
                  </a:solidFill>
                  <a:latin typeface="Arial" panose="020B0604020202020204" pitchFamily="34" charset="0"/>
                  <a:cs typeface="Arial" panose="020B0604020202020204" pitchFamily="34" charset="0"/>
                </a:rPr>
                <a:t>What concerns you most about AI adoption—data privacy, accuracy failures, equity impacts, compliance violations, or unmanaged shadow AI </a:t>
              </a:r>
              <a:r>
                <a:rPr lang="en-US" sz="1600">
                  <a:solidFill>
                    <a:srgbClr val="2D2D2D"/>
                  </a:solidFill>
                  <a:latin typeface="Arial" panose="020B0604020202020204" pitchFamily="34" charset="0"/>
                  <a:cs typeface="Arial" panose="020B0604020202020204" pitchFamily="34" charset="0"/>
                </a:rPr>
                <a:t>deployment?</a:t>
              </a:r>
              <a:endParaRPr sz="1600" b="0" i="0">
                <a:solidFill>
                  <a:srgbClr val="2D2D2D"/>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043273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a:extLst>
            <a:ext uri="{FF2B5EF4-FFF2-40B4-BE49-F238E27FC236}">
              <a16:creationId xmlns:a16="http://schemas.microsoft.com/office/drawing/2014/main" id="{33B17CD2-1481-AA62-1D75-1F85367D6FF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ABD8708-502D-EBE7-694E-FFA273BEC874}"/>
              </a:ext>
            </a:extLst>
          </p:cNvPr>
          <p:cNvSpPr txBox="1"/>
          <p:nvPr/>
        </p:nvSpPr>
        <p:spPr>
          <a:xfrm>
            <a:off x="304792" y="257168"/>
            <a:ext cx="6508192" cy="553998"/>
          </a:xfrm>
          <a:prstGeom prst="rect">
            <a:avLst/>
          </a:prstGeom>
          <a:noFill/>
        </p:spPr>
        <p:txBody>
          <a:bodyPr wrap="none" lIns="0" tIns="0" rIns="0" bIns="0" anchor="t">
            <a:spAutoFit/>
          </a:bodyPr>
          <a:lstStyle/>
          <a:p>
            <a:r>
              <a:rPr lang="en-US" sz="3600" b="0" i="0">
                <a:solidFill>
                  <a:srgbClr val="304B84"/>
                </a:solidFill>
                <a:latin typeface="Poppins"/>
              </a:rPr>
              <a:t>Let’s End With </a:t>
            </a:r>
            <a:r>
              <a:rPr lang="en-US" sz="3600">
                <a:solidFill>
                  <a:srgbClr val="304B84"/>
                </a:solidFill>
                <a:latin typeface="Poppins"/>
              </a:rPr>
              <a:t>One More Poll</a:t>
            </a:r>
            <a:r>
              <a:rPr lang="en-US" sz="3600" b="0" i="0">
                <a:solidFill>
                  <a:srgbClr val="304B84"/>
                </a:solidFill>
                <a:latin typeface="Poppins"/>
              </a:rPr>
              <a:t>!</a:t>
            </a:r>
            <a:endParaRPr sz="3600" b="0" i="0">
              <a:solidFill>
                <a:srgbClr val="304B84"/>
              </a:solidFill>
              <a:latin typeface="Poppins"/>
            </a:endParaRPr>
          </a:p>
        </p:txBody>
      </p:sp>
      <p:sp>
        <p:nvSpPr>
          <p:cNvPr id="13" name="Footer Placeholder 12">
            <a:extLst>
              <a:ext uri="{FF2B5EF4-FFF2-40B4-BE49-F238E27FC236}">
                <a16:creationId xmlns:a16="http://schemas.microsoft.com/office/drawing/2014/main" id="{739E1912-862E-7614-9E65-8849AA80CBB7}"/>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
        <p:nvSpPr>
          <p:cNvPr id="15" name="TextBox 14">
            <a:extLst>
              <a:ext uri="{FF2B5EF4-FFF2-40B4-BE49-F238E27FC236}">
                <a16:creationId xmlns:a16="http://schemas.microsoft.com/office/drawing/2014/main" id="{39DC7916-74D0-4B1E-5E9F-A62CCF81D6A5}"/>
              </a:ext>
            </a:extLst>
          </p:cNvPr>
          <p:cNvSpPr txBox="1"/>
          <p:nvPr/>
        </p:nvSpPr>
        <p:spPr>
          <a:xfrm>
            <a:off x="1745862" y="2251875"/>
            <a:ext cx="9803360" cy="2431435"/>
          </a:xfrm>
          <a:prstGeom prst="rect">
            <a:avLst/>
          </a:prstGeom>
          <a:noFill/>
        </p:spPr>
        <p:txBody>
          <a:bodyPr wrap="square" lIns="91440" tIns="45720" rIns="91440" bIns="45720" anchor="t">
            <a:spAutoFit/>
          </a:bodyPr>
          <a:lstStyle/>
          <a:p>
            <a:r>
              <a:rPr lang="en-US" sz="3200">
                <a:solidFill>
                  <a:srgbClr val="304B84"/>
                </a:solidFill>
              </a:rPr>
              <a:t>After today’s session, how do you feel about using AI in your work?</a:t>
            </a:r>
          </a:p>
          <a:p>
            <a:endParaRPr lang="en-US" sz="3200">
              <a:latin typeface="Calibri" panose="020F0502020204030204" pitchFamily="34" charset="0"/>
              <a:cs typeface="Calibri" panose="020F0502020204030204" pitchFamily="34" charset="0"/>
            </a:endParaRPr>
          </a:p>
          <a:p>
            <a:pPr marL="0" marR="0" indent="0" algn="l">
              <a:buNone/>
            </a:pPr>
            <a:r>
              <a:rPr lang="en-US" sz="2800">
                <a:latin typeface="Calibri"/>
                <a:ea typeface="Calibri"/>
                <a:cs typeface="Calibri"/>
              </a:rPr>
              <a:t>*</a:t>
            </a:r>
            <a:r>
              <a:rPr lang="en-US" sz="2800" i="0">
                <a:effectLst/>
                <a:latin typeface="Calibri"/>
                <a:ea typeface="Calibri"/>
                <a:cs typeface="Calibri"/>
              </a:rPr>
              <a:t>To answer: </a:t>
            </a:r>
            <a:r>
              <a:rPr lang="en-US" sz="2800">
                <a:latin typeface="Calibri"/>
                <a:ea typeface="Calibri"/>
                <a:cs typeface="Calibri"/>
              </a:rPr>
              <a:t>Open your browser and visit </a:t>
            </a:r>
            <a:r>
              <a:rPr lang="en-US" sz="2800">
                <a:solidFill>
                  <a:srgbClr val="304B84"/>
                </a:solidFill>
                <a:latin typeface="Calibri"/>
                <a:ea typeface="Calibri"/>
                <a:cs typeface="Calibri"/>
              </a:rPr>
              <a:t>PollEV.com/</a:t>
            </a:r>
            <a:r>
              <a:rPr lang="en-US" sz="2800" err="1">
                <a:solidFill>
                  <a:srgbClr val="304B84"/>
                </a:solidFill>
                <a:latin typeface="Calibri"/>
                <a:ea typeface="Calibri"/>
                <a:cs typeface="Calibri"/>
              </a:rPr>
              <a:t>sarem</a:t>
            </a:r>
            <a:endParaRPr lang="en-US" sz="2800">
              <a:solidFill>
                <a:srgbClr val="304B84"/>
              </a:solidFill>
              <a:latin typeface="Calibri"/>
              <a:ea typeface="Calibri"/>
              <a:cs typeface="Calibri"/>
            </a:endParaRPr>
          </a:p>
          <a:p>
            <a:pPr marL="0" marR="0" indent="0" algn="l">
              <a:buNone/>
            </a:pPr>
            <a:r>
              <a:rPr lang="en-US" sz="2800">
                <a:latin typeface="Calibri" panose="020F0502020204030204" pitchFamily="34" charset="0"/>
                <a:cs typeface="Calibri" panose="020F0502020204030204" pitchFamily="34" charset="0"/>
              </a:rPr>
              <a:t>Responses are anonymous</a:t>
            </a:r>
          </a:p>
        </p:txBody>
      </p:sp>
      <p:sp>
        <p:nvSpPr>
          <p:cNvPr id="4" name="TextBox 3">
            <a:extLst>
              <a:ext uri="{FF2B5EF4-FFF2-40B4-BE49-F238E27FC236}">
                <a16:creationId xmlns:a16="http://schemas.microsoft.com/office/drawing/2014/main" id="{9EB09076-1398-2B0D-88F0-F0B53A9738A8}"/>
              </a:ext>
            </a:extLst>
          </p:cNvPr>
          <p:cNvSpPr txBox="1"/>
          <p:nvPr/>
        </p:nvSpPr>
        <p:spPr>
          <a:xfrm>
            <a:off x="1748971" y="5729514"/>
            <a:ext cx="842554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000000"/>
                </a:solidFill>
                <a:latin typeface="Calibri"/>
                <a:ea typeface="Calibri"/>
                <a:cs typeface="Calibri"/>
              </a:rPr>
              <a:t>*Viewing the slides later?</a:t>
            </a:r>
            <a:r>
              <a:rPr lang="en-US" sz="1200">
                <a:solidFill>
                  <a:srgbClr val="000000"/>
                </a:solidFill>
                <a:latin typeface="Calibri"/>
                <a:ea typeface="Calibri"/>
                <a:cs typeface="Calibri"/>
              </a:rPr>
              <a:t> This poll was conducted live during the live session and is no longer accepting responses, but we encourage you to consider the questions and reflect on your own experiences with AI.</a:t>
            </a:r>
            <a:endParaRPr lang="en-US" sz="1200">
              <a:latin typeface="Calibri"/>
              <a:ea typeface="Calibri"/>
              <a:cs typeface="Calibri"/>
            </a:endParaRPr>
          </a:p>
        </p:txBody>
      </p:sp>
    </p:spTree>
    <p:extLst>
      <p:ext uri="{BB962C8B-B14F-4D97-AF65-F5344CB8AC3E}">
        <p14:creationId xmlns:p14="http://schemas.microsoft.com/office/powerpoint/2010/main" val="744584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a:extLst>
            <a:ext uri="{FF2B5EF4-FFF2-40B4-BE49-F238E27FC236}">
              <a16:creationId xmlns:a16="http://schemas.microsoft.com/office/drawing/2014/main" id="{67370E62-EA46-4E17-706C-B0B6170724B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EFA652E-DD75-D155-800E-942F91D87134}"/>
              </a:ext>
            </a:extLst>
          </p:cNvPr>
          <p:cNvSpPr txBox="1"/>
          <p:nvPr/>
        </p:nvSpPr>
        <p:spPr>
          <a:xfrm>
            <a:off x="304792" y="257168"/>
            <a:ext cx="7792198" cy="553998"/>
          </a:xfrm>
          <a:prstGeom prst="rect">
            <a:avLst/>
          </a:prstGeom>
          <a:noFill/>
        </p:spPr>
        <p:txBody>
          <a:bodyPr wrap="none" lIns="0" tIns="0" rIns="0" bIns="0" anchor="t">
            <a:spAutoFit/>
          </a:bodyPr>
          <a:lstStyle/>
          <a:p>
            <a:r>
              <a:rPr lang="en-US" sz="3600">
                <a:solidFill>
                  <a:srgbClr val="304B84"/>
                </a:solidFill>
                <a:latin typeface="Poppins"/>
              </a:rPr>
              <a:t>Presentation Summary and Slides</a:t>
            </a:r>
            <a:endParaRPr lang="en-US"/>
          </a:p>
        </p:txBody>
      </p:sp>
      <p:sp>
        <p:nvSpPr>
          <p:cNvPr id="13" name="Footer Placeholder 12">
            <a:extLst>
              <a:ext uri="{FF2B5EF4-FFF2-40B4-BE49-F238E27FC236}">
                <a16:creationId xmlns:a16="http://schemas.microsoft.com/office/drawing/2014/main" id="{DCDEC4C8-E451-778F-2734-199A45E258BE}"/>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
        <p:nvSpPr>
          <p:cNvPr id="4" name="TextBox 3">
            <a:extLst>
              <a:ext uri="{FF2B5EF4-FFF2-40B4-BE49-F238E27FC236}">
                <a16:creationId xmlns:a16="http://schemas.microsoft.com/office/drawing/2014/main" id="{173858AF-868D-C5C0-D9C8-089C5A01B9AC}"/>
              </a:ext>
            </a:extLst>
          </p:cNvPr>
          <p:cNvSpPr txBox="1"/>
          <p:nvPr/>
        </p:nvSpPr>
        <p:spPr>
          <a:xfrm>
            <a:off x="1767840" y="1194525"/>
            <a:ext cx="8656015" cy="523220"/>
          </a:xfrm>
          <a:prstGeom prst="rect">
            <a:avLst/>
          </a:prstGeom>
          <a:noFill/>
        </p:spPr>
        <p:txBody>
          <a:bodyPr wrap="square" lIns="91440" tIns="45720" rIns="91440" bIns="45720" anchor="t">
            <a:spAutoFit/>
          </a:bodyPr>
          <a:lstStyle/>
          <a:p>
            <a:pPr algn="ctr"/>
            <a:r>
              <a:rPr lang="en-US" sz="2800">
                <a:ea typeface="Calibri"/>
                <a:cs typeface="Calibri"/>
              </a:rPr>
              <a:t>Scan the QR Code to access the presentation slides.</a:t>
            </a:r>
            <a:endParaRPr lang="en-US"/>
          </a:p>
        </p:txBody>
      </p:sp>
      <p:pic>
        <p:nvPicPr>
          <p:cNvPr id="6" name="Picture 5" descr="A QR Code with circles and squares that takes the users to: https://new.express.adobe.com/webpage/eYRiLHE4Nog1F">
            <a:extLst>
              <a:ext uri="{FF2B5EF4-FFF2-40B4-BE49-F238E27FC236}">
                <a16:creationId xmlns:a16="http://schemas.microsoft.com/office/drawing/2014/main" id="{44D940B9-1536-964C-E896-DB1C3E69ECC3}"/>
              </a:ext>
            </a:extLst>
          </p:cNvPr>
          <p:cNvPicPr>
            <a:picLocks noChangeAspect="1"/>
          </p:cNvPicPr>
          <p:nvPr/>
        </p:nvPicPr>
        <p:blipFill>
          <a:blip r:embed="rId3"/>
          <a:stretch>
            <a:fillRect/>
          </a:stretch>
        </p:blipFill>
        <p:spPr>
          <a:xfrm>
            <a:off x="4077607" y="2114549"/>
            <a:ext cx="4036786" cy="4044043"/>
          </a:xfrm>
          <a:prstGeom prst="rect">
            <a:avLst/>
          </a:prstGeom>
        </p:spPr>
      </p:pic>
    </p:spTree>
    <p:extLst>
      <p:ext uri="{BB962C8B-B14F-4D97-AF65-F5344CB8AC3E}">
        <p14:creationId xmlns:p14="http://schemas.microsoft.com/office/powerpoint/2010/main" val="4157019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a:extLst>
            <a:ext uri="{FF2B5EF4-FFF2-40B4-BE49-F238E27FC236}">
              <a16:creationId xmlns:a16="http://schemas.microsoft.com/office/drawing/2014/main" id="{F89D9B78-5430-CF89-2514-BB801846D2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093BCD-B354-DD7A-0076-42ABCA38B7D9}"/>
              </a:ext>
            </a:extLst>
          </p:cNvPr>
          <p:cNvSpPr txBox="1">
            <a:spLocks/>
          </p:cNvSpPr>
          <p:nvPr/>
        </p:nvSpPr>
        <p:spPr>
          <a:xfrm>
            <a:off x="1268055" y="1645728"/>
            <a:ext cx="9495500" cy="731070"/>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a:t>Looking to Obtain CPEs?</a:t>
            </a:r>
          </a:p>
        </p:txBody>
      </p:sp>
      <p:sp>
        <p:nvSpPr>
          <p:cNvPr id="5" name="Text Placeholder 2">
            <a:extLst>
              <a:ext uri="{FF2B5EF4-FFF2-40B4-BE49-F238E27FC236}">
                <a16:creationId xmlns:a16="http://schemas.microsoft.com/office/drawing/2014/main" id="{86760C37-F1AA-28E1-59D2-F4BA7F1643D9}"/>
              </a:ext>
            </a:extLst>
          </p:cNvPr>
          <p:cNvSpPr txBox="1">
            <a:spLocks/>
          </p:cNvSpPr>
          <p:nvPr/>
        </p:nvSpPr>
        <p:spPr>
          <a:xfrm>
            <a:off x="1268055" y="2844109"/>
            <a:ext cx="5348417" cy="2862321"/>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5400" b="1"/>
              <a:t>Don’t forget to Check-Out from the system!</a:t>
            </a:r>
          </a:p>
        </p:txBody>
      </p:sp>
      <p:pic>
        <p:nvPicPr>
          <p:cNvPr id="6" name="Content Placeholder 4">
            <a:extLst>
              <a:ext uri="{FF2B5EF4-FFF2-40B4-BE49-F238E27FC236}">
                <a16:creationId xmlns:a16="http://schemas.microsoft.com/office/drawing/2014/main" id="{A43BA6E0-71EA-C1B2-D9D1-CAE4CF39AE6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2431" y="2011263"/>
            <a:ext cx="3695167" cy="3695167"/>
          </a:xfrm>
          <a:prstGeom prst="rect">
            <a:avLst/>
          </a:prstGeom>
          <a:noFill/>
          <a:ln>
            <a:noFill/>
          </a:ln>
        </p:spPr>
      </p:pic>
    </p:spTree>
    <p:extLst>
      <p:ext uri="{BB962C8B-B14F-4D97-AF65-F5344CB8AC3E}">
        <p14:creationId xmlns:p14="http://schemas.microsoft.com/office/powerpoint/2010/main" val="3584091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p:cNvGrpSpPr/>
        <p:nvPr/>
      </p:nvGrpSpPr>
      <p:grpSpPr>
        <a:xfrm>
          <a:off x="0" y="0"/>
          <a:ext cx="0" cy="0"/>
          <a:chOff x="0" y="0"/>
          <a:chExt cx="0" cy="0"/>
        </a:xfrm>
      </p:grpSpPr>
      <p:sp>
        <p:nvSpPr>
          <p:cNvPr id="2" name="TextBox 1"/>
          <p:cNvSpPr txBox="1"/>
          <p:nvPr/>
        </p:nvSpPr>
        <p:spPr>
          <a:xfrm>
            <a:off x="304792" y="304792"/>
            <a:ext cx="11582110" cy="603334"/>
          </a:xfrm>
          <a:prstGeom prst="rect">
            <a:avLst/>
          </a:prstGeom>
          <a:noFill/>
        </p:spPr>
        <p:txBody>
          <a:bodyPr wrap="none">
            <a:spAutoFit/>
          </a:bodyPr>
          <a:lstStyle/>
          <a:p>
            <a:pPr algn="l"/>
            <a:r>
              <a:rPr sz="3602" b="0" i="0">
                <a:solidFill>
                  <a:srgbClr val="304B84"/>
                </a:solidFill>
                <a:latin typeface="Poppins"/>
              </a:rPr>
              <a:t>References</a:t>
            </a:r>
          </a:p>
        </p:txBody>
      </p:sp>
      <p:sp>
        <p:nvSpPr>
          <p:cNvPr id="3" name="TextBox 2"/>
          <p:cNvSpPr txBox="1"/>
          <p:nvPr/>
        </p:nvSpPr>
        <p:spPr>
          <a:xfrm>
            <a:off x="304792" y="1212918"/>
            <a:ext cx="11582110" cy="3634778"/>
          </a:xfrm>
          <a:prstGeom prst="rect">
            <a:avLst/>
          </a:prstGeom>
          <a:noFill/>
        </p:spPr>
        <p:txBody>
          <a:bodyPr wrap="square" lIns="0" tIns="0" rIns="0" bIns="0" anchor="t">
            <a:spAutoFit/>
          </a:bodyPr>
          <a:lstStyle/>
          <a:p>
            <a:pPr marL="274320" indent="-228600">
              <a:lnSpc>
                <a:spcPts val="1079"/>
              </a:lnSpc>
              <a:spcAft>
                <a:spcPts val="1439"/>
              </a:spcAft>
            </a:pPr>
            <a:endParaRPr lang="en-US" sz="1400" b="0" i="0">
              <a:solidFill>
                <a:srgbClr val="243E75"/>
              </a:solidFill>
              <a:latin typeface="Arial" panose="020B0604020202020204" pitchFamily="34" charset="0"/>
              <a:cs typeface="Arial" panose="020B0604020202020204" pitchFamily="34" charset="0"/>
            </a:endParaRPr>
          </a:p>
          <a:p>
            <a:pPr marL="274320" indent="-228600">
              <a:lnSpc>
                <a:spcPts val="1079"/>
              </a:lnSpc>
              <a:spcAft>
                <a:spcPts val="1439"/>
              </a:spcAft>
            </a:pPr>
            <a:r>
              <a:rPr sz="1400" b="0" i="0">
                <a:solidFill>
                  <a:srgbClr val="243E75"/>
                </a:solidFill>
                <a:latin typeface="Arial" panose="020B0604020202020204" pitchFamily="34" charset="0"/>
                <a:cs typeface="Arial" panose="020B0604020202020204" pitchFamily="34" charset="0"/>
              </a:rPr>
              <a:t>[1]   </a:t>
            </a:r>
            <a:r>
              <a:rPr sz="1400" b="0" i="0">
                <a:solidFill>
                  <a:srgbClr val="304B84"/>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2025 EDUCAUSE AI Landscape Study: Into the Digital AI</a:t>
            </a:r>
            <a:r>
              <a:rPr lang="en-US" sz="1400">
                <a:solidFill>
                  <a:srgbClr val="304B84"/>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Divide</a:t>
            </a:r>
            <a:endParaRPr lang="en-US" sz="1400" b="0" i="0">
              <a:solidFill>
                <a:srgbClr val="304B84"/>
              </a:solidFill>
              <a:latin typeface="Arial" panose="020B0604020202020204" pitchFamily="34" charset="0"/>
              <a:cs typeface="Arial" panose="020B0604020202020204" pitchFamily="34" charset="0"/>
            </a:endParaRPr>
          </a:p>
          <a:p>
            <a:pPr marL="274320" indent="-228600" algn="l">
              <a:lnSpc>
                <a:spcPts val="1079"/>
              </a:lnSpc>
              <a:spcAft>
                <a:spcPts val="1439"/>
              </a:spcAft>
              <a:buNone/>
            </a:pPr>
            <a:r>
              <a:rPr sz="1400" b="0" i="0">
                <a:solidFill>
                  <a:srgbClr val="243E75"/>
                </a:solidFill>
                <a:latin typeface="Arial" panose="020B0604020202020204" pitchFamily="34" charset="0"/>
                <a:cs typeface="Arial" panose="020B0604020202020204" pitchFamily="34" charset="0"/>
              </a:rPr>
              <a:t>[2]   </a:t>
            </a:r>
            <a:r>
              <a:rPr sz="1400" b="0" i="0">
                <a:solidFill>
                  <a:srgbClr val="304B84"/>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EDUCAUSE releases 2025 AI Landscape Study – Access</a:t>
            </a:r>
            <a:endParaRPr sz="1400" b="0" i="0">
              <a:solidFill>
                <a:srgbClr val="304B84"/>
              </a:solidFill>
              <a:latin typeface="Arial" panose="020B0604020202020204" pitchFamily="34" charset="0"/>
              <a:cs typeface="Arial" panose="020B0604020202020204" pitchFamily="34" charset="0"/>
            </a:endParaRPr>
          </a:p>
          <a:p>
            <a:pPr marL="274320" indent="-228600" algn="l">
              <a:lnSpc>
                <a:spcPts val="1079"/>
              </a:lnSpc>
              <a:spcAft>
                <a:spcPts val="1439"/>
              </a:spcAft>
              <a:buNone/>
            </a:pPr>
            <a:r>
              <a:rPr sz="1400" b="0" i="0">
                <a:solidFill>
                  <a:srgbClr val="243E75"/>
                </a:solidFill>
                <a:latin typeface="Arial" panose="020B0604020202020204" pitchFamily="34" charset="0"/>
                <a:cs typeface="Arial" panose="020B0604020202020204" pitchFamily="34" charset="0"/>
              </a:rPr>
              <a:t>[3]   </a:t>
            </a:r>
            <a:r>
              <a:rPr sz="1400" b="0" i="0">
                <a:solidFill>
                  <a:srgbClr val="304B84"/>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AI Risk Management Framework | NIST</a:t>
            </a:r>
            <a:endParaRPr sz="1400" b="0" i="0">
              <a:solidFill>
                <a:srgbClr val="304B84"/>
              </a:solidFill>
              <a:latin typeface="Arial" panose="020B0604020202020204" pitchFamily="34" charset="0"/>
              <a:cs typeface="Arial" panose="020B0604020202020204" pitchFamily="34" charset="0"/>
            </a:endParaRPr>
          </a:p>
          <a:p>
            <a:pPr marL="274320" indent="-228600" algn="l">
              <a:lnSpc>
                <a:spcPts val="1079"/>
              </a:lnSpc>
              <a:spcAft>
                <a:spcPts val="1439"/>
              </a:spcAft>
              <a:buNone/>
            </a:pPr>
            <a:r>
              <a:rPr sz="1400" b="0" i="0">
                <a:solidFill>
                  <a:srgbClr val="243E75"/>
                </a:solidFill>
                <a:latin typeface="Arial" panose="020B0604020202020204" pitchFamily="34" charset="0"/>
                <a:cs typeface="Arial" panose="020B0604020202020204" pitchFamily="34" charset="0"/>
              </a:rPr>
              <a:t>[4]   </a:t>
            </a:r>
            <a:r>
              <a:rPr sz="1400" b="0" i="0">
                <a:solidFill>
                  <a:srgbClr val="304B84"/>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AI RMF - AIRC</a:t>
            </a:r>
            <a:endParaRPr sz="1400" b="0" i="0">
              <a:solidFill>
                <a:srgbClr val="304B84"/>
              </a:solidFill>
              <a:latin typeface="Arial" panose="020B0604020202020204" pitchFamily="34" charset="0"/>
              <a:cs typeface="Arial" panose="020B0604020202020204" pitchFamily="34" charset="0"/>
            </a:endParaRPr>
          </a:p>
          <a:p>
            <a:pPr marL="274320" indent="-228600">
              <a:lnSpc>
                <a:spcPts val="1079"/>
              </a:lnSpc>
              <a:spcAft>
                <a:spcPts val="1439"/>
              </a:spcAft>
            </a:pPr>
            <a:r>
              <a:rPr sz="1400" b="0" i="0">
                <a:solidFill>
                  <a:srgbClr val="243E75"/>
                </a:solidFill>
                <a:latin typeface="Arial" panose="020B0604020202020204" pitchFamily="34" charset="0"/>
                <a:cs typeface="Arial" panose="020B0604020202020204" pitchFamily="34" charset="0"/>
              </a:rPr>
              <a:t>[5]  </a:t>
            </a:r>
            <a:r>
              <a:rPr lang="en-US" sz="1400">
                <a:solidFill>
                  <a:srgbClr val="243E75"/>
                </a:solidFill>
                <a:latin typeface="Arial" panose="020B0604020202020204" pitchFamily="34" charset="0"/>
                <a:cs typeface="Arial" panose="020B0604020202020204" pitchFamily="34" charset="0"/>
              </a:rPr>
              <a:t> </a:t>
            </a:r>
            <a:r>
              <a:rPr sz="1400" i="0">
                <a:solidFill>
                  <a:srgbClr val="304B84"/>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Evaluating large language models for accuracy </a:t>
            </a:r>
            <a:r>
              <a:rPr lang="en-US" sz="1400">
                <a:solidFill>
                  <a:srgbClr val="304B84"/>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incentivizes hallucinations</a:t>
            </a:r>
            <a:endParaRPr lang="en-US" sz="1400" b="0" i="0">
              <a:solidFill>
                <a:srgbClr val="304B84"/>
              </a:solidFill>
              <a:latin typeface="Arial" panose="020B0604020202020204" pitchFamily="34" charset="0"/>
              <a:cs typeface="Arial" panose="020B0604020202020204" pitchFamily="34" charset="0"/>
            </a:endParaRPr>
          </a:p>
          <a:p>
            <a:pPr marL="274320" indent="-228600" algn="l">
              <a:lnSpc>
                <a:spcPts val="1079"/>
              </a:lnSpc>
              <a:spcAft>
                <a:spcPts val="1439"/>
              </a:spcAft>
              <a:buNone/>
            </a:pPr>
            <a:r>
              <a:rPr sz="1400" b="0" i="0">
                <a:solidFill>
                  <a:srgbClr val="243E75"/>
                </a:solidFill>
                <a:latin typeface="Arial" panose="020B0604020202020204" pitchFamily="34" charset="0"/>
                <a:cs typeface="Arial" panose="020B0604020202020204" pitchFamily="34" charset="0"/>
              </a:rPr>
              <a:t>[6]   </a:t>
            </a:r>
            <a:r>
              <a:rPr sz="1400" b="0" i="0">
                <a:solidFill>
                  <a:srgbClr val="304B84"/>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AI Hallucination Statistics: Research Report 2026</a:t>
            </a:r>
            <a:endParaRPr sz="1400" b="0" i="0">
              <a:solidFill>
                <a:srgbClr val="304B84"/>
              </a:solidFill>
              <a:latin typeface="Arial" panose="020B0604020202020204" pitchFamily="34" charset="0"/>
              <a:cs typeface="Arial" panose="020B0604020202020204" pitchFamily="34" charset="0"/>
            </a:endParaRPr>
          </a:p>
          <a:p>
            <a:pPr marL="274320" indent="-228600">
              <a:lnSpc>
                <a:spcPts val="1079"/>
              </a:lnSpc>
              <a:spcAft>
                <a:spcPts val="1439"/>
              </a:spcAft>
            </a:pPr>
            <a:r>
              <a:rPr sz="1400" b="0" i="0">
                <a:solidFill>
                  <a:srgbClr val="243E75"/>
                </a:solidFill>
                <a:latin typeface="Arial" panose="020B0604020202020204" pitchFamily="34" charset="0"/>
                <a:cs typeface="Arial" panose="020B0604020202020204" pitchFamily="34" charset="0"/>
              </a:rPr>
              <a:t>[7]   </a:t>
            </a:r>
            <a:r>
              <a:rPr sz="1400" b="0" i="0">
                <a:solidFill>
                  <a:srgbClr val="304B84"/>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AI Governance in Higher Education: Case Studies of </a:t>
            </a:r>
            <a:r>
              <a:rPr lang="en-US" sz="1400">
                <a:solidFill>
                  <a:srgbClr val="304B84"/>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Guidance at Big Ten Universities</a:t>
            </a:r>
            <a:endParaRPr sz="1400" b="0" i="0">
              <a:solidFill>
                <a:srgbClr val="304B84"/>
              </a:solidFill>
              <a:latin typeface="Arial" panose="020B0604020202020204" pitchFamily="34" charset="0"/>
              <a:cs typeface="Arial" panose="020B0604020202020204" pitchFamily="34" charset="0"/>
            </a:endParaRPr>
          </a:p>
          <a:p>
            <a:pPr marL="274320" indent="-228600">
              <a:lnSpc>
                <a:spcPts val="1079"/>
              </a:lnSpc>
              <a:spcAft>
                <a:spcPts val="1439"/>
              </a:spcAft>
            </a:pPr>
            <a:r>
              <a:rPr sz="1400" b="0" i="0">
                <a:solidFill>
                  <a:srgbClr val="243E75"/>
                </a:solidFill>
                <a:latin typeface="Arial" panose="020B0604020202020204" pitchFamily="34" charset="0"/>
                <a:cs typeface="Arial" panose="020B0604020202020204" pitchFamily="34" charset="0"/>
              </a:rPr>
              <a:t>[8]   </a:t>
            </a:r>
            <a:r>
              <a:rPr lang="en-US" sz="1400">
                <a:solidFill>
                  <a:srgbClr val="304B84"/>
                </a:solidFill>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The Enterprise AI Playbook Lessons from 51 Successful Deployments</a:t>
            </a:r>
            <a:endParaRPr sz="1400" b="0" i="0">
              <a:solidFill>
                <a:srgbClr val="304B84"/>
              </a:solidFill>
              <a:latin typeface="Arial" panose="020B0604020202020204" pitchFamily="34" charset="0"/>
              <a:cs typeface="Arial" panose="020B0604020202020204" pitchFamily="34" charset="0"/>
            </a:endParaRPr>
          </a:p>
          <a:p>
            <a:pPr marL="274320" indent="-228600">
              <a:lnSpc>
                <a:spcPts val="1079"/>
              </a:lnSpc>
              <a:spcAft>
                <a:spcPts val="1439"/>
              </a:spcAft>
            </a:pPr>
            <a:r>
              <a:rPr sz="1400" b="0" i="0">
                <a:solidFill>
                  <a:srgbClr val="243E75"/>
                </a:solidFill>
                <a:latin typeface="Arial" panose="020B0604020202020204" pitchFamily="34" charset="0"/>
                <a:cs typeface="Arial" panose="020B0604020202020204" pitchFamily="34" charset="0"/>
              </a:rPr>
              <a:t>[9]   </a:t>
            </a:r>
            <a:r>
              <a:rPr sz="1400" b="0" i="0">
                <a:solidFill>
                  <a:srgbClr val="304B84"/>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Why LLMs Hallucinate And What Enterprises Must Do </a:t>
            </a:r>
            <a:r>
              <a:rPr lang="en-US" sz="1400">
                <a:solidFill>
                  <a:srgbClr val="304B84"/>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About It</a:t>
            </a:r>
            <a:endParaRPr lang="en-US" sz="1400">
              <a:solidFill>
                <a:srgbClr val="304B84"/>
              </a:solidFill>
              <a:latin typeface="Arial" panose="020B0604020202020204" pitchFamily="34" charset="0"/>
              <a:cs typeface="Arial" panose="020B0604020202020204" pitchFamily="34" charset="0"/>
            </a:endParaRPr>
          </a:p>
          <a:p>
            <a:pPr marL="274320" indent="-228600">
              <a:lnSpc>
                <a:spcPts val="1079"/>
              </a:lnSpc>
              <a:spcAft>
                <a:spcPts val="1439"/>
              </a:spcAft>
            </a:pPr>
            <a:r>
              <a:rPr lang="en-US" sz="1400">
                <a:solidFill>
                  <a:srgbClr val="304B84"/>
                </a:solidFill>
                <a:latin typeface="Arial" panose="020B0604020202020204" pitchFamily="34" charset="0"/>
                <a:cs typeface="Arial" panose="020B0604020202020204" pitchFamily="34" charset="0"/>
              </a:rPr>
              <a:t>[10] </a:t>
            </a:r>
            <a:r>
              <a:rPr lang="en-US" sz="1400">
                <a:solidFill>
                  <a:srgbClr val="304B84"/>
                </a:solidFill>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Trust, attitudes and use of artificial intelligence: A global study 2025</a:t>
            </a:r>
            <a:br>
              <a:rPr lang="en-US" sz="1400">
                <a:solidFill>
                  <a:srgbClr val="304B84"/>
                </a:solidFill>
                <a:latin typeface="Arial" panose="020B0604020202020204" pitchFamily="34" charset="0"/>
                <a:cs typeface="Arial" panose="020B0604020202020204" pitchFamily="34" charset="0"/>
              </a:rPr>
            </a:br>
            <a:br>
              <a:rPr lang="en-US" sz="1400">
                <a:latin typeface="Arial" panose="020B0604020202020204" pitchFamily="34" charset="0"/>
                <a:cs typeface="Arial" panose="020B0604020202020204" pitchFamily="34" charset="0"/>
              </a:rPr>
            </a:br>
            <a:endParaRPr sz="1400" b="0" i="0">
              <a:solidFill>
                <a:srgbClr val="304B84"/>
              </a:solidFill>
              <a:latin typeface="Arial" panose="020B0604020202020204" pitchFamily="34" charset="0"/>
              <a:cs typeface="Arial" panose="020B0604020202020204" pitchFamily="34" charset="0"/>
            </a:endParaRPr>
          </a:p>
        </p:txBody>
      </p:sp>
      <p:sp>
        <p:nvSpPr>
          <p:cNvPr id="7" name="Footer Placeholder 12">
            <a:extLst>
              <a:ext uri="{FF2B5EF4-FFF2-40B4-BE49-F238E27FC236}">
                <a16:creationId xmlns:a16="http://schemas.microsoft.com/office/drawing/2014/main" id="{24FFD0D5-BED5-5D4A-C18C-28BF3FAB937B}"/>
              </a:ext>
            </a:extLst>
          </p:cNvPr>
          <p:cNvSpPr>
            <a:spLocks noGrp="1"/>
          </p:cNvSpPr>
          <p:nvPr>
            <p:ph type="ftr" sz="quarter" idx="11"/>
          </p:nvPr>
        </p:nvSpPr>
        <p:spPr>
          <a:xfrm>
            <a:off x="1072" y="6528068"/>
            <a:ext cx="7714445" cy="354392"/>
          </a:xfrm>
        </p:spPr>
        <p:txBody>
          <a:bodyPr/>
          <a:lstStyle/>
          <a:p>
            <a:pPr algn="l"/>
            <a:r>
              <a:rPr lang="en-US" sz="1000">
                <a:latin typeface="Arial" panose="020B0604020202020204" pitchFamily="34" charset="0"/>
                <a:cs typeface="Arial" panose="020B0604020202020204" pitchFamily="34" charset="0"/>
              </a:rPr>
              <a:t>For Higher Education Business Leaders • Summer 2026 • Presented by Sarem Yadegari, WACUBO Business Management Institute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a:extLst>
            <a:ext uri="{FF2B5EF4-FFF2-40B4-BE49-F238E27FC236}">
              <a16:creationId xmlns:a16="http://schemas.microsoft.com/office/drawing/2014/main" id="{2E52B71B-BF24-F973-0E17-EC0B1D241FD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44B3929-8FC8-78A5-D258-800072392E1E}"/>
              </a:ext>
            </a:extLst>
          </p:cNvPr>
          <p:cNvSpPr txBox="1"/>
          <p:nvPr/>
        </p:nvSpPr>
        <p:spPr>
          <a:xfrm>
            <a:off x="304792" y="257168"/>
            <a:ext cx="4847481" cy="554319"/>
          </a:xfrm>
          <a:prstGeom prst="rect">
            <a:avLst/>
          </a:prstGeom>
          <a:noFill/>
        </p:spPr>
        <p:txBody>
          <a:bodyPr wrap="none" lIns="0" tIns="0" rIns="0" bIns="0">
            <a:spAutoFit/>
          </a:bodyPr>
          <a:lstStyle/>
          <a:p>
            <a:r>
              <a:rPr lang="en-US" sz="3602" b="0" i="0">
                <a:solidFill>
                  <a:srgbClr val="304B84"/>
                </a:solidFill>
                <a:latin typeface="Poppins"/>
              </a:rPr>
              <a:t>Let’s Start With A</a:t>
            </a:r>
            <a:r>
              <a:rPr lang="en-US" sz="3602">
                <a:solidFill>
                  <a:srgbClr val="304B84"/>
                </a:solidFill>
                <a:latin typeface="Poppins"/>
              </a:rPr>
              <a:t> </a:t>
            </a:r>
            <a:r>
              <a:rPr lang="en-US" sz="3602" b="0" i="0">
                <a:solidFill>
                  <a:srgbClr val="304B84"/>
                </a:solidFill>
                <a:latin typeface="Poppins"/>
              </a:rPr>
              <a:t>Poll!</a:t>
            </a:r>
            <a:endParaRPr sz="3602" b="0" i="0">
              <a:solidFill>
                <a:srgbClr val="304B84"/>
              </a:solidFill>
              <a:latin typeface="Poppins"/>
            </a:endParaRPr>
          </a:p>
        </p:txBody>
      </p:sp>
      <p:sp>
        <p:nvSpPr>
          <p:cNvPr id="14" name="Footer Placeholder 12">
            <a:extLst>
              <a:ext uri="{FF2B5EF4-FFF2-40B4-BE49-F238E27FC236}">
                <a16:creationId xmlns:a16="http://schemas.microsoft.com/office/drawing/2014/main" id="{E3C4629D-8FAF-462B-8ED9-B9413497AD35}"/>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
        <p:nvSpPr>
          <p:cNvPr id="5" name="TextBox 4">
            <a:extLst>
              <a:ext uri="{FF2B5EF4-FFF2-40B4-BE49-F238E27FC236}">
                <a16:creationId xmlns:a16="http://schemas.microsoft.com/office/drawing/2014/main" id="{2A3D0E35-0EBC-D151-9497-13407B962F6D}"/>
              </a:ext>
            </a:extLst>
          </p:cNvPr>
          <p:cNvSpPr txBox="1"/>
          <p:nvPr/>
        </p:nvSpPr>
        <p:spPr>
          <a:xfrm>
            <a:off x="1745862" y="2251875"/>
            <a:ext cx="9498560" cy="1938992"/>
          </a:xfrm>
          <a:prstGeom prst="rect">
            <a:avLst/>
          </a:prstGeom>
          <a:noFill/>
        </p:spPr>
        <p:txBody>
          <a:bodyPr wrap="square" lIns="91440" tIns="45720" rIns="91440" bIns="45720" anchor="t">
            <a:spAutoFit/>
          </a:bodyPr>
          <a:lstStyle/>
          <a:p>
            <a:pPr marL="0" marR="0" indent="0" algn="l">
              <a:buNone/>
            </a:pPr>
            <a:r>
              <a:rPr lang="en-US" sz="3200" i="0">
                <a:solidFill>
                  <a:srgbClr val="304B84"/>
                </a:solidFill>
                <a:effectLst/>
                <a:latin typeface="Calibri" panose="020F0502020204030204" pitchFamily="34" charset="0"/>
                <a:cs typeface="Calibri" panose="020F0502020204030204" pitchFamily="34" charset="0"/>
              </a:rPr>
              <a:t>Which best describes your use of AI today?</a:t>
            </a:r>
          </a:p>
          <a:p>
            <a:endParaRPr lang="en-US" sz="3200">
              <a:latin typeface="Calibri"/>
              <a:ea typeface="Calibri"/>
              <a:cs typeface="Calibri"/>
            </a:endParaRPr>
          </a:p>
          <a:p>
            <a:pPr marL="0" marR="0" indent="0" algn="l">
              <a:buNone/>
            </a:pPr>
            <a:r>
              <a:rPr lang="en-US" sz="2800">
                <a:latin typeface="Calibri"/>
                <a:ea typeface="Calibri"/>
                <a:cs typeface="Calibri"/>
              </a:rPr>
              <a:t>*To</a:t>
            </a:r>
            <a:r>
              <a:rPr lang="en-US" sz="2800" i="0">
                <a:effectLst/>
                <a:latin typeface="Calibri"/>
                <a:ea typeface="Calibri"/>
                <a:cs typeface="Calibri"/>
              </a:rPr>
              <a:t> answer: </a:t>
            </a:r>
            <a:r>
              <a:rPr lang="en-US" sz="2800">
                <a:latin typeface="Calibri"/>
                <a:ea typeface="Calibri"/>
                <a:cs typeface="Calibri"/>
              </a:rPr>
              <a:t>Open your browser and visit </a:t>
            </a:r>
            <a:r>
              <a:rPr lang="en-US" sz="2800">
                <a:solidFill>
                  <a:srgbClr val="304B84"/>
                </a:solidFill>
                <a:latin typeface="Calibri"/>
                <a:ea typeface="Calibri"/>
                <a:cs typeface="Calibri"/>
              </a:rPr>
              <a:t>PollEV.com/</a:t>
            </a:r>
            <a:r>
              <a:rPr lang="en-US" sz="2800" err="1">
                <a:solidFill>
                  <a:srgbClr val="304B84"/>
                </a:solidFill>
                <a:latin typeface="Calibri"/>
                <a:ea typeface="Calibri"/>
                <a:cs typeface="Calibri"/>
              </a:rPr>
              <a:t>sarem</a:t>
            </a:r>
          </a:p>
          <a:p>
            <a:r>
              <a:rPr lang="en-US" sz="2800">
                <a:latin typeface="Calibri"/>
                <a:ea typeface="Calibri"/>
                <a:cs typeface="Calibri"/>
              </a:rPr>
              <a:t>  Responses are anonymous.</a:t>
            </a:r>
          </a:p>
        </p:txBody>
      </p:sp>
      <p:sp>
        <p:nvSpPr>
          <p:cNvPr id="2" name="TextBox 1">
            <a:extLst>
              <a:ext uri="{FF2B5EF4-FFF2-40B4-BE49-F238E27FC236}">
                <a16:creationId xmlns:a16="http://schemas.microsoft.com/office/drawing/2014/main" id="{38C897C4-B2CC-FB0A-7647-63F077C95D38}"/>
              </a:ext>
            </a:extLst>
          </p:cNvPr>
          <p:cNvSpPr txBox="1"/>
          <p:nvPr/>
        </p:nvSpPr>
        <p:spPr>
          <a:xfrm>
            <a:off x="1748971" y="5729514"/>
            <a:ext cx="842554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000000"/>
                </a:solidFill>
                <a:latin typeface="Calibri"/>
                <a:ea typeface="Calibri"/>
                <a:cs typeface="Calibri"/>
              </a:rPr>
              <a:t>*Viewing the slides later?</a:t>
            </a:r>
            <a:r>
              <a:rPr lang="en-US" sz="1200">
                <a:solidFill>
                  <a:srgbClr val="000000"/>
                </a:solidFill>
                <a:latin typeface="Calibri"/>
                <a:ea typeface="Calibri"/>
                <a:cs typeface="Calibri"/>
              </a:rPr>
              <a:t> This poll was conducted live during the live session and is no longer accepting responses, but we encourage you to consider the questions and reflect on your own experiences with AI.</a:t>
            </a:r>
            <a:endParaRPr lang="en-US" sz="1200">
              <a:latin typeface="Calibri"/>
              <a:ea typeface="Calibri"/>
              <a:cs typeface="Calibri"/>
            </a:endParaRPr>
          </a:p>
        </p:txBody>
      </p:sp>
    </p:spTree>
    <p:extLst>
      <p:ext uri="{BB962C8B-B14F-4D97-AF65-F5344CB8AC3E}">
        <p14:creationId xmlns:p14="http://schemas.microsoft.com/office/powerpoint/2010/main" val="1954760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p:cNvGrpSpPr/>
        <p:nvPr/>
      </p:nvGrpSpPr>
      <p:grpSpPr>
        <a:xfrm>
          <a:off x="0" y="0"/>
          <a:ext cx="0" cy="0"/>
          <a:chOff x="0" y="0"/>
          <a:chExt cx="0" cy="0"/>
        </a:xfrm>
      </p:grpSpPr>
      <p:sp>
        <p:nvSpPr>
          <p:cNvPr id="2" name="Rounded Rectangle 1"/>
          <p:cNvSpPr/>
          <p:nvPr/>
        </p:nvSpPr>
        <p:spPr>
          <a:xfrm>
            <a:off x="304800" y="1136749"/>
            <a:ext cx="3759249" cy="1150590"/>
          </a:xfrm>
          <a:prstGeom prst="roundRect">
            <a:avLst>
              <a:gd name="adj" fmla="val 13245"/>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3" name="Rounded Rectangle 2"/>
          <p:cNvSpPr/>
          <p:nvPr/>
        </p:nvSpPr>
        <p:spPr>
          <a:xfrm>
            <a:off x="4216449" y="1136749"/>
            <a:ext cx="3759249" cy="1150590"/>
          </a:xfrm>
          <a:prstGeom prst="roundRect">
            <a:avLst>
              <a:gd name="adj" fmla="val 13245"/>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4" name="Rounded Rectangle 3"/>
          <p:cNvSpPr/>
          <p:nvPr/>
        </p:nvSpPr>
        <p:spPr>
          <a:xfrm>
            <a:off x="8128099" y="1136749"/>
            <a:ext cx="3759249" cy="1150590"/>
          </a:xfrm>
          <a:prstGeom prst="roundRect">
            <a:avLst>
              <a:gd name="adj" fmla="val 13245"/>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5" name="TextBox 4"/>
          <p:cNvSpPr txBox="1"/>
          <p:nvPr/>
        </p:nvSpPr>
        <p:spPr>
          <a:xfrm>
            <a:off x="304792" y="257168"/>
            <a:ext cx="7745863" cy="695307"/>
          </a:xfrm>
          <a:prstGeom prst="rect">
            <a:avLst/>
          </a:prstGeom>
          <a:noFill/>
        </p:spPr>
        <p:txBody>
          <a:bodyPr wrap="none" lIns="0" tIns="0" rIns="0" bIns="0">
            <a:spAutoFit/>
          </a:bodyPr>
          <a:lstStyle/>
          <a:p>
            <a:pPr algn="l"/>
            <a:r>
              <a:rPr sz="3602" b="0" i="0">
                <a:solidFill>
                  <a:srgbClr val="304B84"/>
                </a:solidFill>
                <a:latin typeface="Poppins"/>
              </a:rPr>
              <a:t>Why This Conversation Matters</a:t>
            </a:r>
          </a:p>
        </p:txBody>
      </p:sp>
      <p:sp>
        <p:nvSpPr>
          <p:cNvPr id="6" name="TextBox 5"/>
          <p:cNvSpPr txBox="1"/>
          <p:nvPr/>
        </p:nvSpPr>
        <p:spPr>
          <a:xfrm>
            <a:off x="1281079" y="1308166"/>
            <a:ext cx="1806585" cy="419987"/>
          </a:xfrm>
          <a:prstGeom prst="rect">
            <a:avLst/>
          </a:prstGeom>
          <a:noFill/>
        </p:spPr>
        <p:txBody>
          <a:bodyPr wrap="none" lIns="0" tIns="0" rIns="0" bIns="0">
            <a:spAutoFit/>
          </a:bodyPr>
          <a:lstStyle/>
          <a:p>
            <a:pPr algn="ctr"/>
            <a:r>
              <a:rPr sz="2729" b="0" i="0">
                <a:solidFill>
                  <a:srgbClr val="304B84"/>
                </a:solidFill>
                <a:latin typeface="Arial" panose="020B0604020202020204" pitchFamily="34" charset="0"/>
                <a:cs typeface="Arial" panose="020B0604020202020204" pitchFamily="34" charset="0"/>
              </a:rPr>
              <a:t>57%</a:t>
            </a:r>
            <a:r>
              <a:rPr lang="en-US" sz="2729" b="0" i="0">
                <a:solidFill>
                  <a:srgbClr val="304B84"/>
                </a:solidFill>
                <a:latin typeface="Arial" panose="020B0604020202020204" pitchFamily="34" charset="0"/>
                <a:cs typeface="Arial" panose="020B0604020202020204" pitchFamily="34" charset="0"/>
              </a:rPr>
              <a:t> (2025)</a:t>
            </a:r>
            <a:endParaRPr sz="2729" b="0" i="0">
              <a:solidFill>
                <a:srgbClr val="304B84"/>
              </a:solidFill>
              <a:latin typeface="Arial" panose="020B0604020202020204" pitchFamily="34" charset="0"/>
              <a:cs typeface="Arial" panose="020B0604020202020204" pitchFamily="34" charset="0"/>
            </a:endParaRPr>
          </a:p>
        </p:txBody>
      </p:sp>
      <p:sp>
        <p:nvSpPr>
          <p:cNvPr id="7" name="TextBox 6"/>
          <p:cNvSpPr txBox="1"/>
          <p:nvPr/>
        </p:nvSpPr>
        <p:spPr>
          <a:xfrm>
            <a:off x="999879" y="1860602"/>
            <a:ext cx="2368982" cy="215444"/>
          </a:xfrm>
          <a:prstGeom prst="rect">
            <a:avLst/>
          </a:prstGeom>
          <a:noFill/>
        </p:spPr>
        <p:txBody>
          <a:bodyPr wrap="none" lIns="0" tIns="0" rIns="0" bIns="0">
            <a:spAutoFit/>
          </a:bodyPr>
          <a:lstStyle/>
          <a:p>
            <a:pPr algn="ctr"/>
            <a:r>
              <a:rPr sz="1400" b="0" i="0">
                <a:solidFill>
                  <a:srgbClr val="2D2D2D"/>
                </a:solidFill>
                <a:latin typeface="Arial" panose="020B0604020202020204" pitchFamily="34" charset="0"/>
                <a:cs typeface="Arial" panose="020B0604020202020204" pitchFamily="34" charset="0"/>
              </a:rPr>
              <a:t>view AI as strategic priority</a:t>
            </a:r>
            <a:r>
              <a:rPr sz="1400" b="0" i="0">
                <a:solidFill>
                  <a:srgbClr val="243E75"/>
                </a:solidFill>
                <a:latin typeface="Arial" panose="020B0604020202020204" pitchFamily="34" charset="0"/>
                <a:cs typeface="Arial" panose="020B0604020202020204" pitchFamily="34" charset="0"/>
              </a:rPr>
              <a:t> </a:t>
            </a:r>
            <a:r>
              <a:rPr sz="1400" b="0" i="0">
                <a:solidFill>
                  <a:srgbClr val="243E75"/>
                </a:solidFill>
                <a:latin typeface="Arial" panose="020B0604020202020204" pitchFamily="34" charset="0"/>
                <a:cs typeface="Arial" panose="020B0604020202020204" pitchFamily="34" charset="0"/>
                <a:hlinkClick r:id="rId3" tooltip="2025 EDUCAUSE AI Landscape Study: Into the Digital AI...">
                  <a:extLst>
                    <a:ext uri="{A12FA001-AC4F-418D-AE19-62706E023703}">
                      <ahyp:hlinkClr xmlns:ahyp="http://schemas.microsoft.com/office/drawing/2018/hyperlinkcolor" val="tx"/>
                    </a:ext>
                  </a:extLst>
                </a:hlinkClick>
              </a:rPr>
              <a:t>[1]</a:t>
            </a:r>
          </a:p>
        </p:txBody>
      </p:sp>
      <p:sp>
        <p:nvSpPr>
          <p:cNvPr id="8" name="TextBox 7"/>
          <p:cNvSpPr txBox="1"/>
          <p:nvPr/>
        </p:nvSpPr>
        <p:spPr>
          <a:xfrm>
            <a:off x="5192556" y="1308166"/>
            <a:ext cx="1806584" cy="419987"/>
          </a:xfrm>
          <a:prstGeom prst="rect">
            <a:avLst/>
          </a:prstGeom>
          <a:noFill/>
        </p:spPr>
        <p:txBody>
          <a:bodyPr wrap="none" lIns="0" tIns="0" rIns="0" bIns="0">
            <a:spAutoFit/>
          </a:bodyPr>
          <a:lstStyle/>
          <a:p>
            <a:pPr algn="ctr"/>
            <a:r>
              <a:rPr sz="2729" b="0" i="0">
                <a:solidFill>
                  <a:srgbClr val="304B84"/>
                </a:solidFill>
                <a:latin typeface="Arial" panose="020B0604020202020204" pitchFamily="34" charset="0"/>
                <a:cs typeface="Arial" panose="020B0604020202020204" pitchFamily="34" charset="0"/>
              </a:rPr>
              <a:t>34%</a:t>
            </a:r>
            <a:r>
              <a:rPr lang="en-US" sz="2729" b="0" i="0">
                <a:solidFill>
                  <a:srgbClr val="304B84"/>
                </a:solidFill>
                <a:latin typeface="Arial" panose="020B0604020202020204" pitchFamily="34" charset="0"/>
                <a:cs typeface="Arial" panose="020B0604020202020204" pitchFamily="34" charset="0"/>
              </a:rPr>
              <a:t> (2025)</a:t>
            </a:r>
            <a:endParaRPr sz="2729" b="0" i="0">
              <a:solidFill>
                <a:srgbClr val="304B84"/>
              </a:solidFill>
              <a:latin typeface="Arial" panose="020B0604020202020204" pitchFamily="34" charset="0"/>
              <a:cs typeface="Arial" panose="020B0604020202020204" pitchFamily="34" charset="0"/>
            </a:endParaRPr>
          </a:p>
        </p:txBody>
      </p:sp>
      <p:sp>
        <p:nvSpPr>
          <p:cNvPr id="9" name="TextBox 8"/>
          <p:cNvSpPr txBox="1"/>
          <p:nvPr/>
        </p:nvSpPr>
        <p:spPr>
          <a:xfrm>
            <a:off x="5066045" y="1860602"/>
            <a:ext cx="2059603" cy="215444"/>
          </a:xfrm>
          <a:prstGeom prst="rect">
            <a:avLst/>
          </a:prstGeom>
          <a:noFill/>
        </p:spPr>
        <p:txBody>
          <a:bodyPr wrap="none" lIns="0" tIns="0" rIns="0" bIns="0">
            <a:spAutoFit/>
          </a:bodyPr>
          <a:lstStyle/>
          <a:p>
            <a:pPr algn="ctr"/>
            <a:r>
              <a:rPr sz="1400" b="0" i="0">
                <a:solidFill>
                  <a:srgbClr val="2D2D2D"/>
                </a:solidFill>
                <a:latin typeface="Arial" panose="020B0604020202020204" pitchFamily="34" charset="0"/>
                <a:cs typeface="Arial" panose="020B0604020202020204" pitchFamily="34" charset="0"/>
              </a:rPr>
              <a:t>underestimate AI costs</a:t>
            </a:r>
            <a:r>
              <a:rPr sz="1400" b="0" i="0">
                <a:solidFill>
                  <a:srgbClr val="243E75"/>
                </a:solidFill>
                <a:latin typeface="Arial" panose="020B0604020202020204" pitchFamily="34" charset="0"/>
                <a:cs typeface="Arial" panose="020B0604020202020204" pitchFamily="34" charset="0"/>
              </a:rPr>
              <a:t> </a:t>
            </a:r>
            <a:r>
              <a:rPr sz="1400" b="0" i="0">
                <a:solidFill>
                  <a:srgbClr val="243E75"/>
                </a:solidFill>
                <a:latin typeface="Arial" panose="020B0604020202020204" pitchFamily="34" charset="0"/>
                <a:cs typeface="Arial" panose="020B0604020202020204" pitchFamily="34" charset="0"/>
                <a:hlinkClick r:id="rId4" tooltip="EDUCAUSE releases 2025 AI Landscape Study – Access">
                  <a:extLst>
                    <a:ext uri="{A12FA001-AC4F-418D-AE19-62706E023703}">
                      <ahyp:hlinkClr xmlns:ahyp="http://schemas.microsoft.com/office/drawing/2018/hyperlinkcolor" val="tx"/>
                    </a:ext>
                  </a:extLst>
                </a:hlinkClick>
              </a:rPr>
              <a:t>[2]</a:t>
            </a:r>
          </a:p>
        </p:txBody>
      </p:sp>
      <p:sp>
        <p:nvSpPr>
          <p:cNvPr id="10" name="TextBox 9"/>
          <p:cNvSpPr txBox="1"/>
          <p:nvPr/>
        </p:nvSpPr>
        <p:spPr>
          <a:xfrm>
            <a:off x="9002391" y="1308166"/>
            <a:ext cx="2010166" cy="419987"/>
          </a:xfrm>
          <a:prstGeom prst="rect">
            <a:avLst/>
          </a:prstGeom>
          <a:noFill/>
        </p:spPr>
        <p:txBody>
          <a:bodyPr wrap="none" lIns="0" tIns="0" rIns="0" bIns="0">
            <a:spAutoFit/>
          </a:bodyPr>
          <a:lstStyle/>
          <a:p>
            <a:pPr algn="ctr"/>
            <a:r>
              <a:rPr lang="en-US" sz="2729" b="0" i="0">
                <a:solidFill>
                  <a:srgbClr val="304B84"/>
                </a:solidFill>
                <a:latin typeface="Arial" panose="020B0604020202020204" pitchFamily="34" charset="0"/>
                <a:cs typeface="Arial" panose="020B0604020202020204" pitchFamily="34" charset="0"/>
              </a:rPr>
              <a:t>56</a:t>
            </a:r>
            <a:r>
              <a:rPr sz="2729" b="0" i="0">
                <a:solidFill>
                  <a:srgbClr val="304B84"/>
                </a:solidFill>
                <a:latin typeface="Arial" panose="020B0604020202020204" pitchFamily="34" charset="0"/>
                <a:cs typeface="Arial" panose="020B0604020202020204" pitchFamily="34" charset="0"/>
              </a:rPr>
              <a:t>%+</a:t>
            </a:r>
            <a:r>
              <a:rPr lang="en-US" sz="2729" b="0" i="0">
                <a:solidFill>
                  <a:srgbClr val="304B84"/>
                </a:solidFill>
                <a:latin typeface="Arial" panose="020B0604020202020204" pitchFamily="34" charset="0"/>
                <a:cs typeface="Arial" panose="020B0604020202020204" pitchFamily="34" charset="0"/>
              </a:rPr>
              <a:t> (2025)</a:t>
            </a:r>
            <a:endParaRPr sz="2729" b="0" i="0">
              <a:solidFill>
                <a:srgbClr val="304B84"/>
              </a:solidFill>
              <a:latin typeface="Arial" panose="020B0604020202020204" pitchFamily="34" charset="0"/>
              <a:cs typeface="Arial" panose="020B0604020202020204" pitchFamily="34" charset="0"/>
            </a:endParaRPr>
          </a:p>
        </p:txBody>
      </p:sp>
      <p:sp>
        <p:nvSpPr>
          <p:cNvPr id="11" name="TextBox 10"/>
          <p:cNvSpPr txBox="1"/>
          <p:nvPr/>
        </p:nvSpPr>
        <p:spPr>
          <a:xfrm>
            <a:off x="8113620" y="1860602"/>
            <a:ext cx="3787576" cy="215444"/>
          </a:xfrm>
          <a:prstGeom prst="rect">
            <a:avLst/>
          </a:prstGeom>
          <a:noFill/>
        </p:spPr>
        <p:txBody>
          <a:bodyPr wrap="none" lIns="0" tIns="0" rIns="0" bIns="0">
            <a:spAutoFit/>
          </a:bodyPr>
          <a:lstStyle/>
          <a:p>
            <a:pPr algn="ctr"/>
            <a:r>
              <a:rPr sz="1400" b="0" i="0">
                <a:solidFill>
                  <a:srgbClr val="2D2D2D"/>
                </a:solidFill>
                <a:latin typeface="Arial" panose="020B0604020202020204" pitchFamily="34" charset="0"/>
                <a:cs typeface="Arial" panose="020B0604020202020204" pitchFamily="34" charset="0"/>
              </a:rPr>
              <a:t>faculty and staff </a:t>
            </a:r>
            <a:r>
              <a:rPr lang="en-US" sz="1400" b="0" i="0">
                <a:solidFill>
                  <a:srgbClr val="2D2D2D"/>
                </a:solidFill>
                <a:latin typeface="Arial" panose="020B0604020202020204" pitchFamily="34" charset="0"/>
                <a:cs typeface="Arial" panose="020B0604020202020204" pitchFamily="34" charset="0"/>
              </a:rPr>
              <a:t>view AI training as important </a:t>
            </a:r>
            <a:r>
              <a:rPr sz="1400" b="0" i="0">
                <a:solidFill>
                  <a:srgbClr val="243E75"/>
                </a:solidFill>
                <a:latin typeface="Arial" panose="020B0604020202020204" pitchFamily="34" charset="0"/>
                <a:cs typeface="Arial" panose="020B0604020202020204" pitchFamily="34" charset="0"/>
                <a:hlinkClick r:id="rId4" tooltip="EDUCAUSE releases 2025 AI Landscape Study – Access">
                  <a:extLst>
                    <a:ext uri="{A12FA001-AC4F-418D-AE19-62706E023703}">
                      <ahyp:hlinkClr xmlns:ahyp="http://schemas.microsoft.com/office/drawing/2018/hyperlinkcolor" val="tx"/>
                    </a:ext>
                  </a:extLst>
                </a:hlinkClick>
              </a:rPr>
              <a:t>[2]</a:t>
            </a:r>
          </a:p>
        </p:txBody>
      </p:sp>
      <p:sp>
        <p:nvSpPr>
          <p:cNvPr id="12" name="TextBox 11"/>
          <p:cNvSpPr txBox="1"/>
          <p:nvPr/>
        </p:nvSpPr>
        <p:spPr>
          <a:xfrm>
            <a:off x="304792" y="2744470"/>
            <a:ext cx="11582110" cy="1603003"/>
          </a:xfrm>
          <a:prstGeom prst="rect">
            <a:avLst/>
          </a:prstGeom>
          <a:noFill/>
        </p:spPr>
        <p:txBody>
          <a:bodyPr wrap="square" lIns="0" tIns="0" rIns="0" bIns="0" anchor="t">
            <a:spAutoFit/>
          </a:bodyPr>
          <a:lstStyle/>
          <a:p>
            <a:pPr marL="212725" indent="-212725" algn="l">
              <a:lnSpc>
                <a:spcPts val="1943"/>
              </a:lnSpc>
              <a:spcBef>
                <a:spcPts val="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Rising service expectations from </a:t>
            </a:r>
            <a:r>
              <a:rPr sz="1600" b="0" i="0">
                <a:latin typeface="Arial" panose="020B0604020202020204" pitchFamily="34" charset="0"/>
                <a:cs typeface="Arial" panose="020B0604020202020204" pitchFamily="34" charset="0"/>
              </a:rPr>
              <a:t>students</a:t>
            </a:r>
            <a:r>
              <a:rPr sz="1600" b="0" i="0">
                <a:solidFill>
                  <a:srgbClr val="2D2D2D"/>
                </a:solidFill>
                <a:latin typeface="Arial" panose="020B0604020202020204" pitchFamily="34" charset="0"/>
                <a:cs typeface="Arial" panose="020B0604020202020204" pitchFamily="34" charset="0"/>
              </a:rPr>
              <a:t> and stakeholders demand new operational efficiencies that traditional approaches cannot deliver</a:t>
            </a:r>
            <a:r>
              <a:rPr lang="en-US" sz="1600">
                <a:solidFill>
                  <a:srgbClr val="2D2D2D"/>
                </a:solidFill>
                <a:latin typeface="Arial" panose="020B0604020202020204" pitchFamily="34" charset="0"/>
                <a:cs typeface="Arial" panose="020B0604020202020204" pitchFamily="34" charset="0"/>
              </a:rPr>
              <a:t>.</a:t>
            </a:r>
            <a:endParaRPr lang="en-US" sz="1600" b="0" i="0">
              <a:solidFill>
                <a:srgbClr val="2D2D2D"/>
              </a:solidFill>
              <a:latin typeface="Arial" panose="020B0604020202020204" pitchFamily="34" charset="0"/>
              <a:cs typeface="Arial" panose="020B0604020202020204" pitchFamily="34" charset="0"/>
            </a:endParaRPr>
          </a:p>
          <a:p>
            <a:pPr marL="212725" indent="-212725">
              <a:lnSpc>
                <a:spcPts val="1943"/>
              </a:lnSpc>
              <a:spcBef>
                <a:spcPts val="959"/>
              </a:spcBef>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Campus workloads are increasing while staffing remains constrained, creating unsustainable pressure on business operations</a:t>
            </a:r>
            <a:r>
              <a:rPr lang="en-US" sz="1600">
                <a:solidFill>
                  <a:srgbClr val="2D2D2D"/>
                </a:solidFill>
                <a:latin typeface="Arial" panose="020B0604020202020204" pitchFamily="34" charset="0"/>
                <a:cs typeface="Arial" panose="020B0604020202020204" pitchFamily="34" charset="0"/>
              </a:rPr>
              <a:t>.</a:t>
            </a:r>
          </a:p>
          <a:p>
            <a:pPr marL="212725" indent="-21272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Compliance requirements and data privacy risks are expanding across FERPA, accessibility, and procurement domains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a:p>
            <a:pPr marL="212725" indent="-21272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AI tools are already in active use across your campus, often without governance frameworks or risk management protocols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p:txBody>
      </p:sp>
      <p:sp>
        <p:nvSpPr>
          <p:cNvPr id="15" name="Footer Placeholder 12">
            <a:extLst>
              <a:ext uri="{FF2B5EF4-FFF2-40B4-BE49-F238E27FC236}">
                <a16:creationId xmlns:a16="http://schemas.microsoft.com/office/drawing/2014/main" id="{7789F992-7302-B090-F282-7C5A7C9634DF}"/>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p:cNvGrpSpPr/>
        <p:nvPr/>
      </p:nvGrpSpPr>
      <p:grpSpPr>
        <a:xfrm>
          <a:off x="0" y="0"/>
          <a:ext cx="0" cy="0"/>
          <a:chOff x="0" y="0"/>
          <a:chExt cx="0" cy="0"/>
        </a:xfrm>
      </p:grpSpPr>
      <p:sp>
        <p:nvSpPr>
          <p:cNvPr id="2" name="Rectangle 1"/>
          <p:cNvSpPr/>
          <p:nvPr/>
        </p:nvSpPr>
        <p:spPr>
          <a:xfrm>
            <a:off x="7010400" y="0"/>
            <a:ext cx="5181600" cy="6858000"/>
          </a:xfrm>
          <a:prstGeom prst="rect">
            <a:avLst/>
          </a:prstGeom>
          <a:solidFill>
            <a:srgbClr val="A6C1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15" name="TextBox 14"/>
          <p:cNvSpPr txBox="1"/>
          <p:nvPr/>
        </p:nvSpPr>
        <p:spPr>
          <a:xfrm>
            <a:off x="383683" y="2414788"/>
            <a:ext cx="6400639" cy="2669000"/>
          </a:xfrm>
          <a:prstGeom prst="rect">
            <a:avLst/>
          </a:prstGeom>
          <a:noFill/>
        </p:spPr>
        <p:txBody>
          <a:bodyPr wrap="square" lIns="0" tIns="0" rIns="0" bIns="0" anchor="t">
            <a:spAutoFit/>
          </a:bodyPr>
          <a:lstStyle/>
          <a:p>
            <a:pPr marL="212725" indent="-21272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Microsoft 365 Copilot </a:t>
            </a:r>
            <a:r>
              <a:rPr lang="en-US" sz="1600" b="0" i="0">
                <a:solidFill>
                  <a:srgbClr val="2D2D2D"/>
                </a:solidFill>
                <a:latin typeface="Arial" panose="020B0604020202020204" pitchFamily="34" charset="0"/>
                <a:cs typeface="Arial" panose="020B0604020202020204" pitchFamily="34" charset="0"/>
              </a:rPr>
              <a:t>and </a:t>
            </a:r>
            <a:r>
              <a:rPr lang="en-US" sz="1600">
                <a:solidFill>
                  <a:srgbClr val="2D2D2D"/>
                </a:solidFill>
                <a:latin typeface="Arial" panose="020B0604020202020204" pitchFamily="34" charset="0"/>
                <a:cs typeface="Arial" panose="020B0604020202020204" pitchFamily="34" charset="0"/>
              </a:rPr>
              <a:t>Google Workspace AI assistants are embedded </a:t>
            </a:r>
            <a:r>
              <a:rPr lang="en-US" sz="1600" b="0" i="0">
                <a:solidFill>
                  <a:srgbClr val="2D2D2D"/>
                </a:solidFill>
                <a:latin typeface="Arial" panose="020B0604020202020204" pitchFamily="34" charset="0"/>
                <a:cs typeface="Arial" panose="020B0604020202020204" pitchFamily="34" charset="0"/>
              </a:rPr>
              <a:t>in </a:t>
            </a:r>
            <a:r>
              <a:rPr lang="en-US" sz="1600">
                <a:solidFill>
                  <a:srgbClr val="2D2D2D"/>
                </a:solidFill>
                <a:latin typeface="Arial" panose="020B0604020202020204" pitchFamily="34" charset="0"/>
                <a:cs typeface="Arial" panose="020B0604020202020204" pitchFamily="34" charset="0"/>
              </a:rPr>
              <a:t>daily productivity tools across campus offices.</a:t>
            </a:r>
            <a:br>
              <a:rPr lang="en-US" sz="1600">
                <a:solidFill>
                  <a:srgbClr val="2D2D2D"/>
                </a:solidFill>
                <a:latin typeface="Arial" panose="020B0604020202020204" pitchFamily="34" charset="0"/>
                <a:cs typeface="Arial" panose="020B0604020202020204" pitchFamily="34" charset="0"/>
              </a:rPr>
            </a:br>
            <a:endParaRPr lang="en-US" sz="1600">
              <a:solidFill>
                <a:srgbClr val="2D2D2D"/>
              </a:solidFill>
              <a:latin typeface="Arial" panose="020B0604020202020204" pitchFamily="34" charset="0"/>
              <a:cs typeface="Arial" panose="020B0604020202020204" pitchFamily="34" charset="0"/>
            </a:endParaRPr>
          </a:p>
          <a:p>
            <a:pPr marL="212725" indent="-21272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Writing tools, including Grammarly and citation managers, now use </a:t>
            </a:r>
            <a:r>
              <a:rPr lang="en-US" sz="1600" b="0" i="0">
                <a:solidFill>
                  <a:srgbClr val="2D2D2D"/>
                </a:solidFill>
                <a:latin typeface="Arial" panose="020B0604020202020204" pitchFamily="34" charset="0"/>
                <a:cs typeface="Arial" panose="020B0604020202020204" pitchFamily="34" charset="0"/>
              </a:rPr>
              <a:t>generative AI</a:t>
            </a:r>
            <a:r>
              <a:rPr lang="en-US" sz="1600">
                <a:solidFill>
                  <a:srgbClr val="2D2D2D"/>
                </a:solidFill>
                <a:latin typeface="Arial" panose="020B0604020202020204" pitchFamily="34" charset="0"/>
                <a:cs typeface="Arial" panose="020B0604020202020204" pitchFamily="34" charset="0"/>
              </a:rPr>
              <a:t> for content suggestions.</a:t>
            </a:r>
            <a:br>
              <a:rPr lang="en-US" sz="1600">
                <a:latin typeface="Arial" panose="020B0604020202020204" pitchFamily="34" charset="0"/>
                <a:cs typeface="Arial" panose="020B0604020202020204" pitchFamily="34" charset="0"/>
              </a:rPr>
            </a:br>
            <a:endParaRPr lang="en-US" sz="1600">
              <a:solidFill>
                <a:srgbClr val="000000"/>
              </a:solidFill>
              <a:latin typeface="Arial" panose="020B0604020202020204" pitchFamily="34" charset="0"/>
              <a:cs typeface="Arial" panose="020B0604020202020204" pitchFamily="34" charset="0"/>
            </a:endParaRPr>
          </a:p>
          <a:p>
            <a:pPr marL="212725" indent="-21272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Enterprise resource planning, CRM, and HR systems increasingly incorporate AI-powered analytics and automation features.</a:t>
            </a:r>
            <a:br>
              <a:rPr lang="en-US" sz="1600">
                <a:solidFill>
                  <a:srgbClr val="2D2D2D"/>
                </a:solidFill>
                <a:latin typeface="Arial" panose="020B0604020202020204" pitchFamily="34" charset="0"/>
                <a:cs typeface="Arial" panose="020B0604020202020204" pitchFamily="34" charset="0"/>
              </a:rPr>
            </a:br>
            <a:endParaRPr lang="en-US" sz="1600">
              <a:solidFill>
                <a:srgbClr val="2D2D2D"/>
              </a:solidFill>
              <a:latin typeface="Arial" panose="020B0604020202020204" pitchFamily="34" charset="0"/>
              <a:cs typeface="Arial" panose="020B0604020202020204" pitchFamily="34" charset="0"/>
            </a:endParaRPr>
          </a:p>
          <a:p>
            <a:pPr marL="212725" indent="-21272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Learning management systems deploy AI for personalized recommendations, early alerts</a:t>
            </a:r>
            <a:r>
              <a:rPr lang="en-US" sz="1600" b="0" i="0">
                <a:solidFill>
                  <a:srgbClr val="2D2D2D"/>
                </a:solidFill>
                <a:latin typeface="Arial" panose="020B0604020202020204" pitchFamily="34" charset="0"/>
                <a:cs typeface="Arial" panose="020B0604020202020204" pitchFamily="34" charset="0"/>
              </a:rPr>
              <a:t>, and </a:t>
            </a:r>
            <a:r>
              <a:rPr lang="en-US" sz="1600">
                <a:solidFill>
                  <a:srgbClr val="2D2D2D"/>
                </a:solidFill>
                <a:latin typeface="Arial" panose="020B0604020202020204" pitchFamily="34" charset="0"/>
                <a:cs typeface="Arial" panose="020B0604020202020204" pitchFamily="34" charset="0"/>
              </a:rPr>
              <a:t>adaptive content delivery.</a:t>
            </a:r>
            <a:endParaRPr lang="en-US" sz="1600">
              <a:solidFill>
                <a:srgbClr val="000000"/>
              </a:solidFill>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2280EA1F-A512-4577-4972-B82E4F6AED4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391936" y="2414788"/>
            <a:ext cx="4416381" cy="2940677"/>
          </a:xfrm>
          <a:prstGeom prst="rect">
            <a:avLst/>
          </a:prstGeom>
        </p:spPr>
      </p:pic>
      <p:sp>
        <p:nvSpPr>
          <p:cNvPr id="4" name="TextBox 3">
            <a:extLst>
              <a:ext uri="{FF2B5EF4-FFF2-40B4-BE49-F238E27FC236}">
                <a16:creationId xmlns:a16="http://schemas.microsoft.com/office/drawing/2014/main" id="{ADE23EE4-8F78-82EC-D811-B035E6842E12}"/>
              </a:ext>
            </a:extLst>
          </p:cNvPr>
          <p:cNvSpPr txBox="1"/>
          <p:nvPr/>
        </p:nvSpPr>
        <p:spPr>
          <a:xfrm>
            <a:off x="304792" y="257168"/>
            <a:ext cx="6602784" cy="1107996"/>
          </a:xfrm>
          <a:prstGeom prst="rect">
            <a:avLst/>
          </a:prstGeom>
          <a:noFill/>
        </p:spPr>
        <p:txBody>
          <a:bodyPr wrap="square" lIns="0" tIns="0" rIns="0" bIns="0" anchor="t">
            <a:spAutoFit/>
          </a:bodyPr>
          <a:lstStyle/>
          <a:p>
            <a:r>
              <a:rPr lang="en-US" sz="3600">
                <a:solidFill>
                  <a:srgbClr val="304B84"/>
                </a:solidFill>
                <a:latin typeface="Poppins"/>
              </a:rPr>
              <a:t>AI Is Already Embedded</a:t>
            </a:r>
            <a:endParaRPr lang="en-US" sz="3600">
              <a:solidFill>
                <a:srgbClr val="000000"/>
              </a:solidFill>
              <a:latin typeface="Poppins"/>
            </a:endParaRPr>
          </a:p>
          <a:p>
            <a:r>
              <a:rPr lang="en-US" sz="3600">
                <a:solidFill>
                  <a:srgbClr val="304B84"/>
                </a:solidFill>
                <a:latin typeface="Poppins"/>
              </a:rPr>
              <a:t>in Everyday Tools</a:t>
            </a:r>
            <a:endParaRPr lang="en-US" sz="3600">
              <a:solidFill>
                <a:srgbClr val="000000"/>
              </a:solidFill>
              <a:latin typeface="Poppins"/>
              <a:cs typeface="Poppins"/>
            </a:endParaRPr>
          </a:p>
        </p:txBody>
      </p:sp>
      <p:sp>
        <p:nvSpPr>
          <p:cNvPr id="5" name="Footer Placeholder 12">
            <a:extLst>
              <a:ext uri="{FF2B5EF4-FFF2-40B4-BE49-F238E27FC236}">
                <a16:creationId xmlns:a16="http://schemas.microsoft.com/office/drawing/2014/main" id="{F930C7E8-FE0D-0BF8-8BF3-F3429147F5CE}"/>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a:extLst>
            <a:ext uri="{FF2B5EF4-FFF2-40B4-BE49-F238E27FC236}">
              <a16:creationId xmlns:a16="http://schemas.microsoft.com/office/drawing/2014/main" id="{CF24E545-1A98-90F0-5CB9-BF4CD3DB8DF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9CC7C3-BC84-0DDE-FCB1-A25284CD16F2}"/>
              </a:ext>
            </a:extLst>
          </p:cNvPr>
          <p:cNvSpPr/>
          <p:nvPr/>
        </p:nvSpPr>
        <p:spPr>
          <a:xfrm>
            <a:off x="7010400" y="0"/>
            <a:ext cx="5181600" cy="6858000"/>
          </a:xfrm>
          <a:prstGeom prst="rect">
            <a:avLst/>
          </a:prstGeom>
          <a:solidFill>
            <a:srgbClr val="A6C1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F81D546F-C8F5-E471-AD17-23B1FE4C43AF}"/>
              </a:ext>
            </a:extLst>
          </p:cNvPr>
          <p:cNvSpPr txBox="1"/>
          <p:nvPr/>
        </p:nvSpPr>
        <p:spPr>
          <a:xfrm>
            <a:off x="370084" y="2415421"/>
            <a:ext cx="6400639" cy="3654847"/>
          </a:xfrm>
          <a:prstGeom prst="rect">
            <a:avLst/>
          </a:prstGeom>
          <a:noFill/>
        </p:spPr>
        <p:txBody>
          <a:bodyPr wrap="square" lIns="0" tIns="0" rIns="0" bIns="0" anchor="t">
            <a:spAutoFit/>
          </a:bodyPr>
          <a:lstStyle/>
          <a:p>
            <a:pPr marL="243205" indent="-24320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Generative AI systems analyze massive datasets to identify statistical patterns and relationships between concepts, words, </a:t>
            </a:r>
            <a:r>
              <a:rPr lang="en-US" sz="1600" b="0" i="0">
                <a:solidFill>
                  <a:srgbClr val="2D2D2D"/>
                </a:solidFill>
                <a:latin typeface="Arial" panose="020B0604020202020204" pitchFamily="34" charset="0"/>
                <a:cs typeface="Arial" panose="020B0604020202020204" pitchFamily="34" charset="0"/>
              </a:rPr>
              <a:t>and </a:t>
            </a:r>
            <a:r>
              <a:rPr lang="en-US" sz="1600">
                <a:solidFill>
                  <a:srgbClr val="2D2D2D"/>
                </a:solidFill>
                <a:latin typeface="Arial" panose="020B0604020202020204" pitchFamily="34" charset="0"/>
                <a:cs typeface="Arial" panose="020B0604020202020204" pitchFamily="34" charset="0"/>
              </a:rPr>
              <a:t>structures.</a:t>
            </a:r>
            <a:br>
              <a:rPr lang="en-US" sz="1600">
                <a:solidFill>
                  <a:srgbClr val="2D2D2D"/>
                </a:solidFill>
                <a:latin typeface="Arial" panose="020B0604020202020204" pitchFamily="34" charset="0"/>
                <a:cs typeface="Arial" panose="020B0604020202020204" pitchFamily="34" charset="0"/>
              </a:rPr>
            </a:br>
            <a:endParaRPr lang="en-US" sz="1600">
              <a:solidFill>
                <a:srgbClr val="000000"/>
              </a:solidFill>
              <a:latin typeface="Arial" panose="020B0604020202020204" pitchFamily="34" charset="0"/>
              <a:cs typeface="Arial" panose="020B0604020202020204" pitchFamily="34" charset="0"/>
            </a:endParaRPr>
          </a:p>
          <a:p>
            <a:pPr marL="243205" indent="-24320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These tools generate new text, images, or code by predicting what comes next based on those learned patterns, not by accessing a database of facts.</a:t>
            </a:r>
            <a:br>
              <a:rPr lang="en-US" sz="1600">
                <a:solidFill>
                  <a:srgbClr val="2D2D2D"/>
                </a:solidFill>
                <a:latin typeface="Arial" panose="020B0604020202020204" pitchFamily="34" charset="0"/>
                <a:cs typeface="Arial" panose="020B0604020202020204" pitchFamily="34" charset="0"/>
              </a:rPr>
            </a:br>
            <a:endParaRPr lang="en-US" sz="1600">
              <a:solidFill>
                <a:srgbClr val="000000"/>
              </a:solidFill>
              <a:latin typeface="Arial" panose="020B0604020202020204" pitchFamily="34" charset="0"/>
              <a:cs typeface="Arial" panose="020B0604020202020204" pitchFamily="34" charset="0"/>
            </a:endParaRPr>
          </a:p>
          <a:p>
            <a:pPr marL="243205" indent="-24320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The system drafts content, offers suggestions, and provides starting points that require human judgment, verification</a:t>
            </a:r>
            <a:r>
              <a:rPr lang="en-US" sz="1600" b="0" i="0">
                <a:solidFill>
                  <a:srgbClr val="2D2D2D"/>
                </a:solidFill>
                <a:latin typeface="Arial" panose="020B0604020202020204" pitchFamily="34" charset="0"/>
                <a:cs typeface="Arial" panose="020B0604020202020204" pitchFamily="34" charset="0"/>
              </a:rPr>
              <a:t>, and </a:t>
            </a:r>
            <a:r>
              <a:rPr lang="en-US" sz="1600">
                <a:solidFill>
                  <a:srgbClr val="2D2D2D"/>
                </a:solidFill>
                <a:latin typeface="Arial" panose="020B0604020202020204" pitchFamily="34" charset="0"/>
                <a:cs typeface="Arial" panose="020B0604020202020204" pitchFamily="34" charset="0"/>
              </a:rPr>
              <a:t>final decision-making.</a:t>
            </a:r>
            <a:br>
              <a:rPr lang="en-US" sz="1600">
                <a:solidFill>
                  <a:srgbClr val="2D2D2D"/>
                </a:solidFill>
                <a:latin typeface="Arial" panose="020B0604020202020204" pitchFamily="34" charset="0"/>
                <a:cs typeface="Arial" panose="020B0604020202020204" pitchFamily="34" charset="0"/>
              </a:rPr>
            </a:br>
            <a:endParaRPr lang="en-US" sz="1600">
              <a:solidFill>
                <a:srgbClr val="2D2D2D"/>
              </a:solidFill>
              <a:latin typeface="Arial" panose="020B0604020202020204" pitchFamily="34" charset="0"/>
              <a:cs typeface="Arial" panose="020B0604020202020204" pitchFamily="34" charset="0"/>
            </a:endParaRPr>
          </a:p>
          <a:p>
            <a:pPr marL="243205" indent="-243205">
              <a:lnSpc>
                <a:spcPts val="1943"/>
              </a:lnSpc>
              <a:buClr>
                <a:srgbClr val="304B84"/>
              </a:buClr>
              <a:buSzPct val="100000"/>
              <a:buFont typeface="Aptos,Sans-Serif" charset="0"/>
              <a:buChar char="●"/>
            </a:pPr>
            <a:r>
              <a:rPr lang="en-US" sz="1600">
                <a:solidFill>
                  <a:srgbClr val="2D2D2D"/>
                </a:solidFill>
                <a:latin typeface="Arial" panose="020B0604020202020204" pitchFamily="34" charset="0"/>
                <a:cs typeface="Arial" panose="020B0604020202020204" pitchFamily="34" charset="0"/>
              </a:rPr>
              <a:t>Outputs reflect training data patterns, meaning these systems amplify existing content rather than creating genuinely novel insights or verifying accuracy.</a:t>
            </a:r>
            <a:endParaRPr lang="en-US" sz="1600">
              <a:solidFill>
                <a:srgbClr val="000000"/>
              </a:solidFill>
              <a:latin typeface="Arial" panose="020B0604020202020204" pitchFamily="34" charset="0"/>
              <a:cs typeface="Arial" panose="020B0604020202020204" pitchFamily="34" charset="0"/>
            </a:endParaRPr>
          </a:p>
        </p:txBody>
      </p:sp>
      <p:pic>
        <p:nvPicPr>
          <p:cNvPr id="3" name="Picture 2" descr="A person looking at a sphere with many images&#10;&#10;AI-generated content may be incorrect.">
            <a:extLst>
              <a:ext uri="{FF2B5EF4-FFF2-40B4-BE49-F238E27FC236}">
                <a16:creationId xmlns:a16="http://schemas.microsoft.com/office/drawing/2014/main" id="{800430EE-E6AA-ECD6-F7D7-00EA6B8510A3}"/>
              </a:ext>
            </a:extLst>
          </p:cNvPr>
          <p:cNvPicPr>
            <a:picLocks noChangeAspect="1"/>
          </p:cNvPicPr>
          <p:nvPr/>
        </p:nvPicPr>
        <p:blipFill>
          <a:blip r:embed="rId3"/>
          <a:stretch>
            <a:fillRect/>
          </a:stretch>
        </p:blipFill>
        <p:spPr>
          <a:xfrm>
            <a:off x="7393010" y="2415421"/>
            <a:ext cx="4416380" cy="2929945"/>
          </a:xfrm>
          <a:prstGeom prst="rect">
            <a:avLst/>
          </a:prstGeom>
        </p:spPr>
      </p:pic>
      <p:sp>
        <p:nvSpPr>
          <p:cNvPr id="5" name="TextBox 4">
            <a:extLst>
              <a:ext uri="{FF2B5EF4-FFF2-40B4-BE49-F238E27FC236}">
                <a16:creationId xmlns:a16="http://schemas.microsoft.com/office/drawing/2014/main" id="{853FBF9D-E08C-3EEC-06DE-C3F67C870C3C}"/>
              </a:ext>
            </a:extLst>
          </p:cNvPr>
          <p:cNvSpPr txBox="1"/>
          <p:nvPr/>
        </p:nvSpPr>
        <p:spPr>
          <a:xfrm>
            <a:off x="304792" y="257168"/>
            <a:ext cx="5158463" cy="553998"/>
          </a:xfrm>
          <a:prstGeom prst="rect">
            <a:avLst/>
          </a:prstGeom>
          <a:noFill/>
        </p:spPr>
        <p:txBody>
          <a:bodyPr wrap="none" lIns="0" tIns="0" rIns="0" bIns="0" anchor="t">
            <a:spAutoFit/>
          </a:bodyPr>
          <a:lstStyle/>
          <a:p>
            <a:r>
              <a:rPr lang="en-US" sz="3600">
                <a:solidFill>
                  <a:srgbClr val="304B84"/>
                </a:solidFill>
                <a:latin typeface="Poppins"/>
              </a:rPr>
              <a:t>What Is Generative AI?</a:t>
            </a:r>
            <a:endParaRPr lang="en-US" sz="3600">
              <a:solidFill>
                <a:srgbClr val="000000"/>
              </a:solidFill>
              <a:latin typeface="Poppins"/>
              <a:cs typeface="Poppins"/>
            </a:endParaRPr>
          </a:p>
        </p:txBody>
      </p:sp>
      <p:sp>
        <p:nvSpPr>
          <p:cNvPr id="6" name="Footer Placeholder 12">
            <a:extLst>
              <a:ext uri="{FF2B5EF4-FFF2-40B4-BE49-F238E27FC236}">
                <a16:creationId xmlns:a16="http://schemas.microsoft.com/office/drawing/2014/main" id="{472ED3AE-9FCC-EB17-00EB-8BEC022EC4EE}"/>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Tree>
    <p:extLst>
      <p:ext uri="{BB962C8B-B14F-4D97-AF65-F5344CB8AC3E}">
        <p14:creationId xmlns:p14="http://schemas.microsoft.com/office/powerpoint/2010/main" val="4120623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a:extLst>
            <a:ext uri="{FF2B5EF4-FFF2-40B4-BE49-F238E27FC236}">
              <a16:creationId xmlns:a16="http://schemas.microsoft.com/office/drawing/2014/main" id="{82D785D1-A3BA-9576-6E24-1BC024940B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13212D-93C1-FC9F-AEC0-3DCB8D840E28}"/>
              </a:ext>
            </a:extLst>
          </p:cNvPr>
          <p:cNvSpPr/>
          <p:nvPr/>
        </p:nvSpPr>
        <p:spPr>
          <a:xfrm>
            <a:off x="7010400" y="0"/>
            <a:ext cx="5181600" cy="6858000"/>
          </a:xfrm>
          <a:prstGeom prst="rect">
            <a:avLst/>
          </a:prstGeom>
          <a:solidFill>
            <a:srgbClr val="A6C1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8C12779D-7406-74C1-3239-0B217CFBEE3A}"/>
              </a:ext>
            </a:extLst>
          </p:cNvPr>
          <p:cNvSpPr txBox="1"/>
          <p:nvPr/>
        </p:nvSpPr>
        <p:spPr>
          <a:xfrm>
            <a:off x="304792" y="253999"/>
            <a:ext cx="4670853" cy="695307"/>
          </a:xfrm>
          <a:prstGeom prst="rect">
            <a:avLst/>
          </a:prstGeom>
          <a:noFill/>
        </p:spPr>
        <p:txBody>
          <a:bodyPr wrap="none" lIns="0" tIns="0" rIns="0" bIns="0">
            <a:spAutoFit/>
          </a:bodyPr>
          <a:lstStyle/>
          <a:p>
            <a:pPr algn="l"/>
            <a:r>
              <a:rPr sz="3602" b="0" i="0">
                <a:solidFill>
                  <a:srgbClr val="304B84"/>
                </a:solidFill>
                <a:latin typeface="Poppins"/>
              </a:rPr>
              <a:t>A Very Brief History</a:t>
            </a:r>
          </a:p>
        </p:txBody>
      </p:sp>
      <p:sp>
        <p:nvSpPr>
          <p:cNvPr id="20" name="TextBox 19">
            <a:extLst>
              <a:ext uri="{FF2B5EF4-FFF2-40B4-BE49-F238E27FC236}">
                <a16:creationId xmlns:a16="http://schemas.microsoft.com/office/drawing/2014/main" id="{F517B222-E1B5-67E4-1570-0F7C983BC844}"/>
              </a:ext>
            </a:extLst>
          </p:cNvPr>
          <p:cNvSpPr txBox="1"/>
          <p:nvPr/>
        </p:nvSpPr>
        <p:spPr>
          <a:xfrm>
            <a:off x="370084" y="2401930"/>
            <a:ext cx="6400639" cy="2449388"/>
          </a:xfrm>
          <a:prstGeom prst="rect">
            <a:avLst/>
          </a:prstGeom>
          <a:noFill/>
        </p:spPr>
        <p:txBody>
          <a:bodyPr wrap="square" lIns="0" tIns="0" rIns="0" bIns="0" anchor="t">
            <a:spAutoFit/>
          </a:bodyPr>
          <a:lstStyle/>
          <a:p>
            <a:pPr marL="212725" indent="-212725" algn="l">
              <a:lnSpc>
                <a:spcPts val="1943"/>
              </a:lnSpc>
              <a:spcBef>
                <a:spcPts val="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Artificial intelligence research spans seventy years, but recent advances in computing power and data availability enabled practical applications at scale</a:t>
            </a:r>
            <a:r>
              <a:rPr lang="en-US" sz="1600">
                <a:solidFill>
                  <a:srgbClr val="2D2D2D"/>
                </a:solidFill>
                <a:latin typeface="Arial" panose="020B0604020202020204" pitchFamily="34" charset="0"/>
                <a:cs typeface="Arial" panose="020B0604020202020204" pitchFamily="34" charset="0"/>
              </a:rPr>
              <a:t>.</a:t>
            </a:r>
            <a:endParaRPr lang="en-US" sz="1600" b="0" i="0">
              <a:solidFill>
                <a:srgbClr val="2D2D2D"/>
              </a:solidFill>
              <a:latin typeface="Arial" panose="020B0604020202020204" pitchFamily="34" charset="0"/>
              <a:cs typeface="Arial" panose="020B0604020202020204" pitchFamily="34" charset="0"/>
            </a:endParaRPr>
          </a:p>
          <a:p>
            <a:pPr marL="212725" indent="-21272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The transformer architecture breakthrough in 2017 allowed models to process language context more effectively than previous approaches</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a:p>
            <a:pPr marL="212725" indent="-21272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ChatGPT's November 2022 release democratized access to generative AI, reaching one million users within five days and accelerating enterprise adoption</a:t>
            </a:r>
            <a:r>
              <a:rPr lang="en-US" sz="1600">
                <a:solidFill>
                  <a:srgbClr val="2D2D2D"/>
                </a:solidFill>
                <a:latin typeface="Arial" panose="020B0604020202020204" pitchFamily="34" charset="0"/>
                <a:cs typeface="Arial" panose="020B0604020202020204" pitchFamily="34" charset="0"/>
              </a:rPr>
              <a:t>.</a:t>
            </a:r>
            <a:endParaRPr sz="1600" b="0" i="0">
              <a:solidFill>
                <a:srgbClr val="2D2D2D"/>
              </a:solidFill>
              <a:latin typeface="Arial" panose="020B0604020202020204" pitchFamily="34" charset="0"/>
              <a:cs typeface="Arial" panose="020B0604020202020204" pitchFamily="34" charset="0"/>
            </a:endParaRPr>
          </a:p>
        </p:txBody>
      </p:sp>
      <p:pic>
        <p:nvPicPr>
          <p:cNvPr id="28" name="Picture 27">
            <a:extLst>
              <a:ext uri="{FF2B5EF4-FFF2-40B4-BE49-F238E27FC236}">
                <a16:creationId xmlns:a16="http://schemas.microsoft.com/office/drawing/2014/main" id="{A732EA82-5FB6-AF56-89AA-BDEC3D26DDC8}"/>
              </a:ext>
            </a:extLst>
          </p:cNvPr>
          <p:cNvPicPr>
            <a:picLocks noChangeAspect="1"/>
          </p:cNvPicPr>
          <p:nvPr/>
        </p:nvPicPr>
        <p:blipFill>
          <a:blip r:embed="rId3"/>
          <a:srcRect l="22772" r="22469" b="5168"/>
          <a:stretch>
            <a:fillRect/>
          </a:stretch>
        </p:blipFill>
        <p:spPr>
          <a:xfrm>
            <a:off x="8349403" y="177196"/>
            <a:ext cx="2503594" cy="6503608"/>
          </a:xfrm>
          <a:prstGeom prst="rect">
            <a:avLst/>
          </a:prstGeom>
        </p:spPr>
      </p:pic>
      <p:sp>
        <p:nvSpPr>
          <p:cNvPr id="4" name="Footer Placeholder 12">
            <a:extLst>
              <a:ext uri="{FF2B5EF4-FFF2-40B4-BE49-F238E27FC236}">
                <a16:creationId xmlns:a16="http://schemas.microsoft.com/office/drawing/2014/main" id="{96AAED4B-846B-292D-B8C5-4ADA46B72372}"/>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Tree>
    <p:extLst>
      <p:ext uri="{BB962C8B-B14F-4D97-AF65-F5344CB8AC3E}">
        <p14:creationId xmlns:p14="http://schemas.microsoft.com/office/powerpoint/2010/main" val="833177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p:cNvGrpSpPr/>
        <p:nvPr/>
      </p:nvGrpSpPr>
      <p:grpSpPr>
        <a:xfrm>
          <a:off x="0" y="0"/>
          <a:ext cx="0" cy="0"/>
          <a:chOff x="0" y="0"/>
          <a:chExt cx="0" cy="0"/>
        </a:xfrm>
      </p:grpSpPr>
      <p:sp>
        <p:nvSpPr>
          <p:cNvPr id="2" name="Rectangle 1"/>
          <p:cNvSpPr/>
          <p:nvPr/>
        </p:nvSpPr>
        <p:spPr>
          <a:xfrm>
            <a:off x="0" y="0"/>
            <a:ext cx="4419600" cy="6858000"/>
          </a:xfrm>
          <a:prstGeom prst="rect">
            <a:avLst/>
          </a:prstGeom>
          <a:solidFill>
            <a:srgbClr val="A6C1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15" name="TextBox 14"/>
          <p:cNvSpPr txBox="1"/>
          <p:nvPr/>
        </p:nvSpPr>
        <p:spPr>
          <a:xfrm>
            <a:off x="4724280" y="257168"/>
            <a:ext cx="7295121" cy="1108637"/>
          </a:xfrm>
          <a:prstGeom prst="rect">
            <a:avLst/>
          </a:prstGeom>
          <a:noFill/>
        </p:spPr>
        <p:txBody>
          <a:bodyPr wrap="square" lIns="0" tIns="0" rIns="0" bIns="0">
            <a:spAutoFit/>
          </a:bodyPr>
          <a:lstStyle/>
          <a:p>
            <a:r>
              <a:rPr lang="en-US" sz="3602">
                <a:solidFill>
                  <a:srgbClr val="304B84"/>
                </a:solidFill>
                <a:latin typeface="Poppins"/>
              </a:rPr>
              <a:t>How These Systems Work (Conceptually)</a:t>
            </a:r>
          </a:p>
        </p:txBody>
      </p:sp>
      <p:sp>
        <p:nvSpPr>
          <p:cNvPr id="16" name="TextBox 15"/>
          <p:cNvSpPr txBox="1"/>
          <p:nvPr/>
        </p:nvSpPr>
        <p:spPr>
          <a:xfrm>
            <a:off x="4724280" y="2429986"/>
            <a:ext cx="7162620" cy="3218830"/>
          </a:xfrm>
          <a:prstGeom prst="rect">
            <a:avLst/>
          </a:prstGeom>
          <a:noFill/>
        </p:spPr>
        <p:txBody>
          <a:bodyPr wrap="square" lIns="0" tIns="0" rIns="0" bIns="0" anchor="t">
            <a:spAutoFit/>
          </a:bodyPr>
          <a:lstStyle/>
          <a:p>
            <a:pPr marL="243205" indent="-243205">
              <a:lnSpc>
                <a:spcPts val="1943"/>
              </a:lnSpc>
              <a:buClr>
                <a:srgbClr val="304B84"/>
              </a:buClr>
              <a:buSzPct val="100000"/>
              <a:buFont typeface="Aptos" charset="0"/>
              <a:buChar char="●"/>
            </a:pPr>
            <a:r>
              <a:rPr lang="en-US" sz="1600">
                <a:solidFill>
                  <a:srgbClr val="2D2D2D"/>
                </a:solidFill>
                <a:latin typeface="Arial" panose="020B0604020202020204" pitchFamily="34" charset="0"/>
                <a:cs typeface="Arial" panose="020B0604020202020204" pitchFamily="34" charset="0"/>
              </a:rPr>
              <a:t>Large Language Models (LLMs) learn statistical patterns from training data by predicting the next word in billions of text sequences, building relationships between concepts.</a:t>
            </a:r>
          </a:p>
          <a:p>
            <a:pPr marL="243205" indent="-243205">
              <a:lnSpc>
                <a:spcPts val="1943"/>
              </a:lnSpc>
              <a:spcBef>
                <a:spcPts val="1439"/>
              </a:spcBef>
              <a:buClr>
                <a:srgbClr val="304B84"/>
              </a:buClr>
              <a:buSzPct val="100000"/>
              <a:buFont typeface="Aptos" charset="0"/>
              <a:buChar char="●"/>
            </a:pPr>
            <a:r>
              <a:rPr lang="en-US" sz="1600">
                <a:solidFill>
                  <a:srgbClr val="2D2D2D"/>
                </a:solidFill>
                <a:latin typeface="Arial" panose="020B0604020202020204" pitchFamily="34" charset="0"/>
                <a:cs typeface="Arial" panose="020B0604020202020204" pitchFamily="34" charset="0"/>
              </a:rPr>
              <a:t>These systems generate responses by calculating the most probable sequence of words given the input prompt, not by retrieving verified facts from a knowledge base.</a:t>
            </a:r>
          </a:p>
          <a:p>
            <a:pPr marL="243205" indent="-243205">
              <a:lnSpc>
                <a:spcPts val="1943"/>
              </a:lnSpc>
              <a:spcBef>
                <a:spcPts val="1439"/>
              </a:spcBef>
              <a:buClr>
                <a:srgbClr val="304B84"/>
              </a:buClr>
              <a:buSzPct val="100000"/>
              <a:buFont typeface="Aptos" charset="0"/>
              <a:buChar char="●"/>
            </a:pPr>
            <a:r>
              <a:rPr lang="en-US" sz="1600">
                <a:solidFill>
                  <a:srgbClr val="2D2D2D"/>
                </a:solidFill>
                <a:latin typeface="Arial" panose="020B0604020202020204" pitchFamily="34" charset="0"/>
                <a:cs typeface="Arial" panose="020B0604020202020204" pitchFamily="34" charset="0"/>
              </a:rPr>
              <a:t>Confidence in delivery bears no relationship to accuracy—models generate authoritative-sounding responses regardless of underlying correctness. </a:t>
            </a:r>
            <a:r>
              <a:rPr lang="en-US" sz="1600">
                <a:solidFill>
                  <a:srgbClr val="243E75"/>
                </a:solidFill>
                <a:latin typeface="Arial" panose="020B0604020202020204" pitchFamily="34" charset="0"/>
                <a:cs typeface="Arial" panose="020B0604020202020204" pitchFamily="34" charset="0"/>
              </a:rPr>
              <a:t> </a:t>
            </a:r>
            <a:r>
              <a:rPr lang="en-US" sz="1600">
                <a:solidFill>
                  <a:srgbClr val="243E75"/>
                </a:solidFill>
                <a:latin typeface="Arial" panose="020B0604020202020204" pitchFamily="34" charset="0"/>
                <a:cs typeface="Arial" panose="020B0604020202020204" pitchFamily="34" charset="0"/>
                <a:hlinkClick r:id="rId3" tooltip="Evaluating large language models for accuracy incenti...">
                  <a:extLst>
                    <a:ext uri="{A12FA001-AC4F-418D-AE19-62706E023703}">
                      <ahyp:hlinkClr xmlns:ahyp="http://schemas.microsoft.com/office/drawing/2018/hyperlinkcolor" val="tx"/>
                    </a:ext>
                  </a:extLst>
                </a:hlinkClick>
              </a:rPr>
              <a:t>[5]</a:t>
            </a:r>
            <a:endParaRPr lang="en-US" sz="1600">
              <a:solidFill>
                <a:srgbClr val="243E75"/>
              </a:solidFill>
              <a:latin typeface="Arial" panose="020B0604020202020204" pitchFamily="34" charset="0"/>
              <a:cs typeface="Arial" panose="020B0604020202020204" pitchFamily="34" charset="0"/>
            </a:endParaRPr>
          </a:p>
          <a:p>
            <a:pPr marL="243205" indent="-243205">
              <a:lnSpc>
                <a:spcPts val="1943"/>
              </a:lnSpc>
              <a:spcBef>
                <a:spcPts val="1439"/>
              </a:spcBef>
              <a:buClr>
                <a:srgbClr val="304B84"/>
              </a:buClr>
              <a:buSzPct val="100000"/>
              <a:buFont typeface="Aptos" charset="0"/>
              <a:buChar char="●"/>
            </a:pPr>
            <a:r>
              <a:rPr lang="en-US" sz="1600">
                <a:solidFill>
                  <a:srgbClr val="2D2D2D"/>
                </a:solidFill>
                <a:latin typeface="Arial" panose="020B0604020202020204" pitchFamily="34" charset="0"/>
                <a:cs typeface="Arial" panose="020B0604020202020204" pitchFamily="34" charset="0"/>
              </a:rPr>
              <a:t>Grounding techniques that connect AI outputs to specific authoritative sources reduce but do not eliminate risk of inaccurate or fabricated information.</a:t>
            </a:r>
          </a:p>
        </p:txBody>
      </p:sp>
      <p:grpSp>
        <p:nvGrpSpPr>
          <p:cNvPr id="19" name="Group 18">
            <a:extLst>
              <a:ext uri="{FF2B5EF4-FFF2-40B4-BE49-F238E27FC236}">
                <a16:creationId xmlns:a16="http://schemas.microsoft.com/office/drawing/2014/main" id="{25B84D82-92D0-05A2-CC6D-F01BDFCD1C28}"/>
              </a:ext>
            </a:extLst>
          </p:cNvPr>
          <p:cNvGrpSpPr/>
          <p:nvPr/>
        </p:nvGrpSpPr>
        <p:grpSpPr>
          <a:xfrm>
            <a:off x="1082337" y="601972"/>
            <a:ext cx="2188823" cy="5654055"/>
            <a:chOff x="1115388" y="563423"/>
            <a:chExt cx="2188823" cy="5654055"/>
          </a:xfrm>
        </p:grpSpPr>
        <p:pic>
          <p:nvPicPr>
            <p:cNvPr id="17" name="Picture 16">
              <a:extLst>
                <a:ext uri="{FF2B5EF4-FFF2-40B4-BE49-F238E27FC236}">
                  <a16:creationId xmlns:a16="http://schemas.microsoft.com/office/drawing/2014/main" id="{AD9C2FE5-46A3-BC4C-3FF6-21DA3E6A767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15388" y="563423"/>
              <a:ext cx="2188823" cy="2697553"/>
            </a:xfrm>
            <a:prstGeom prst="rect">
              <a:avLst/>
            </a:prstGeom>
          </p:spPr>
        </p:pic>
        <p:pic>
          <p:nvPicPr>
            <p:cNvPr id="18" name="Picture 17">
              <a:extLst>
                <a:ext uri="{FF2B5EF4-FFF2-40B4-BE49-F238E27FC236}">
                  <a16:creationId xmlns:a16="http://schemas.microsoft.com/office/drawing/2014/main" id="{16289E3D-BC9A-5ECB-6E3F-63815C0B3D1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15388" y="3518677"/>
              <a:ext cx="2188822" cy="2698801"/>
            </a:xfrm>
            <a:prstGeom prst="rect">
              <a:avLst/>
            </a:prstGeom>
          </p:spPr>
        </p:pic>
      </p:grpSp>
      <p:sp>
        <p:nvSpPr>
          <p:cNvPr id="4" name="Footer Placeholder 12">
            <a:extLst>
              <a:ext uri="{FF2B5EF4-FFF2-40B4-BE49-F238E27FC236}">
                <a16:creationId xmlns:a16="http://schemas.microsoft.com/office/drawing/2014/main" id="{DB96FC41-E78D-7D9F-A49E-DDF4A91F8B5D}"/>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5D8E4"/>
        </a:solidFill>
        <a:effectLst/>
      </p:bgPr>
    </p:bg>
    <p:spTree>
      <p:nvGrpSpPr>
        <p:cNvPr id="1" name=""/>
        <p:cNvGrpSpPr/>
        <p:nvPr/>
      </p:nvGrpSpPr>
      <p:grpSpPr>
        <a:xfrm>
          <a:off x="0" y="0"/>
          <a:ext cx="0" cy="0"/>
          <a:chOff x="0" y="0"/>
          <a:chExt cx="0" cy="0"/>
        </a:xfrm>
      </p:grpSpPr>
      <p:sp>
        <p:nvSpPr>
          <p:cNvPr id="2" name="Rectangle 1"/>
          <p:cNvSpPr/>
          <p:nvPr/>
        </p:nvSpPr>
        <p:spPr>
          <a:xfrm>
            <a:off x="0" y="24460"/>
            <a:ext cx="5181600" cy="6858000"/>
          </a:xfrm>
          <a:prstGeom prst="rect">
            <a:avLst/>
          </a:prstGeom>
          <a:solidFill>
            <a:srgbClr val="A6C1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3" name="Rounded Rectangle 2"/>
          <p:cNvSpPr/>
          <p:nvPr/>
        </p:nvSpPr>
        <p:spPr>
          <a:xfrm>
            <a:off x="304800" y="1164198"/>
            <a:ext cx="4572000" cy="897451"/>
          </a:xfrm>
          <a:prstGeom prst="roundRect">
            <a:avLst>
              <a:gd name="adj" fmla="val 19288"/>
            </a:avLst>
          </a:prstGeom>
          <a:gradFill rotWithShape="1">
            <a:gsLst>
              <a:gs pos="0">
                <a:srgbClr val="304B84"/>
              </a:gs>
              <a:gs pos="100000">
                <a:srgbClr val="5B8FCE"/>
              </a:gs>
            </a:gsLst>
            <a:lin ang="2700000" scaled="0"/>
          </a:gra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4" name="Rounded Rectangle 3"/>
          <p:cNvSpPr/>
          <p:nvPr/>
        </p:nvSpPr>
        <p:spPr>
          <a:xfrm>
            <a:off x="609600" y="2236589"/>
            <a:ext cx="4267200" cy="982116"/>
          </a:xfrm>
          <a:prstGeom prst="roundRect">
            <a:avLst>
              <a:gd name="adj" fmla="val 15517"/>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5" name="Rectangle 4"/>
          <p:cNvSpPr/>
          <p:nvPr/>
        </p:nvSpPr>
        <p:spPr>
          <a:xfrm>
            <a:off x="731490" y="2114698"/>
            <a:ext cx="19050" cy="121890"/>
          </a:xfrm>
          <a:prstGeom prst="rect">
            <a:avLst/>
          </a:prstGeom>
          <a:solidFill>
            <a:srgbClr val="5B8F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6" name="Rounded Rectangle 5"/>
          <p:cNvSpPr/>
          <p:nvPr/>
        </p:nvSpPr>
        <p:spPr>
          <a:xfrm>
            <a:off x="914400" y="3447305"/>
            <a:ext cx="3962399" cy="982116"/>
          </a:xfrm>
          <a:prstGeom prst="roundRect">
            <a:avLst>
              <a:gd name="adj" fmla="val 15517"/>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7" name="Rectangle 6"/>
          <p:cNvSpPr/>
          <p:nvPr/>
        </p:nvSpPr>
        <p:spPr>
          <a:xfrm>
            <a:off x="1036290" y="3325415"/>
            <a:ext cx="19050" cy="121890"/>
          </a:xfrm>
          <a:prstGeom prst="rect">
            <a:avLst/>
          </a:prstGeom>
          <a:solidFill>
            <a:srgbClr val="5B8F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8" name="Rounded Rectangle 7"/>
          <p:cNvSpPr/>
          <p:nvPr/>
        </p:nvSpPr>
        <p:spPr>
          <a:xfrm>
            <a:off x="1219200" y="4658022"/>
            <a:ext cx="3657600" cy="982116"/>
          </a:xfrm>
          <a:prstGeom prst="roundRect">
            <a:avLst>
              <a:gd name="adj" fmla="val 15517"/>
            </a:avLst>
          </a:prstGeom>
          <a:solidFill>
            <a:srgbClr val="F4F8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9" name="Rectangle 8"/>
          <p:cNvSpPr/>
          <p:nvPr/>
        </p:nvSpPr>
        <p:spPr>
          <a:xfrm>
            <a:off x="1341090" y="4536132"/>
            <a:ext cx="19050" cy="121890"/>
          </a:xfrm>
          <a:prstGeom prst="rect">
            <a:avLst/>
          </a:prstGeom>
          <a:solidFill>
            <a:srgbClr val="5B8F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panose="020B0604020202020204" pitchFamily="34" charset="0"/>
              <a:cs typeface="Arial" panose="020B0604020202020204" pitchFamily="34" charset="0"/>
            </a:endParaRPr>
          </a:p>
        </p:txBody>
      </p:sp>
      <p:sp>
        <p:nvSpPr>
          <p:cNvPr id="10" name="TextBox 9"/>
          <p:cNvSpPr txBox="1"/>
          <p:nvPr/>
        </p:nvSpPr>
        <p:spPr>
          <a:xfrm>
            <a:off x="487548" y="1326089"/>
            <a:ext cx="1748877" cy="215444"/>
          </a:xfrm>
          <a:prstGeom prst="rect">
            <a:avLst/>
          </a:prstGeom>
          <a:noFill/>
        </p:spPr>
        <p:txBody>
          <a:bodyPr wrap="none" lIns="0" tIns="0" rIns="0" bIns="0">
            <a:spAutoFit/>
          </a:bodyPr>
          <a:lstStyle/>
          <a:p>
            <a:pPr algn="l"/>
            <a:r>
              <a:rPr sz="1400" b="1" i="0">
                <a:solidFill>
                  <a:srgbClr val="FFFFFF"/>
                </a:solidFill>
                <a:latin typeface="Arial" panose="020B0604020202020204" pitchFamily="34" charset="0"/>
                <a:cs typeface="Arial" panose="020B0604020202020204" pitchFamily="34" charset="0"/>
              </a:rPr>
              <a:t>Artificial Intelligence</a:t>
            </a:r>
          </a:p>
        </p:txBody>
      </p:sp>
      <p:sp>
        <p:nvSpPr>
          <p:cNvPr id="11" name="TextBox 10"/>
          <p:cNvSpPr txBox="1"/>
          <p:nvPr/>
        </p:nvSpPr>
        <p:spPr>
          <a:xfrm>
            <a:off x="487548" y="1597956"/>
            <a:ext cx="3034485" cy="430887"/>
          </a:xfrm>
          <a:prstGeom prst="rect">
            <a:avLst/>
          </a:prstGeom>
          <a:noFill/>
        </p:spPr>
        <p:txBody>
          <a:bodyPr wrap="none" lIns="0" tIns="0" rIns="0" bIns="0" anchor="t">
            <a:spAutoFit/>
          </a:bodyPr>
          <a:lstStyle/>
          <a:p>
            <a:r>
              <a:rPr sz="1400" b="0" i="0">
                <a:solidFill>
                  <a:srgbClr val="FFFFFF"/>
                </a:solidFill>
                <a:latin typeface="Arial" panose="020B0604020202020204" pitchFamily="34" charset="0"/>
                <a:cs typeface="Arial" panose="020B0604020202020204" pitchFamily="34" charset="0"/>
              </a:rPr>
              <a:t>Broad field of machine-based systems</a:t>
            </a:r>
            <a:endParaRPr lang="en-US">
              <a:solidFill>
                <a:srgbClr val="FFFFFF"/>
              </a:solidFill>
              <a:latin typeface="Arial" panose="020B0604020202020204" pitchFamily="34" charset="0"/>
              <a:ea typeface="Calibri"/>
              <a:cs typeface="Arial" panose="020B0604020202020204" pitchFamily="34" charset="0"/>
            </a:endParaRPr>
          </a:p>
          <a:p>
            <a:pPr algn="l"/>
            <a:r>
              <a:rPr sz="1400" b="0" i="0">
                <a:solidFill>
                  <a:srgbClr val="FFFFFF"/>
                </a:solidFill>
                <a:latin typeface="Arial" panose="020B0604020202020204" pitchFamily="34" charset="0"/>
                <a:cs typeface="Arial" panose="020B0604020202020204" pitchFamily="34" charset="0"/>
              </a:rPr>
              <a:t>making predictions or decisions</a:t>
            </a:r>
            <a:endParaRPr lang="en-US">
              <a:solidFill>
                <a:srgbClr val="FFFFFF"/>
              </a:solidFill>
              <a:latin typeface="Arial" panose="020B0604020202020204" pitchFamily="34" charset="0"/>
              <a:ea typeface="Calibri"/>
              <a:cs typeface="Arial" panose="020B0604020202020204" pitchFamily="34" charset="0"/>
            </a:endParaRPr>
          </a:p>
        </p:txBody>
      </p:sp>
      <p:sp>
        <p:nvSpPr>
          <p:cNvPr id="12" name="TextBox 11"/>
          <p:cNvSpPr txBox="1"/>
          <p:nvPr/>
        </p:nvSpPr>
        <p:spPr>
          <a:xfrm>
            <a:off x="792341" y="2398454"/>
            <a:ext cx="1519647"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Machine Learning</a:t>
            </a:r>
          </a:p>
        </p:txBody>
      </p:sp>
      <p:sp>
        <p:nvSpPr>
          <p:cNvPr id="13" name="TextBox 12"/>
          <p:cNvSpPr txBox="1"/>
          <p:nvPr/>
        </p:nvSpPr>
        <p:spPr>
          <a:xfrm>
            <a:off x="792341" y="2691786"/>
            <a:ext cx="3538448" cy="430887"/>
          </a:xfrm>
          <a:prstGeom prst="rect">
            <a:avLst/>
          </a:prstGeom>
          <a:noFill/>
        </p:spPr>
        <p:txBody>
          <a:bodyPr wrap="square" lIns="0" tIns="0" rIns="0" bIns="0">
            <a:spAutoFit/>
          </a:bodyPr>
          <a:lstStyle/>
          <a:p>
            <a:pPr algn="l"/>
            <a:r>
              <a:rPr sz="1400" b="0" i="0">
                <a:solidFill>
                  <a:srgbClr val="2D2D2D"/>
                </a:solidFill>
                <a:latin typeface="Arial" panose="020B0604020202020204" pitchFamily="34" charset="0"/>
                <a:cs typeface="Arial" panose="020B0604020202020204" pitchFamily="34" charset="0"/>
              </a:rPr>
              <a:t>Subset of AI where systems learn patterns from data without explicit programming</a:t>
            </a:r>
          </a:p>
        </p:txBody>
      </p:sp>
      <p:sp>
        <p:nvSpPr>
          <p:cNvPr id="14" name="TextBox 13"/>
          <p:cNvSpPr txBox="1"/>
          <p:nvPr/>
        </p:nvSpPr>
        <p:spPr>
          <a:xfrm>
            <a:off x="1097133" y="3609140"/>
            <a:ext cx="1242328"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Deep Learning</a:t>
            </a:r>
          </a:p>
        </p:txBody>
      </p:sp>
      <p:sp>
        <p:nvSpPr>
          <p:cNvPr id="15" name="TextBox 14"/>
          <p:cNvSpPr txBox="1"/>
          <p:nvPr/>
        </p:nvSpPr>
        <p:spPr>
          <a:xfrm>
            <a:off x="1097133" y="3902473"/>
            <a:ext cx="3236037" cy="430887"/>
          </a:xfrm>
          <a:prstGeom prst="rect">
            <a:avLst/>
          </a:prstGeom>
          <a:noFill/>
        </p:spPr>
        <p:txBody>
          <a:bodyPr wrap="square" lIns="0" tIns="0" rIns="0" bIns="0">
            <a:spAutoFit/>
          </a:bodyPr>
          <a:lstStyle/>
          <a:p>
            <a:pPr algn="l"/>
            <a:r>
              <a:rPr sz="1400" b="0" i="0">
                <a:solidFill>
                  <a:srgbClr val="2D2D2D"/>
                </a:solidFill>
                <a:latin typeface="Arial" panose="020B0604020202020204" pitchFamily="34" charset="0"/>
                <a:cs typeface="Arial" panose="020B0604020202020204" pitchFamily="34" charset="0"/>
              </a:rPr>
              <a:t>Advanced machine learning using neural networks with multiple layers</a:t>
            </a:r>
          </a:p>
        </p:txBody>
      </p:sp>
      <p:sp>
        <p:nvSpPr>
          <p:cNvPr id="16" name="TextBox 15"/>
          <p:cNvSpPr txBox="1"/>
          <p:nvPr/>
        </p:nvSpPr>
        <p:spPr>
          <a:xfrm>
            <a:off x="1401925" y="4819827"/>
            <a:ext cx="2045432" cy="215444"/>
          </a:xfrm>
          <a:prstGeom prst="rect">
            <a:avLst/>
          </a:prstGeom>
          <a:noFill/>
        </p:spPr>
        <p:txBody>
          <a:bodyPr wrap="none" lIns="0" tIns="0" rIns="0" bIns="0">
            <a:spAutoFit/>
          </a:bodyPr>
          <a:lstStyle/>
          <a:p>
            <a:pPr algn="l"/>
            <a:r>
              <a:rPr sz="1400" b="1" i="0">
                <a:solidFill>
                  <a:srgbClr val="304B84"/>
                </a:solidFill>
                <a:latin typeface="Arial" panose="020B0604020202020204" pitchFamily="34" charset="0"/>
                <a:cs typeface="Arial" panose="020B0604020202020204" pitchFamily="34" charset="0"/>
              </a:rPr>
              <a:t>Large Language Models</a:t>
            </a:r>
          </a:p>
        </p:txBody>
      </p:sp>
      <p:sp>
        <p:nvSpPr>
          <p:cNvPr id="17" name="TextBox 16"/>
          <p:cNvSpPr txBox="1"/>
          <p:nvPr/>
        </p:nvSpPr>
        <p:spPr>
          <a:xfrm>
            <a:off x="1401925" y="5113159"/>
            <a:ext cx="3474874" cy="430887"/>
          </a:xfrm>
          <a:prstGeom prst="rect">
            <a:avLst/>
          </a:prstGeom>
          <a:noFill/>
        </p:spPr>
        <p:txBody>
          <a:bodyPr wrap="square" lIns="0" tIns="0" rIns="0" bIns="0">
            <a:spAutoFit/>
          </a:bodyPr>
          <a:lstStyle/>
          <a:p>
            <a:pPr algn="l"/>
            <a:r>
              <a:rPr sz="1400" b="0" i="0">
                <a:solidFill>
                  <a:srgbClr val="2D2D2D"/>
                </a:solidFill>
                <a:latin typeface="Arial" panose="020B0604020202020204" pitchFamily="34" charset="0"/>
                <a:cs typeface="Arial" panose="020B0604020202020204" pitchFamily="34" charset="0"/>
              </a:rPr>
              <a:t>Deep learning models trained on text to generate human-like language</a:t>
            </a:r>
          </a:p>
        </p:txBody>
      </p:sp>
      <p:sp>
        <p:nvSpPr>
          <p:cNvPr id="18" name="TextBox 17"/>
          <p:cNvSpPr txBox="1"/>
          <p:nvPr/>
        </p:nvSpPr>
        <p:spPr>
          <a:xfrm>
            <a:off x="5446465" y="231544"/>
            <a:ext cx="6440435" cy="554319"/>
          </a:xfrm>
          <a:prstGeom prst="rect">
            <a:avLst/>
          </a:prstGeom>
          <a:noFill/>
        </p:spPr>
        <p:txBody>
          <a:bodyPr wrap="square" lIns="0" tIns="0" rIns="0" bIns="0">
            <a:spAutoFit/>
          </a:bodyPr>
          <a:lstStyle/>
          <a:p>
            <a:pPr algn="l"/>
            <a:r>
              <a:rPr sz="3602" b="0" i="0">
                <a:solidFill>
                  <a:srgbClr val="304B84"/>
                </a:solidFill>
                <a:latin typeface="Poppins"/>
              </a:rPr>
              <a:t>Key AI Terms (At a Glance)</a:t>
            </a:r>
          </a:p>
        </p:txBody>
      </p:sp>
      <p:sp>
        <p:nvSpPr>
          <p:cNvPr id="20" name="TextBox 19"/>
          <p:cNvSpPr txBox="1"/>
          <p:nvPr/>
        </p:nvSpPr>
        <p:spPr>
          <a:xfrm>
            <a:off x="5486261" y="2415421"/>
            <a:ext cx="6400639" cy="2449388"/>
          </a:xfrm>
          <a:prstGeom prst="rect">
            <a:avLst/>
          </a:prstGeom>
          <a:noFill/>
        </p:spPr>
        <p:txBody>
          <a:bodyPr wrap="square" lIns="0" tIns="0" rIns="0" bIns="0">
            <a:spAutoFit/>
          </a:bodyPr>
          <a:lstStyle/>
          <a:p>
            <a:pPr marL="198085" indent="-198085" algn="l">
              <a:lnSpc>
                <a:spcPts val="1943"/>
              </a:lnSpc>
              <a:spcBef>
                <a:spcPts val="0"/>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Artificial intelligence encompasses any machine-based system that can make predictions, recommendations, or decisions influencing environments</a:t>
            </a:r>
            <a:r>
              <a:rPr sz="1600" b="0" i="0">
                <a:solidFill>
                  <a:srgbClr val="243E75"/>
                </a:solidFill>
                <a:latin typeface="Arial" panose="020B0604020202020204" pitchFamily="34" charset="0"/>
                <a:cs typeface="Arial" panose="020B0604020202020204" pitchFamily="34" charset="0"/>
              </a:rPr>
              <a:t> </a:t>
            </a:r>
            <a:r>
              <a:rPr sz="1600" b="0" i="0">
                <a:solidFill>
                  <a:srgbClr val="243E75"/>
                </a:solidFill>
                <a:latin typeface="Arial" panose="020B0604020202020204" pitchFamily="34" charset="0"/>
                <a:cs typeface="Arial" panose="020B0604020202020204" pitchFamily="34" charset="0"/>
                <a:hlinkClick r:id="rId3" tooltip="AI Risk Management Framework | NIST">
                  <a:extLst>
                    <a:ext uri="{A12FA001-AC4F-418D-AE19-62706E023703}">
                      <ahyp:hlinkClr xmlns:ahyp="http://schemas.microsoft.com/office/drawing/2018/hyperlinkcolor" val="tx"/>
                    </a:ext>
                  </a:extLst>
                </a:hlinkClick>
              </a:rPr>
              <a:t>[3]</a:t>
            </a:r>
          </a:p>
          <a:p>
            <a:pPr marL="198085" indent="-19808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Most current generative AI applications use large language models, a specific type of deep learning architecture trained on massive text datasets</a:t>
            </a:r>
          </a:p>
          <a:p>
            <a:pPr marL="198085" indent="-198085" algn="l">
              <a:lnSpc>
                <a:spcPts val="1943"/>
              </a:lnSpc>
              <a:spcBef>
                <a:spcPts val="959"/>
              </a:spcBef>
              <a:spcAft>
                <a:spcPts val="0"/>
              </a:spcAft>
              <a:buClr>
                <a:srgbClr val="304B84"/>
              </a:buClr>
              <a:buSzPct val="100000"/>
              <a:buFont typeface="Aptos" charset="0"/>
              <a:buChar char="●"/>
            </a:pPr>
            <a:r>
              <a:rPr sz="1600" b="0" i="0">
                <a:solidFill>
                  <a:srgbClr val="2D2D2D"/>
                </a:solidFill>
                <a:latin typeface="Arial" panose="020B0604020202020204" pitchFamily="34" charset="0"/>
                <a:cs typeface="Arial" panose="020B0604020202020204" pitchFamily="34" charset="0"/>
              </a:rPr>
              <a:t>Understanding these distinctions helps business leaders evaluate vendor claims, assess procurement decisions, and communicate effectively with technical teams</a:t>
            </a:r>
          </a:p>
        </p:txBody>
      </p:sp>
      <p:sp>
        <p:nvSpPr>
          <p:cNvPr id="21" name="Footer Placeholder 12">
            <a:extLst>
              <a:ext uri="{FF2B5EF4-FFF2-40B4-BE49-F238E27FC236}">
                <a16:creationId xmlns:a16="http://schemas.microsoft.com/office/drawing/2014/main" id="{9EFD6010-5805-DD1E-8C19-3801A6022426}"/>
              </a:ext>
            </a:extLst>
          </p:cNvPr>
          <p:cNvSpPr>
            <a:spLocks noGrp="1"/>
          </p:cNvSpPr>
          <p:nvPr>
            <p:ph type="ftr" sz="quarter" idx="11"/>
          </p:nvPr>
        </p:nvSpPr>
        <p:spPr>
          <a:xfrm>
            <a:off x="1072" y="6528068"/>
            <a:ext cx="10849065" cy="354392"/>
          </a:xfrm>
        </p:spPr>
        <p:txBody>
          <a:bodyPr/>
          <a:lstStyle/>
          <a:p>
            <a:pPr algn="l"/>
            <a:r>
              <a:rPr lang="en-US" sz="900"/>
              <a:t>Introduction to Generative AI • For Higher Education Business Leaders • Summer 2026 • Presented by Sarem Yadegari, WACUBO Business Management Institute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A6F850E930524AB4BCA73AEFACA546" ma:contentTypeVersion="15" ma:contentTypeDescription="Create a new document." ma:contentTypeScope="" ma:versionID="2c0f94f6930bbc087baed87b560c14fd">
  <xsd:schema xmlns:xsd="http://www.w3.org/2001/XMLSchema" xmlns:xs="http://www.w3.org/2001/XMLSchema" xmlns:p="http://schemas.microsoft.com/office/2006/metadata/properties" xmlns:ns2="86038015-123e-43bb-a136-f3ca5b43affb" xmlns:ns3="03a67363-0174-4e84-b0b0-03441103e3b4" targetNamespace="http://schemas.microsoft.com/office/2006/metadata/properties" ma:root="true" ma:fieldsID="b9c6f9d8af42d1a9f95f80762de03f61" ns2:_="" ns3:_="">
    <xsd:import namespace="86038015-123e-43bb-a136-f3ca5b43affb"/>
    <xsd:import namespace="03a67363-0174-4e84-b0b0-03441103e3b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TaxCatchAll"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038015-123e-43bb-a136-f3ca5b43af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c7e7a4b-f39d-4b45-a94f-a4b0d09f27a7"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a67363-0174-4e84-b0b0-03441103e3b4"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91b6627-a503-4d50-a4f5-777010fc68f2}" ma:internalName="TaxCatchAll" ma:showField="CatchAllData" ma:web="03a67363-0174-4e84-b0b0-03441103e3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6038015-123e-43bb-a136-f3ca5b43affb">
      <Terms xmlns="http://schemas.microsoft.com/office/infopath/2007/PartnerControls"/>
    </lcf76f155ced4ddcb4097134ff3c332f>
    <TaxCatchAll xmlns="03a67363-0174-4e84-b0b0-03441103e3b4" xsi:nil="true"/>
  </documentManagement>
</p:properties>
</file>

<file path=customXml/itemProps1.xml><?xml version="1.0" encoding="utf-8"?>
<ds:datastoreItem xmlns:ds="http://schemas.openxmlformats.org/officeDocument/2006/customXml" ds:itemID="{3D9BB296-A745-4F1A-B31C-A78F9613DAB3}"/>
</file>

<file path=customXml/itemProps2.xml><?xml version="1.0" encoding="utf-8"?>
<ds:datastoreItem xmlns:ds="http://schemas.openxmlformats.org/officeDocument/2006/customXml" ds:itemID="{E7512BD9-D08E-4A11-938F-CD93F1EE5613}"/>
</file>

<file path=customXml/itemProps3.xml><?xml version="1.0" encoding="utf-8"?>
<ds:datastoreItem xmlns:ds="http://schemas.openxmlformats.org/officeDocument/2006/customXml" ds:itemID="{9D32B7F5-30E0-4111-98AD-BC038FCBF64F}"/>
</file>

<file path=docMetadata/LabelInfo.xml><?xml version="1.0" encoding="utf-8"?>
<clbl:labelList xmlns:clbl="http://schemas.microsoft.com/office/2020/mipLabelMetadata">
  <clbl:label id="{50ed428c-477b-4cd5-8bc6-cdc48c181878}" enabled="1" method="Standard" siteId="{809929af-2d25-45bf-9837-089eb9cfbd01}" contentBits="0"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Yadegari, Sarem</dc:creator>
  <cp:keywords/>
  <dc:description>generated using python-pptx</dc:description>
  <cp:revision>1</cp:revision>
  <dcterms:created xsi:type="dcterms:W3CDTF">2026-04-28T16:40:14Z</dcterms:created>
  <dcterms:modified xsi:type="dcterms:W3CDTF">2026-07-15T17:48:17Z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0x010100A0A6F850E930524AB4BCA73AEFACA546</vt:lpwstr>
  </property>
</Properties>
</file>