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4"/>
    <p:sldMasterId id="2147483668" r:id="rId5"/>
  </p:sldMasterIdLst>
  <p:notesMasterIdLst>
    <p:notesMasterId r:id="rId47"/>
  </p:notesMasterIdLst>
  <p:sldIdLst>
    <p:sldId id="256" r:id="rId6"/>
    <p:sldId id="264" r:id="rId7"/>
    <p:sldId id="491" r:id="rId8"/>
    <p:sldId id="630" r:id="rId9"/>
    <p:sldId id="450" r:id="rId10"/>
    <p:sldId id="451" r:id="rId11"/>
    <p:sldId id="259" r:id="rId12"/>
    <p:sldId id="262" r:id="rId13"/>
    <p:sldId id="632" r:id="rId14"/>
    <p:sldId id="633" r:id="rId15"/>
    <p:sldId id="634" r:id="rId16"/>
    <p:sldId id="458" r:id="rId17"/>
    <p:sldId id="631" r:id="rId18"/>
    <p:sldId id="635" r:id="rId19"/>
    <p:sldId id="268" r:id="rId20"/>
    <p:sldId id="269" r:id="rId21"/>
    <p:sldId id="270" r:id="rId22"/>
    <p:sldId id="271" r:id="rId23"/>
    <p:sldId id="272" r:id="rId24"/>
    <p:sldId id="273" r:id="rId25"/>
    <p:sldId id="274" r:id="rId26"/>
    <p:sldId id="275" r:id="rId27"/>
    <p:sldId id="569" r:id="rId28"/>
    <p:sldId id="570" r:id="rId29"/>
    <p:sldId id="571" r:id="rId30"/>
    <p:sldId id="573" r:id="rId31"/>
    <p:sldId id="579" r:id="rId32"/>
    <p:sldId id="585" r:id="rId33"/>
    <p:sldId id="692" r:id="rId34"/>
    <p:sldId id="693" r:id="rId35"/>
    <p:sldId id="705" r:id="rId36"/>
    <p:sldId id="518" r:id="rId37"/>
    <p:sldId id="517" r:id="rId38"/>
    <p:sldId id="439" r:id="rId39"/>
    <p:sldId id="312" r:id="rId40"/>
    <p:sldId id="474" r:id="rId41"/>
    <p:sldId id="477" r:id="rId42"/>
    <p:sldId id="479" r:id="rId43"/>
    <p:sldId id="480" r:id="rId44"/>
    <p:sldId id="447" r:id="rId45"/>
    <p:sldId id="706"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491"/>
    <p:restoredTop sz="94658"/>
  </p:normalViewPr>
  <p:slideViewPr>
    <p:cSldViewPr snapToGrid="0" showGuides="1">
      <p:cViewPr varScale="1">
        <p:scale>
          <a:sx n="71" d="100"/>
          <a:sy n="71" d="100"/>
        </p:scale>
        <p:origin x="792" y="2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57A6EB-1BCD-FC42-BFB0-04E038978194}" type="datetimeFigureOut">
              <a:rPr lang="en-US" smtClean="0"/>
              <a:t>8/5/2026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920DAB-FEB7-AD49-9304-36CA47914BC1}" type="slidenum">
              <a:rPr lang="en-US" smtClean="0"/>
              <a:t>‹#›</a:t>
            </a:fld>
            <a:endParaRPr lang="en-US" dirty="0"/>
          </a:p>
        </p:txBody>
      </p:sp>
    </p:spTree>
    <p:extLst>
      <p:ext uri="{BB962C8B-B14F-4D97-AF65-F5344CB8AC3E}">
        <p14:creationId xmlns:p14="http://schemas.microsoft.com/office/powerpoint/2010/main" val="1206128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920DAB-FEB7-AD49-9304-36CA47914BC1}" type="slidenum">
              <a:rPr lang="en-US" smtClean="0"/>
              <a:t>1</a:t>
            </a:fld>
            <a:endParaRPr lang="en-US" dirty="0"/>
          </a:p>
        </p:txBody>
      </p:sp>
    </p:spTree>
    <p:extLst>
      <p:ext uri="{BB962C8B-B14F-4D97-AF65-F5344CB8AC3E}">
        <p14:creationId xmlns:p14="http://schemas.microsoft.com/office/powerpoint/2010/main" val="27782696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D6CCCF6-B1AB-BE38-B3E7-D13E87BDF64C}"/>
              </a:ext>
            </a:extLst>
          </p:cNvPr>
          <p:cNvPicPr>
            <a:picLocks noChangeAspect="1"/>
          </p:cNvPicPr>
          <p:nvPr userDrawn="1"/>
        </p:nvPicPr>
        <p:blipFill>
          <a:blip r:embed="rId2"/>
          <a:srcRect/>
          <a:stretch/>
        </p:blipFill>
        <p:spPr>
          <a:xfrm>
            <a:off x="1" y="0"/>
            <a:ext cx="12188950" cy="6863434"/>
          </a:xfrm>
          <a:prstGeom prst="rect">
            <a:avLst/>
          </a:prstGeom>
        </p:spPr>
      </p:pic>
      <p:sp>
        <p:nvSpPr>
          <p:cNvPr id="11" name="Title 1">
            <a:extLst>
              <a:ext uri="{FF2B5EF4-FFF2-40B4-BE49-F238E27FC236}">
                <a16:creationId xmlns:a16="http://schemas.microsoft.com/office/drawing/2014/main" id="{4F7E19D9-E763-B7AD-2CFB-032F818067FD}"/>
              </a:ext>
            </a:extLst>
          </p:cNvPr>
          <p:cNvSpPr>
            <a:spLocks noGrp="1"/>
          </p:cNvSpPr>
          <p:nvPr>
            <p:ph type="ctrTitle"/>
          </p:nvPr>
        </p:nvSpPr>
        <p:spPr>
          <a:xfrm>
            <a:off x="1524000" y="2442257"/>
            <a:ext cx="9144000" cy="2398799"/>
          </a:xfrm>
        </p:spPr>
        <p:txBody>
          <a:bodyPr anchor="b"/>
          <a:lstStyle>
            <a:lvl1pPr algn="ctr">
              <a:defRPr sz="6000">
                <a:solidFill>
                  <a:schemeClr val="bg1"/>
                </a:solidFill>
              </a:defRPr>
            </a:lvl1pPr>
          </a:lstStyle>
          <a:p>
            <a:r>
              <a:rPr lang="en-US" dirty="0"/>
              <a:t>Click to edit Master title style</a:t>
            </a:r>
          </a:p>
        </p:txBody>
      </p:sp>
      <p:sp>
        <p:nvSpPr>
          <p:cNvPr id="12" name="Subtitle 2">
            <a:extLst>
              <a:ext uri="{FF2B5EF4-FFF2-40B4-BE49-F238E27FC236}">
                <a16:creationId xmlns:a16="http://schemas.microsoft.com/office/drawing/2014/main" id="{2068A7FF-29E9-B994-0F0E-D7C1CAA485B1}"/>
              </a:ext>
            </a:extLst>
          </p:cNvPr>
          <p:cNvSpPr>
            <a:spLocks noGrp="1"/>
          </p:cNvSpPr>
          <p:nvPr>
            <p:ph type="subTitle" idx="1"/>
          </p:nvPr>
        </p:nvSpPr>
        <p:spPr>
          <a:xfrm>
            <a:off x="1524000" y="4933132"/>
            <a:ext cx="9144000" cy="1166728"/>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5" name="Picture 14" descr="A black and white logo&#10;&#10;AI-generated content may be incorrect.">
            <a:extLst>
              <a:ext uri="{FF2B5EF4-FFF2-40B4-BE49-F238E27FC236}">
                <a16:creationId xmlns:a16="http://schemas.microsoft.com/office/drawing/2014/main" id="{06B26E48-74B6-4109-5A35-016CD3AC9197}"/>
              </a:ext>
            </a:extLst>
          </p:cNvPr>
          <p:cNvPicPr>
            <a:picLocks noChangeAspect="1"/>
          </p:cNvPicPr>
          <p:nvPr userDrawn="1"/>
        </p:nvPicPr>
        <p:blipFill>
          <a:blip r:embed="rId3"/>
          <a:stretch>
            <a:fillRect/>
          </a:stretch>
        </p:blipFill>
        <p:spPr>
          <a:xfrm>
            <a:off x="4144970" y="481941"/>
            <a:ext cx="3899011" cy="1478375"/>
          </a:xfrm>
          <a:prstGeom prst="rect">
            <a:avLst/>
          </a:prstGeom>
        </p:spPr>
      </p:pic>
      <p:sp>
        <p:nvSpPr>
          <p:cNvPr id="2" name="TextBox 1">
            <a:extLst>
              <a:ext uri="{FF2B5EF4-FFF2-40B4-BE49-F238E27FC236}">
                <a16:creationId xmlns:a16="http://schemas.microsoft.com/office/drawing/2014/main" id="{1C54B6BB-6755-C64B-E2C6-25D4560B14CE}"/>
              </a:ext>
            </a:extLst>
          </p:cNvPr>
          <p:cNvSpPr txBox="1"/>
          <p:nvPr userDrawn="1"/>
        </p:nvSpPr>
        <p:spPr>
          <a:xfrm>
            <a:off x="3844032" y="1880437"/>
            <a:ext cx="4660776" cy="461665"/>
          </a:xfrm>
          <a:prstGeom prst="rect">
            <a:avLst/>
          </a:prstGeom>
          <a:noFill/>
        </p:spPr>
        <p:txBody>
          <a:bodyPr wrap="square" rtlCol="0">
            <a:spAutoFit/>
          </a:bodyPr>
          <a:lstStyle/>
          <a:p>
            <a:r>
              <a:rPr lang="en-US" sz="2400" dirty="0">
                <a:solidFill>
                  <a:schemeClr val="bg1"/>
                </a:solidFill>
              </a:rPr>
              <a:t>Business Management Institute</a:t>
            </a:r>
          </a:p>
        </p:txBody>
      </p:sp>
    </p:spTree>
    <p:extLst>
      <p:ext uri="{BB962C8B-B14F-4D97-AF65-F5344CB8AC3E}">
        <p14:creationId xmlns:p14="http://schemas.microsoft.com/office/powerpoint/2010/main" val="85578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9E095B-5DA0-8E11-380B-231D8E7E7E8F}"/>
              </a:ext>
            </a:extLst>
          </p:cNvPr>
          <p:cNvPicPr>
            <a:picLocks noChangeAspect="1"/>
          </p:cNvPicPr>
          <p:nvPr userDrawn="1"/>
        </p:nvPicPr>
        <p:blipFill>
          <a:blip r:embed="rId2"/>
          <a:srcRect/>
          <a:stretch/>
        </p:blipFill>
        <p:spPr>
          <a:xfrm>
            <a:off x="1" y="0"/>
            <a:ext cx="12188950" cy="6863434"/>
          </a:xfrm>
          <a:prstGeom prst="rect">
            <a:avLst/>
          </a:prstGeom>
        </p:spPr>
      </p:pic>
      <p:sp>
        <p:nvSpPr>
          <p:cNvPr id="8" name="Title 1">
            <a:extLst>
              <a:ext uri="{FF2B5EF4-FFF2-40B4-BE49-F238E27FC236}">
                <a16:creationId xmlns:a16="http://schemas.microsoft.com/office/drawing/2014/main" id="{F03FA70F-7167-E498-0F8F-D96BA36B8C06}"/>
              </a:ext>
            </a:extLst>
          </p:cNvPr>
          <p:cNvSpPr>
            <a:spLocks noGrp="1"/>
          </p:cNvSpPr>
          <p:nvPr>
            <p:ph type="ctrTitle"/>
          </p:nvPr>
        </p:nvSpPr>
        <p:spPr>
          <a:xfrm>
            <a:off x="1524000" y="2528073"/>
            <a:ext cx="9144000" cy="2387600"/>
          </a:xfrm>
        </p:spPr>
        <p:txBody>
          <a:bodyPr anchor="b"/>
          <a:lstStyle>
            <a:lvl1pPr algn="ctr">
              <a:defRPr sz="600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C62709CC-1606-22DD-24E6-5145B738EB96}"/>
              </a:ext>
            </a:extLst>
          </p:cNvPr>
          <p:cNvSpPr>
            <a:spLocks noGrp="1"/>
          </p:cNvSpPr>
          <p:nvPr>
            <p:ph type="subTitle" idx="1"/>
          </p:nvPr>
        </p:nvSpPr>
        <p:spPr>
          <a:xfrm>
            <a:off x="1524000" y="5127584"/>
            <a:ext cx="9144000" cy="1056193"/>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A black and white logo&#10;&#10;AI-generated content may be incorrect.">
            <a:extLst>
              <a:ext uri="{FF2B5EF4-FFF2-40B4-BE49-F238E27FC236}">
                <a16:creationId xmlns:a16="http://schemas.microsoft.com/office/drawing/2014/main" id="{D31EF774-2E12-4732-34EC-BA0B375A0E5E}"/>
              </a:ext>
            </a:extLst>
          </p:cNvPr>
          <p:cNvPicPr>
            <a:picLocks noChangeAspect="1"/>
          </p:cNvPicPr>
          <p:nvPr userDrawn="1"/>
        </p:nvPicPr>
        <p:blipFill>
          <a:blip r:embed="rId3"/>
          <a:stretch>
            <a:fillRect/>
          </a:stretch>
        </p:blipFill>
        <p:spPr>
          <a:xfrm>
            <a:off x="3959466" y="1038314"/>
            <a:ext cx="4273067" cy="1620204"/>
          </a:xfrm>
          <a:prstGeom prst="rect">
            <a:avLst/>
          </a:prstGeom>
        </p:spPr>
      </p:pic>
    </p:spTree>
    <p:extLst>
      <p:ext uri="{BB962C8B-B14F-4D97-AF65-F5344CB8AC3E}">
        <p14:creationId xmlns:p14="http://schemas.microsoft.com/office/powerpoint/2010/main" val="1361935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FC60F053-23B8-E4F5-3DA6-F762C6DEC1E7}"/>
              </a:ext>
            </a:extLst>
          </p:cNvPr>
          <p:cNvSpPr>
            <a:spLocks noGrp="1"/>
          </p:cNvSpPr>
          <p:nvPr>
            <p:ph type="title"/>
          </p:nvPr>
        </p:nvSpPr>
        <p:spPr>
          <a:xfrm>
            <a:off x="1979271" y="365124"/>
            <a:ext cx="9359289" cy="1280160"/>
          </a:xfrm>
        </p:spPr>
        <p:txBody>
          <a:bodyPr/>
          <a:lstStyle>
            <a:lvl1pPr>
              <a:defRPr>
                <a:solidFill>
                  <a:schemeClr val="accent1"/>
                </a:solidFill>
              </a:defRPr>
            </a:lvl1pPr>
          </a:lstStyle>
          <a:p>
            <a:r>
              <a:rPr lang="en-US" dirty="0"/>
              <a:t>Click to edit Master title style</a:t>
            </a:r>
          </a:p>
        </p:txBody>
      </p:sp>
      <p:sp>
        <p:nvSpPr>
          <p:cNvPr id="14" name="Content Placeholder 2">
            <a:extLst>
              <a:ext uri="{FF2B5EF4-FFF2-40B4-BE49-F238E27FC236}">
                <a16:creationId xmlns:a16="http://schemas.microsoft.com/office/drawing/2014/main" id="{0F7E7F66-B4FB-5B0B-A98C-F16C46D7E46B}"/>
              </a:ext>
            </a:extLst>
          </p:cNvPr>
          <p:cNvSpPr>
            <a:spLocks noGrp="1"/>
          </p:cNvSpPr>
          <p:nvPr>
            <p:ph idx="1"/>
          </p:nvPr>
        </p:nvSpPr>
        <p:spPr>
          <a:xfrm>
            <a:off x="1979271" y="1825625"/>
            <a:ext cx="9359289"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06670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376B9C-273B-EF2E-19BB-7F94C1C8A576}"/>
              </a:ext>
            </a:extLst>
          </p:cNvPr>
          <p:cNvPicPr>
            <a:picLocks noChangeAspect="1"/>
          </p:cNvPicPr>
          <p:nvPr userDrawn="1"/>
        </p:nvPicPr>
        <p:blipFill>
          <a:blip r:embed="rId2"/>
          <a:srcRect/>
          <a:stretch/>
        </p:blipFill>
        <p:spPr>
          <a:xfrm>
            <a:off x="1" y="0"/>
            <a:ext cx="12188950" cy="6863434"/>
          </a:xfrm>
          <a:prstGeom prst="rect">
            <a:avLst/>
          </a:prstGeom>
        </p:spPr>
      </p:pic>
      <p:sp>
        <p:nvSpPr>
          <p:cNvPr id="11" name="Title 1">
            <a:extLst>
              <a:ext uri="{FF2B5EF4-FFF2-40B4-BE49-F238E27FC236}">
                <a16:creationId xmlns:a16="http://schemas.microsoft.com/office/drawing/2014/main" id="{6B2340A8-F602-6783-3834-C1A142F0BF4D}"/>
              </a:ext>
            </a:extLst>
          </p:cNvPr>
          <p:cNvSpPr>
            <a:spLocks noGrp="1"/>
          </p:cNvSpPr>
          <p:nvPr>
            <p:ph type="title"/>
          </p:nvPr>
        </p:nvSpPr>
        <p:spPr>
          <a:xfrm>
            <a:off x="1851950" y="2126429"/>
            <a:ext cx="9495500" cy="2852737"/>
          </a:xfrm>
        </p:spPr>
        <p:txBody>
          <a:bodyPr anchor="b"/>
          <a:lstStyle>
            <a:lvl1pPr>
              <a:defRPr sz="6000">
                <a:solidFill>
                  <a:schemeClr val="accent1"/>
                </a:solidFill>
              </a:defRPr>
            </a:lvl1pPr>
          </a:lstStyle>
          <a:p>
            <a:r>
              <a:rPr lang="en-US" dirty="0"/>
              <a:t>Click to edit Master title style</a:t>
            </a:r>
          </a:p>
        </p:txBody>
      </p:sp>
      <p:sp>
        <p:nvSpPr>
          <p:cNvPr id="12" name="Text Placeholder 2">
            <a:extLst>
              <a:ext uri="{FF2B5EF4-FFF2-40B4-BE49-F238E27FC236}">
                <a16:creationId xmlns:a16="http://schemas.microsoft.com/office/drawing/2014/main" id="{98BA4A55-2012-D672-DC5A-6B33EAB326BD}"/>
              </a:ext>
            </a:extLst>
          </p:cNvPr>
          <p:cNvSpPr>
            <a:spLocks noGrp="1"/>
          </p:cNvSpPr>
          <p:nvPr>
            <p:ph type="body" idx="1"/>
          </p:nvPr>
        </p:nvSpPr>
        <p:spPr>
          <a:xfrm>
            <a:off x="1851950" y="5006155"/>
            <a:ext cx="9495500" cy="977960"/>
          </a:xfrm>
        </p:spPr>
        <p:txBody>
          <a:bodyPr/>
          <a:lstStyle>
            <a:lvl1pPr marL="0" indent="0">
              <a:buNone/>
              <a:defRPr sz="2400">
                <a:solidFill>
                  <a:schemeClr val="accent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pic>
        <p:nvPicPr>
          <p:cNvPr id="13" name="Picture 12" descr="A blue and black logo&#10;&#10;AI-generated content may be incorrect.">
            <a:extLst>
              <a:ext uri="{FF2B5EF4-FFF2-40B4-BE49-F238E27FC236}">
                <a16:creationId xmlns:a16="http://schemas.microsoft.com/office/drawing/2014/main" id="{B8EEEC9F-D923-966C-15EC-A32CAB994266}"/>
              </a:ext>
            </a:extLst>
          </p:cNvPr>
          <p:cNvPicPr>
            <a:picLocks noChangeAspect="1"/>
          </p:cNvPicPr>
          <p:nvPr userDrawn="1"/>
        </p:nvPicPr>
        <p:blipFill>
          <a:blip r:embed="rId3"/>
          <a:stretch>
            <a:fillRect/>
          </a:stretch>
        </p:blipFill>
        <p:spPr>
          <a:xfrm>
            <a:off x="1851950" y="873885"/>
            <a:ext cx="2667482" cy="1011420"/>
          </a:xfrm>
          <a:prstGeom prst="rect">
            <a:avLst/>
          </a:prstGeom>
        </p:spPr>
      </p:pic>
    </p:spTree>
    <p:extLst>
      <p:ext uri="{BB962C8B-B14F-4D97-AF65-F5344CB8AC3E}">
        <p14:creationId xmlns:p14="http://schemas.microsoft.com/office/powerpoint/2010/main" val="3979121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B0DAC13-1AFA-C78B-6E71-A17244CD862D}"/>
              </a:ext>
            </a:extLst>
          </p:cNvPr>
          <p:cNvSpPr>
            <a:spLocks noGrp="1"/>
          </p:cNvSpPr>
          <p:nvPr>
            <p:ph sz="half" idx="1"/>
          </p:nvPr>
        </p:nvSpPr>
        <p:spPr>
          <a:xfrm>
            <a:off x="1979271" y="1825625"/>
            <a:ext cx="4554638" cy="4572000"/>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a:extLst>
              <a:ext uri="{FF2B5EF4-FFF2-40B4-BE49-F238E27FC236}">
                <a16:creationId xmlns:a16="http://schemas.microsoft.com/office/drawing/2014/main" id="{F1F84FBE-E265-32AE-91F6-08371B0587EE}"/>
              </a:ext>
            </a:extLst>
          </p:cNvPr>
          <p:cNvSpPr>
            <a:spLocks noGrp="1"/>
          </p:cNvSpPr>
          <p:nvPr>
            <p:ph sz="half" idx="2"/>
          </p:nvPr>
        </p:nvSpPr>
        <p:spPr>
          <a:xfrm>
            <a:off x="6768682" y="1825625"/>
            <a:ext cx="4554638" cy="4572000"/>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Placeholder 1">
            <a:extLst>
              <a:ext uri="{FF2B5EF4-FFF2-40B4-BE49-F238E27FC236}">
                <a16:creationId xmlns:a16="http://schemas.microsoft.com/office/drawing/2014/main" id="{F796436C-9053-059C-2EAB-66CC366BE741}"/>
              </a:ext>
            </a:extLst>
          </p:cNvPr>
          <p:cNvSpPr>
            <a:spLocks noGrp="1"/>
          </p:cNvSpPr>
          <p:nvPr>
            <p:ph type="title"/>
          </p:nvPr>
        </p:nvSpPr>
        <p:spPr>
          <a:xfrm>
            <a:off x="1979271" y="365124"/>
            <a:ext cx="9359289" cy="128016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654166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B6DB7BA4-E12C-12A8-2DAF-33BC6F682DAB}"/>
              </a:ext>
            </a:extLst>
          </p:cNvPr>
          <p:cNvSpPr>
            <a:spLocks noGrp="1"/>
          </p:cNvSpPr>
          <p:nvPr>
            <p:ph type="body" idx="1"/>
          </p:nvPr>
        </p:nvSpPr>
        <p:spPr>
          <a:xfrm>
            <a:off x="1979271" y="1684949"/>
            <a:ext cx="4543063" cy="823912"/>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a:extLst>
              <a:ext uri="{FF2B5EF4-FFF2-40B4-BE49-F238E27FC236}">
                <a16:creationId xmlns:a16="http://schemas.microsoft.com/office/drawing/2014/main" id="{2F6539B9-E618-DA17-5B2B-2A1535F1466A}"/>
              </a:ext>
            </a:extLst>
          </p:cNvPr>
          <p:cNvSpPr>
            <a:spLocks noGrp="1"/>
          </p:cNvSpPr>
          <p:nvPr>
            <p:ph sz="half" idx="2"/>
          </p:nvPr>
        </p:nvSpPr>
        <p:spPr>
          <a:xfrm>
            <a:off x="1979271" y="2508859"/>
            <a:ext cx="4543063" cy="3931920"/>
          </a:xfrm>
        </p:spPr>
        <p:txBody>
          <a:bodyPr>
            <a:normAutofit/>
          </a:bodyPr>
          <a:lstStyle>
            <a:lvl1pPr>
              <a:buClr>
                <a:schemeClr val="accent2"/>
              </a:buClr>
              <a:defRPr sz="2000"/>
            </a:lvl1pPr>
            <a:lvl2pPr>
              <a:buClr>
                <a:schemeClr val="accent2"/>
              </a:buClr>
              <a:defRPr sz="1800"/>
            </a:lvl2pPr>
            <a:lvl3pPr>
              <a:buClr>
                <a:schemeClr val="accent2"/>
              </a:buClr>
              <a:defRPr sz="1600"/>
            </a:lvl3pPr>
            <a:lvl4pPr>
              <a:buClr>
                <a:schemeClr val="accent2"/>
              </a:buClr>
              <a:defRPr sz="1400"/>
            </a:lvl4pPr>
            <a:lvl5pPr>
              <a:buClr>
                <a:schemeClr val="accent2"/>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4">
            <a:extLst>
              <a:ext uri="{FF2B5EF4-FFF2-40B4-BE49-F238E27FC236}">
                <a16:creationId xmlns:a16="http://schemas.microsoft.com/office/drawing/2014/main" id="{4E10FFAD-5FAC-BE19-C893-97B5E248F9D4}"/>
              </a:ext>
            </a:extLst>
          </p:cNvPr>
          <p:cNvSpPr>
            <a:spLocks noGrp="1"/>
          </p:cNvSpPr>
          <p:nvPr>
            <p:ph type="body" sz="quarter" idx="3"/>
          </p:nvPr>
        </p:nvSpPr>
        <p:spPr>
          <a:xfrm>
            <a:off x="7115492" y="1681163"/>
            <a:ext cx="4206240" cy="823912"/>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5">
            <a:extLst>
              <a:ext uri="{FF2B5EF4-FFF2-40B4-BE49-F238E27FC236}">
                <a16:creationId xmlns:a16="http://schemas.microsoft.com/office/drawing/2014/main" id="{2446AFFC-40AF-C7BD-339C-DE67CACD5AD2}"/>
              </a:ext>
            </a:extLst>
          </p:cNvPr>
          <p:cNvSpPr>
            <a:spLocks noGrp="1"/>
          </p:cNvSpPr>
          <p:nvPr>
            <p:ph sz="quarter" idx="4"/>
          </p:nvPr>
        </p:nvSpPr>
        <p:spPr>
          <a:xfrm>
            <a:off x="7115492" y="2505073"/>
            <a:ext cx="4206240" cy="3931920"/>
          </a:xfrm>
        </p:spPr>
        <p:txBody>
          <a:bodyPr>
            <a:normAutofit/>
          </a:bodyPr>
          <a:lstStyle>
            <a:lvl1pPr>
              <a:buClr>
                <a:schemeClr val="accent2"/>
              </a:buClr>
              <a:defRPr sz="2000"/>
            </a:lvl1pPr>
            <a:lvl2pPr>
              <a:buClr>
                <a:schemeClr val="accent2"/>
              </a:buClr>
              <a:defRPr sz="1800"/>
            </a:lvl2pPr>
            <a:lvl3pPr>
              <a:buClr>
                <a:schemeClr val="accent2"/>
              </a:buClr>
              <a:defRPr sz="1600"/>
            </a:lvl3pPr>
            <a:lvl4pPr>
              <a:buClr>
                <a:schemeClr val="accent2"/>
              </a:buClr>
              <a:defRPr sz="1400"/>
            </a:lvl4pPr>
            <a:lvl5pPr>
              <a:buClr>
                <a:schemeClr val="accent2"/>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Placeholder 1">
            <a:extLst>
              <a:ext uri="{FF2B5EF4-FFF2-40B4-BE49-F238E27FC236}">
                <a16:creationId xmlns:a16="http://schemas.microsoft.com/office/drawing/2014/main" id="{D29D1321-9ED8-77DA-FC3F-4C270E134E0C}"/>
              </a:ext>
            </a:extLst>
          </p:cNvPr>
          <p:cNvSpPr>
            <a:spLocks noGrp="1"/>
          </p:cNvSpPr>
          <p:nvPr>
            <p:ph type="title"/>
          </p:nvPr>
        </p:nvSpPr>
        <p:spPr>
          <a:xfrm>
            <a:off x="1979271" y="365124"/>
            <a:ext cx="9359289" cy="128016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4146054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7734DA1-5643-50CC-3266-02C42308D34E}"/>
              </a:ext>
            </a:extLst>
          </p:cNvPr>
          <p:cNvSpPr>
            <a:spLocks noGrp="1"/>
          </p:cNvSpPr>
          <p:nvPr>
            <p:ph type="title"/>
          </p:nvPr>
        </p:nvSpPr>
        <p:spPr>
          <a:xfrm>
            <a:off x="1979271" y="365124"/>
            <a:ext cx="9359289" cy="128016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7125636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A086F5B-3E99-192B-8C56-9CF94DB97ECE}"/>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8022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06FCE39-BA6C-1336-8B00-456720577E8D}"/>
              </a:ext>
            </a:extLst>
          </p:cNvPr>
          <p:cNvSpPr>
            <a:spLocks noGrp="1"/>
          </p:cNvSpPr>
          <p:nvPr>
            <p:ph type="title"/>
          </p:nvPr>
        </p:nvSpPr>
        <p:spPr>
          <a:xfrm>
            <a:off x="2002421" y="457200"/>
            <a:ext cx="4584858" cy="1600200"/>
          </a:xfrm>
        </p:spPr>
        <p:txBody>
          <a:bodyPr anchor="b"/>
          <a:lstStyle>
            <a:lvl1pPr>
              <a:defRPr sz="3200">
                <a:solidFill>
                  <a:schemeClr val="accent1"/>
                </a:solidFill>
              </a:defRPr>
            </a:lvl1pPr>
          </a:lstStyle>
          <a:p>
            <a:r>
              <a:rPr lang="en-US" dirty="0"/>
              <a:t>Click to edit Master title style</a:t>
            </a:r>
          </a:p>
        </p:txBody>
      </p:sp>
      <p:sp>
        <p:nvSpPr>
          <p:cNvPr id="9" name="Content Placeholder 2">
            <a:extLst>
              <a:ext uri="{FF2B5EF4-FFF2-40B4-BE49-F238E27FC236}">
                <a16:creationId xmlns:a16="http://schemas.microsoft.com/office/drawing/2014/main" id="{FFB79ECA-5F9C-48A6-E16D-4D75E173A1ED}"/>
              </a:ext>
            </a:extLst>
          </p:cNvPr>
          <p:cNvSpPr>
            <a:spLocks noGrp="1"/>
          </p:cNvSpPr>
          <p:nvPr>
            <p:ph idx="1"/>
          </p:nvPr>
        </p:nvSpPr>
        <p:spPr>
          <a:xfrm>
            <a:off x="6998441" y="457200"/>
            <a:ext cx="4389120" cy="6016624"/>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3">
            <a:extLst>
              <a:ext uri="{FF2B5EF4-FFF2-40B4-BE49-F238E27FC236}">
                <a16:creationId xmlns:a16="http://schemas.microsoft.com/office/drawing/2014/main" id="{2ABEED71-1185-9791-A8F2-9B6E4C0E8EBC}"/>
              </a:ext>
            </a:extLst>
          </p:cNvPr>
          <p:cNvSpPr>
            <a:spLocks noGrp="1"/>
          </p:cNvSpPr>
          <p:nvPr>
            <p:ph type="body" sz="half" idx="2"/>
          </p:nvPr>
        </p:nvSpPr>
        <p:spPr>
          <a:xfrm>
            <a:off x="2002421" y="2057399"/>
            <a:ext cx="4584858" cy="44805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915526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CAD50-F0A6-B2C1-72FD-5770E7D20246}"/>
              </a:ext>
            </a:extLst>
          </p:cNvPr>
          <p:cNvSpPr>
            <a:spLocks noGrp="1"/>
          </p:cNvSpPr>
          <p:nvPr>
            <p:ph type="title"/>
          </p:nvPr>
        </p:nvSpPr>
        <p:spPr>
          <a:xfrm>
            <a:off x="2025570" y="457200"/>
            <a:ext cx="4554935" cy="1600200"/>
          </a:xfrm>
        </p:spPr>
        <p:txBody>
          <a:bodyPr anchor="b"/>
          <a:lstStyle>
            <a:lvl1pPr>
              <a:defRPr sz="3200">
                <a:solidFill>
                  <a:schemeClr val="accent1"/>
                </a:solidFill>
              </a:defRPr>
            </a:lvl1pPr>
          </a:lstStyle>
          <a:p>
            <a:r>
              <a:rPr lang="en-US" dirty="0"/>
              <a:t>Click to edit Master title style</a:t>
            </a:r>
          </a:p>
        </p:txBody>
      </p:sp>
      <p:sp>
        <p:nvSpPr>
          <p:cNvPr id="9" name="Picture Placeholder 2">
            <a:extLst>
              <a:ext uri="{FF2B5EF4-FFF2-40B4-BE49-F238E27FC236}">
                <a16:creationId xmlns:a16="http://schemas.microsoft.com/office/drawing/2014/main" id="{84A1ABA2-C40B-1E48-73C2-642986014BCB}"/>
              </a:ext>
            </a:extLst>
          </p:cNvPr>
          <p:cNvSpPr>
            <a:spLocks noGrp="1"/>
          </p:cNvSpPr>
          <p:nvPr>
            <p:ph type="pic" idx="1"/>
          </p:nvPr>
        </p:nvSpPr>
        <p:spPr>
          <a:xfrm>
            <a:off x="6991668" y="457200"/>
            <a:ext cx="4389120" cy="601662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ext Placeholder 3">
            <a:extLst>
              <a:ext uri="{FF2B5EF4-FFF2-40B4-BE49-F238E27FC236}">
                <a16:creationId xmlns:a16="http://schemas.microsoft.com/office/drawing/2014/main" id="{FA2DB48A-9682-256C-B2F2-D127A79A9D46}"/>
              </a:ext>
            </a:extLst>
          </p:cNvPr>
          <p:cNvSpPr>
            <a:spLocks noGrp="1"/>
          </p:cNvSpPr>
          <p:nvPr>
            <p:ph type="body" sz="half" idx="2"/>
          </p:nvPr>
        </p:nvSpPr>
        <p:spPr>
          <a:xfrm>
            <a:off x="2025570" y="2057399"/>
            <a:ext cx="4554935" cy="44805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2557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E4FC25-D728-9CDB-AF6E-FD00A3340671}"/>
              </a:ext>
            </a:extLst>
          </p:cNvPr>
          <p:cNvSpPr>
            <a:spLocks noGrp="1"/>
          </p:cNvSpPr>
          <p:nvPr>
            <p:ph type="title"/>
          </p:nvPr>
        </p:nvSpPr>
        <p:spPr>
          <a:xfrm>
            <a:off x="838200" y="365124"/>
            <a:ext cx="10515600" cy="822960"/>
          </a:xfrm>
        </p:spPr>
        <p:txBody>
          <a:bodyPr/>
          <a:lstStyle/>
          <a:p>
            <a:r>
              <a:rPr lang="en-US"/>
              <a:t>Click to edit Master title style</a:t>
            </a:r>
          </a:p>
        </p:txBody>
      </p:sp>
      <p:sp>
        <p:nvSpPr>
          <p:cNvPr id="8" name="Content Placeholder 2">
            <a:extLst>
              <a:ext uri="{FF2B5EF4-FFF2-40B4-BE49-F238E27FC236}">
                <a16:creationId xmlns:a16="http://schemas.microsoft.com/office/drawing/2014/main" id="{051A05EC-EE9B-C591-50DC-CDAA8119DBED}"/>
              </a:ext>
            </a:extLst>
          </p:cNvPr>
          <p:cNvSpPr>
            <a:spLocks noGrp="1"/>
          </p:cNvSpPr>
          <p:nvPr>
            <p:ph idx="1"/>
          </p:nvPr>
        </p:nvSpPr>
        <p:spPr>
          <a:xfrm>
            <a:off x="838200" y="1825625"/>
            <a:ext cx="10515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14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15EAAC9-9BEB-CC20-7C7E-1A2B6DBF7FA7}"/>
              </a:ext>
            </a:extLst>
          </p:cNvPr>
          <p:cNvPicPr>
            <a:picLocks noChangeAspect="1"/>
          </p:cNvPicPr>
          <p:nvPr userDrawn="1"/>
        </p:nvPicPr>
        <p:blipFill>
          <a:blip r:embed="rId2"/>
          <a:srcRect/>
          <a:stretch/>
        </p:blipFill>
        <p:spPr>
          <a:xfrm>
            <a:off x="1" y="0"/>
            <a:ext cx="12188950" cy="6863434"/>
          </a:xfrm>
          <a:prstGeom prst="rect">
            <a:avLst/>
          </a:prstGeom>
        </p:spPr>
      </p:pic>
      <p:sp>
        <p:nvSpPr>
          <p:cNvPr id="11" name="Title 1">
            <a:extLst>
              <a:ext uri="{FF2B5EF4-FFF2-40B4-BE49-F238E27FC236}">
                <a16:creationId xmlns:a16="http://schemas.microsoft.com/office/drawing/2014/main" id="{B00A1339-7D9F-AA2B-D613-D1A8F37140AA}"/>
              </a:ext>
            </a:extLst>
          </p:cNvPr>
          <p:cNvSpPr>
            <a:spLocks noGrp="1"/>
          </p:cNvSpPr>
          <p:nvPr>
            <p:ph type="title"/>
          </p:nvPr>
        </p:nvSpPr>
        <p:spPr>
          <a:xfrm>
            <a:off x="1851950" y="2126429"/>
            <a:ext cx="9495500" cy="2852737"/>
          </a:xfrm>
        </p:spPr>
        <p:txBody>
          <a:bodyPr anchor="b"/>
          <a:lstStyle>
            <a:lvl1pPr>
              <a:defRPr sz="6000">
                <a:solidFill>
                  <a:schemeClr val="accent1"/>
                </a:solidFill>
              </a:defRPr>
            </a:lvl1pPr>
          </a:lstStyle>
          <a:p>
            <a:r>
              <a:rPr lang="en-US" dirty="0"/>
              <a:t>Click to edit Master title style</a:t>
            </a:r>
          </a:p>
        </p:txBody>
      </p:sp>
      <p:sp>
        <p:nvSpPr>
          <p:cNvPr id="12" name="Text Placeholder 2">
            <a:extLst>
              <a:ext uri="{FF2B5EF4-FFF2-40B4-BE49-F238E27FC236}">
                <a16:creationId xmlns:a16="http://schemas.microsoft.com/office/drawing/2014/main" id="{7E94ED4D-71E3-B76E-B674-23B281C89E87}"/>
              </a:ext>
            </a:extLst>
          </p:cNvPr>
          <p:cNvSpPr>
            <a:spLocks noGrp="1"/>
          </p:cNvSpPr>
          <p:nvPr>
            <p:ph type="body" idx="1"/>
          </p:nvPr>
        </p:nvSpPr>
        <p:spPr>
          <a:xfrm>
            <a:off x="1851950" y="5006155"/>
            <a:ext cx="9495500" cy="977960"/>
          </a:xfrm>
        </p:spPr>
        <p:txBody>
          <a:bodyPr/>
          <a:lstStyle>
            <a:lvl1pPr marL="0" indent="0">
              <a:buNone/>
              <a:defRPr sz="2400">
                <a:solidFill>
                  <a:schemeClr val="accent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pic>
        <p:nvPicPr>
          <p:cNvPr id="14" name="Picture 13" descr="A blue and black logo&#10;&#10;AI-generated content may be incorrect.">
            <a:extLst>
              <a:ext uri="{FF2B5EF4-FFF2-40B4-BE49-F238E27FC236}">
                <a16:creationId xmlns:a16="http://schemas.microsoft.com/office/drawing/2014/main" id="{49198DAF-8DBA-2A53-C168-D57688919F27}"/>
              </a:ext>
            </a:extLst>
          </p:cNvPr>
          <p:cNvPicPr>
            <a:picLocks noChangeAspect="1"/>
          </p:cNvPicPr>
          <p:nvPr userDrawn="1"/>
        </p:nvPicPr>
        <p:blipFill>
          <a:blip r:embed="rId3"/>
          <a:stretch>
            <a:fillRect/>
          </a:stretch>
        </p:blipFill>
        <p:spPr>
          <a:xfrm>
            <a:off x="1851950" y="873885"/>
            <a:ext cx="2667482" cy="1011420"/>
          </a:xfrm>
          <a:prstGeom prst="rect">
            <a:avLst/>
          </a:prstGeom>
        </p:spPr>
      </p:pic>
    </p:spTree>
    <p:extLst>
      <p:ext uri="{BB962C8B-B14F-4D97-AF65-F5344CB8AC3E}">
        <p14:creationId xmlns:p14="http://schemas.microsoft.com/office/powerpoint/2010/main" val="1957360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2621788-741A-3658-6FA0-19626A40CB0C}"/>
              </a:ext>
            </a:extLst>
          </p:cNvPr>
          <p:cNvSpPr>
            <a:spLocks noGrp="1"/>
          </p:cNvSpPr>
          <p:nvPr>
            <p:ph type="title"/>
          </p:nvPr>
        </p:nvSpPr>
        <p:spPr>
          <a:xfrm>
            <a:off x="838200" y="365124"/>
            <a:ext cx="10515600" cy="822960"/>
          </a:xfrm>
        </p:spPr>
        <p:txBody>
          <a:bodyPr/>
          <a:lstStyle/>
          <a:p>
            <a:r>
              <a:rPr lang="en-US"/>
              <a:t>Click to edit Master title style</a:t>
            </a:r>
          </a:p>
        </p:txBody>
      </p:sp>
      <p:sp>
        <p:nvSpPr>
          <p:cNvPr id="9" name="Content Placeholder 2">
            <a:extLst>
              <a:ext uri="{FF2B5EF4-FFF2-40B4-BE49-F238E27FC236}">
                <a16:creationId xmlns:a16="http://schemas.microsoft.com/office/drawing/2014/main" id="{4546C1A1-E128-F512-5D10-95D2767450EB}"/>
              </a:ext>
            </a:extLst>
          </p:cNvPr>
          <p:cNvSpPr>
            <a:spLocks noGrp="1"/>
          </p:cNvSpPr>
          <p:nvPr>
            <p:ph sz="half" idx="1"/>
          </p:nvPr>
        </p:nvSpPr>
        <p:spPr>
          <a:xfrm>
            <a:off x="838200" y="1825625"/>
            <a:ext cx="518160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a:extLst>
              <a:ext uri="{FF2B5EF4-FFF2-40B4-BE49-F238E27FC236}">
                <a16:creationId xmlns:a16="http://schemas.microsoft.com/office/drawing/2014/main" id="{0BA0DD67-5184-BC30-01FB-0F041D871982}"/>
              </a:ext>
            </a:extLst>
          </p:cNvPr>
          <p:cNvSpPr>
            <a:spLocks noGrp="1"/>
          </p:cNvSpPr>
          <p:nvPr>
            <p:ph sz="half" idx="2"/>
          </p:nvPr>
        </p:nvSpPr>
        <p:spPr>
          <a:xfrm>
            <a:off x="6172200" y="1825625"/>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7864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785D103-BD49-8DE7-965A-1DF1B03371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11" name="Text Placeholder 2">
            <a:extLst>
              <a:ext uri="{FF2B5EF4-FFF2-40B4-BE49-F238E27FC236}">
                <a16:creationId xmlns:a16="http://schemas.microsoft.com/office/drawing/2014/main" id="{6AF0C73F-D985-78B5-30C4-D8647DD7B8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887104E-D9E7-8426-F90D-EE867206498E}"/>
              </a:ext>
            </a:extLst>
          </p:cNvPr>
          <p:cNvSpPr>
            <a:spLocks noGrp="1"/>
          </p:cNvSpPr>
          <p:nvPr>
            <p:ph sz="half" idx="2"/>
          </p:nvPr>
        </p:nvSpPr>
        <p:spPr>
          <a:xfrm>
            <a:off x="839788" y="2505073"/>
            <a:ext cx="5157787" cy="393192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4">
            <a:extLst>
              <a:ext uri="{FF2B5EF4-FFF2-40B4-BE49-F238E27FC236}">
                <a16:creationId xmlns:a16="http://schemas.microsoft.com/office/drawing/2014/main" id="{235AABF7-EE4E-CF23-BFD3-C2D4B1E2A1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5">
            <a:extLst>
              <a:ext uri="{FF2B5EF4-FFF2-40B4-BE49-F238E27FC236}">
                <a16:creationId xmlns:a16="http://schemas.microsoft.com/office/drawing/2014/main" id="{184A8460-DBF0-A007-1634-72BA3AC07006}"/>
              </a:ext>
            </a:extLst>
          </p:cNvPr>
          <p:cNvSpPr>
            <a:spLocks noGrp="1"/>
          </p:cNvSpPr>
          <p:nvPr>
            <p:ph sz="quarter" idx="4"/>
          </p:nvPr>
        </p:nvSpPr>
        <p:spPr>
          <a:xfrm>
            <a:off x="6172200" y="2505073"/>
            <a:ext cx="5183188" cy="3931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1556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184A292-0364-BAA3-4674-9704C88D0366}"/>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17127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2390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8B99EAB-DB40-EE5E-D8CB-F2AF517083D8}"/>
              </a:ext>
            </a:extLst>
          </p:cNvPr>
          <p:cNvPicPr>
            <a:picLocks noChangeAspect="1"/>
          </p:cNvPicPr>
          <p:nvPr userDrawn="1"/>
        </p:nvPicPr>
        <p:blipFill>
          <a:blip r:embed="rId2"/>
          <a:srcRect/>
          <a:stretch/>
        </p:blipFill>
        <p:spPr>
          <a:xfrm>
            <a:off x="1" y="0"/>
            <a:ext cx="12188950" cy="6863434"/>
          </a:xfrm>
          <a:prstGeom prst="rect">
            <a:avLst/>
          </a:prstGeom>
        </p:spPr>
      </p:pic>
      <p:sp>
        <p:nvSpPr>
          <p:cNvPr id="10" name="Title 1">
            <a:extLst>
              <a:ext uri="{FF2B5EF4-FFF2-40B4-BE49-F238E27FC236}">
                <a16:creationId xmlns:a16="http://schemas.microsoft.com/office/drawing/2014/main" id="{E02223F3-DB28-83EE-8265-694EF3868A69}"/>
              </a:ext>
            </a:extLst>
          </p:cNvPr>
          <p:cNvSpPr>
            <a:spLocks noGrp="1"/>
          </p:cNvSpPr>
          <p:nvPr>
            <p:ph type="title"/>
          </p:nvPr>
        </p:nvSpPr>
        <p:spPr>
          <a:xfrm>
            <a:off x="775504" y="457200"/>
            <a:ext cx="3996521" cy="1600200"/>
          </a:xfrm>
        </p:spPr>
        <p:txBody>
          <a:bodyPr anchor="b"/>
          <a:lstStyle>
            <a:lvl1pPr>
              <a:defRPr sz="3200"/>
            </a:lvl1pPr>
          </a:lstStyle>
          <a:p>
            <a:r>
              <a:rPr lang="en-US" dirty="0"/>
              <a:t>Click to edit Master title style</a:t>
            </a:r>
          </a:p>
        </p:txBody>
      </p:sp>
      <p:sp>
        <p:nvSpPr>
          <p:cNvPr id="11" name="Content Placeholder 2">
            <a:extLst>
              <a:ext uri="{FF2B5EF4-FFF2-40B4-BE49-F238E27FC236}">
                <a16:creationId xmlns:a16="http://schemas.microsoft.com/office/drawing/2014/main" id="{115C227A-7C9C-9B57-9182-AA3819421F57}"/>
              </a:ext>
            </a:extLst>
          </p:cNvPr>
          <p:cNvSpPr>
            <a:spLocks noGrp="1"/>
          </p:cNvSpPr>
          <p:nvPr>
            <p:ph idx="1"/>
          </p:nvPr>
        </p:nvSpPr>
        <p:spPr>
          <a:xfrm>
            <a:off x="5183188" y="987424"/>
            <a:ext cx="6126480"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3">
            <a:extLst>
              <a:ext uri="{FF2B5EF4-FFF2-40B4-BE49-F238E27FC236}">
                <a16:creationId xmlns:a16="http://schemas.microsoft.com/office/drawing/2014/main" id="{E95C95A7-14BA-3FE8-6963-AC8CFCD43ABA}"/>
              </a:ext>
            </a:extLst>
          </p:cNvPr>
          <p:cNvSpPr>
            <a:spLocks noGrp="1"/>
          </p:cNvSpPr>
          <p:nvPr>
            <p:ph type="body" sz="half" idx="2"/>
          </p:nvPr>
        </p:nvSpPr>
        <p:spPr>
          <a:xfrm>
            <a:off x="775504" y="2057399"/>
            <a:ext cx="3996521" cy="4480560"/>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15" name="Picture 14" descr="A blue and green logo&#10;&#10;AI-generated content may be incorrect.">
            <a:extLst>
              <a:ext uri="{FF2B5EF4-FFF2-40B4-BE49-F238E27FC236}">
                <a16:creationId xmlns:a16="http://schemas.microsoft.com/office/drawing/2014/main" id="{1B6BBEBB-3739-F235-141D-8CF3861E97DC}"/>
              </a:ext>
            </a:extLst>
          </p:cNvPr>
          <p:cNvPicPr>
            <a:picLocks noChangeAspect="1"/>
          </p:cNvPicPr>
          <p:nvPr userDrawn="1"/>
        </p:nvPicPr>
        <p:blipFill>
          <a:blip r:embed="rId3"/>
          <a:stretch>
            <a:fillRect/>
          </a:stretch>
        </p:blipFill>
        <p:spPr>
          <a:xfrm>
            <a:off x="10741306" y="6243810"/>
            <a:ext cx="1341530" cy="514253"/>
          </a:xfrm>
          <a:prstGeom prst="rect">
            <a:avLst/>
          </a:prstGeom>
        </p:spPr>
      </p:pic>
    </p:spTree>
    <p:extLst>
      <p:ext uri="{BB962C8B-B14F-4D97-AF65-F5344CB8AC3E}">
        <p14:creationId xmlns:p14="http://schemas.microsoft.com/office/powerpoint/2010/main" val="2551000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451F47A-7F6E-B755-6035-4A767180E1E9}"/>
              </a:ext>
            </a:extLst>
          </p:cNvPr>
          <p:cNvPicPr>
            <a:picLocks noChangeAspect="1"/>
          </p:cNvPicPr>
          <p:nvPr userDrawn="1"/>
        </p:nvPicPr>
        <p:blipFill>
          <a:blip r:embed="rId2"/>
          <a:srcRect/>
          <a:stretch/>
        </p:blipFill>
        <p:spPr>
          <a:xfrm>
            <a:off x="1" y="0"/>
            <a:ext cx="12188950" cy="6863434"/>
          </a:xfrm>
          <a:prstGeom prst="rect">
            <a:avLst/>
          </a:prstGeom>
        </p:spPr>
      </p:pic>
      <p:sp>
        <p:nvSpPr>
          <p:cNvPr id="10" name="Title 1">
            <a:extLst>
              <a:ext uri="{FF2B5EF4-FFF2-40B4-BE49-F238E27FC236}">
                <a16:creationId xmlns:a16="http://schemas.microsoft.com/office/drawing/2014/main" id="{51B6DC99-6A4A-4440-223B-52858C12E5CF}"/>
              </a:ext>
            </a:extLst>
          </p:cNvPr>
          <p:cNvSpPr>
            <a:spLocks noGrp="1"/>
          </p:cNvSpPr>
          <p:nvPr>
            <p:ph type="title"/>
          </p:nvPr>
        </p:nvSpPr>
        <p:spPr>
          <a:xfrm>
            <a:off x="752354" y="457200"/>
            <a:ext cx="4019671" cy="1600200"/>
          </a:xfrm>
        </p:spPr>
        <p:txBody>
          <a:bodyPr anchor="b"/>
          <a:lstStyle>
            <a:lvl1pPr>
              <a:defRPr sz="3200"/>
            </a:lvl1pPr>
          </a:lstStyle>
          <a:p>
            <a:r>
              <a:rPr lang="en-US" dirty="0"/>
              <a:t>Click to edit Master title style</a:t>
            </a:r>
          </a:p>
        </p:txBody>
      </p:sp>
      <p:sp>
        <p:nvSpPr>
          <p:cNvPr id="11" name="Picture Placeholder 2">
            <a:extLst>
              <a:ext uri="{FF2B5EF4-FFF2-40B4-BE49-F238E27FC236}">
                <a16:creationId xmlns:a16="http://schemas.microsoft.com/office/drawing/2014/main" id="{7FDB3C4F-50BE-2D6C-ACE7-B129AFD345DB}"/>
              </a:ext>
            </a:extLst>
          </p:cNvPr>
          <p:cNvSpPr>
            <a:spLocks noGrp="1"/>
          </p:cNvSpPr>
          <p:nvPr>
            <p:ph type="pic" idx="1"/>
          </p:nvPr>
        </p:nvSpPr>
        <p:spPr>
          <a:xfrm>
            <a:off x="5183188" y="987424"/>
            <a:ext cx="6172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2" name="Text Placeholder 3">
            <a:extLst>
              <a:ext uri="{FF2B5EF4-FFF2-40B4-BE49-F238E27FC236}">
                <a16:creationId xmlns:a16="http://schemas.microsoft.com/office/drawing/2014/main" id="{2A096B6E-4D58-A13F-F5AC-168E689B5645}"/>
              </a:ext>
            </a:extLst>
          </p:cNvPr>
          <p:cNvSpPr>
            <a:spLocks noGrp="1"/>
          </p:cNvSpPr>
          <p:nvPr>
            <p:ph type="body" sz="half" idx="2"/>
          </p:nvPr>
        </p:nvSpPr>
        <p:spPr>
          <a:xfrm>
            <a:off x="752354" y="2057399"/>
            <a:ext cx="4019671" cy="4480560"/>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4" name="Picture 13" descr="A blue and green logo&#10;&#10;AI-generated content may be incorrect.">
            <a:extLst>
              <a:ext uri="{FF2B5EF4-FFF2-40B4-BE49-F238E27FC236}">
                <a16:creationId xmlns:a16="http://schemas.microsoft.com/office/drawing/2014/main" id="{6C62C3AB-19AB-0619-F1C9-50E2DC0DB0E8}"/>
              </a:ext>
            </a:extLst>
          </p:cNvPr>
          <p:cNvPicPr>
            <a:picLocks noChangeAspect="1"/>
          </p:cNvPicPr>
          <p:nvPr userDrawn="1"/>
        </p:nvPicPr>
        <p:blipFill>
          <a:blip r:embed="rId3"/>
          <a:stretch>
            <a:fillRect/>
          </a:stretch>
        </p:blipFill>
        <p:spPr>
          <a:xfrm>
            <a:off x="10741306" y="6243810"/>
            <a:ext cx="1341530" cy="514253"/>
          </a:xfrm>
          <a:prstGeom prst="rect">
            <a:avLst/>
          </a:prstGeom>
        </p:spPr>
      </p:pic>
    </p:spTree>
    <p:extLst>
      <p:ext uri="{BB962C8B-B14F-4D97-AF65-F5344CB8AC3E}">
        <p14:creationId xmlns:p14="http://schemas.microsoft.com/office/powerpoint/2010/main" val="933335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8.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1784B8E-8AAB-B8B1-03DF-347B7791BE91}"/>
              </a:ext>
            </a:extLst>
          </p:cNvPr>
          <p:cNvPicPr>
            <a:picLocks noChangeAspect="1"/>
          </p:cNvPicPr>
          <p:nvPr userDrawn="1"/>
        </p:nvPicPr>
        <p:blipFill>
          <a:blip r:embed="rId11"/>
          <a:srcRect/>
          <a:stretch/>
        </p:blipFill>
        <p:spPr>
          <a:xfrm>
            <a:off x="1" y="0"/>
            <a:ext cx="12188950" cy="6863434"/>
          </a:xfrm>
          <a:prstGeom prst="rect">
            <a:avLst/>
          </a:prstGeom>
        </p:spPr>
      </p:pic>
      <p:sp>
        <p:nvSpPr>
          <p:cNvPr id="8" name="Title Placeholder 1">
            <a:extLst>
              <a:ext uri="{FF2B5EF4-FFF2-40B4-BE49-F238E27FC236}">
                <a16:creationId xmlns:a16="http://schemas.microsoft.com/office/drawing/2014/main" id="{D0606D08-860B-47AB-03AB-F5FDB652055F}"/>
              </a:ext>
            </a:extLst>
          </p:cNvPr>
          <p:cNvSpPr>
            <a:spLocks noGrp="1"/>
          </p:cNvSpPr>
          <p:nvPr>
            <p:ph type="title"/>
          </p:nvPr>
        </p:nvSpPr>
        <p:spPr>
          <a:xfrm>
            <a:off x="838200" y="365124"/>
            <a:ext cx="10515600" cy="822960"/>
          </a:xfrm>
          <a:prstGeom prst="rect">
            <a:avLst/>
          </a:prstGeom>
        </p:spPr>
        <p:txBody>
          <a:bodyPr vert="horz" lIns="91440" tIns="45720" rIns="91440" bIns="45720" rtlCol="0" anchor="ctr">
            <a:normAutofit/>
          </a:bodyPr>
          <a:lstStyle/>
          <a:p>
            <a:r>
              <a:rPr lang="en-US" dirty="0"/>
              <a:t>Click to edit Master title style</a:t>
            </a:r>
          </a:p>
        </p:txBody>
      </p:sp>
      <p:sp>
        <p:nvSpPr>
          <p:cNvPr id="9" name="Text Placeholder 2">
            <a:extLst>
              <a:ext uri="{FF2B5EF4-FFF2-40B4-BE49-F238E27FC236}">
                <a16:creationId xmlns:a16="http://schemas.microsoft.com/office/drawing/2014/main" id="{A8B9099F-A2F2-C49D-38F5-716D0BE2BDC6}"/>
              </a:ext>
            </a:extLst>
          </p:cNvPr>
          <p:cNvSpPr>
            <a:spLocks noGrp="1"/>
          </p:cNvSpPr>
          <p:nvPr>
            <p:ph type="body" idx="1"/>
          </p:nvPr>
        </p:nvSpPr>
        <p:spPr>
          <a:xfrm>
            <a:off x="838200" y="1825625"/>
            <a:ext cx="10515600"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Picture 14" descr="A blue and black logo&#10;&#10;AI-generated content may be incorrect.">
            <a:extLst>
              <a:ext uri="{FF2B5EF4-FFF2-40B4-BE49-F238E27FC236}">
                <a16:creationId xmlns:a16="http://schemas.microsoft.com/office/drawing/2014/main" id="{0368267A-507C-1ED2-56C6-85419BE169C2}"/>
              </a:ext>
            </a:extLst>
          </p:cNvPr>
          <p:cNvPicPr>
            <a:picLocks noChangeAspect="1"/>
          </p:cNvPicPr>
          <p:nvPr userDrawn="1"/>
        </p:nvPicPr>
        <p:blipFill>
          <a:blip r:embed="rId12"/>
          <a:stretch>
            <a:fillRect/>
          </a:stretch>
        </p:blipFill>
        <p:spPr>
          <a:xfrm>
            <a:off x="185195" y="6161539"/>
            <a:ext cx="1643605" cy="623200"/>
          </a:xfrm>
          <a:prstGeom prst="rect">
            <a:avLst/>
          </a:prstGeom>
        </p:spPr>
      </p:pic>
    </p:spTree>
    <p:extLst>
      <p:ext uri="{BB962C8B-B14F-4D97-AF65-F5344CB8AC3E}">
        <p14:creationId xmlns:p14="http://schemas.microsoft.com/office/powerpoint/2010/main" val="337686568"/>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590609-7243-EAEC-DAE0-B44642210E1B}"/>
              </a:ext>
            </a:extLst>
          </p:cNvPr>
          <p:cNvPicPr>
            <a:picLocks noChangeAspect="1"/>
          </p:cNvPicPr>
          <p:nvPr userDrawn="1"/>
        </p:nvPicPr>
        <p:blipFill>
          <a:blip r:embed="rId11"/>
          <a:srcRect/>
          <a:stretch/>
        </p:blipFill>
        <p:spPr>
          <a:xfrm>
            <a:off x="1" y="0"/>
            <a:ext cx="12188950" cy="6863434"/>
          </a:xfrm>
          <a:prstGeom prst="rect">
            <a:avLst/>
          </a:prstGeom>
        </p:spPr>
      </p:pic>
      <p:sp>
        <p:nvSpPr>
          <p:cNvPr id="8" name="Title Placeholder 1">
            <a:extLst>
              <a:ext uri="{FF2B5EF4-FFF2-40B4-BE49-F238E27FC236}">
                <a16:creationId xmlns:a16="http://schemas.microsoft.com/office/drawing/2014/main" id="{C5DD75A8-2540-78AE-34BF-0806789920F2}"/>
              </a:ext>
            </a:extLst>
          </p:cNvPr>
          <p:cNvSpPr>
            <a:spLocks noGrp="1"/>
          </p:cNvSpPr>
          <p:nvPr>
            <p:ph type="title"/>
          </p:nvPr>
        </p:nvSpPr>
        <p:spPr>
          <a:xfrm>
            <a:off x="1979271" y="365124"/>
            <a:ext cx="9359289" cy="1280160"/>
          </a:xfrm>
          <a:prstGeom prst="rect">
            <a:avLst/>
          </a:prstGeom>
        </p:spPr>
        <p:txBody>
          <a:bodyPr vert="horz" lIns="91440" tIns="45720" rIns="91440" bIns="45720" rtlCol="0" anchor="ctr">
            <a:normAutofit/>
          </a:bodyPr>
          <a:lstStyle/>
          <a:p>
            <a:r>
              <a:rPr lang="en-US" dirty="0"/>
              <a:t>Click to edit Master title style</a:t>
            </a:r>
          </a:p>
        </p:txBody>
      </p:sp>
      <p:sp>
        <p:nvSpPr>
          <p:cNvPr id="9" name="Text Placeholder 2">
            <a:extLst>
              <a:ext uri="{FF2B5EF4-FFF2-40B4-BE49-F238E27FC236}">
                <a16:creationId xmlns:a16="http://schemas.microsoft.com/office/drawing/2014/main" id="{F0E102A1-44C5-13DF-9A38-62E79FA8C8F5}"/>
              </a:ext>
            </a:extLst>
          </p:cNvPr>
          <p:cNvSpPr>
            <a:spLocks noGrp="1"/>
          </p:cNvSpPr>
          <p:nvPr>
            <p:ph type="body" idx="1"/>
          </p:nvPr>
        </p:nvSpPr>
        <p:spPr>
          <a:xfrm>
            <a:off x="1979271" y="1825625"/>
            <a:ext cx="9359289"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descr="A blue and black logo&#10;&#10;AI-generated content may be incorrect.">
            <a:extLst>
              <a:ext uri="{FF2B5EF4-FFF2-40B4-BE49-F238E27FC236}">
                <a16:creationId xmlns:a16="http://schemas.microsoft.com/office/drawing/2014/main" id="{9FB874C7-745B-59DF-0051-3839DB6148E4}"/>
              </a:ext>
            </a:extLst>
          </p:cNvPr>
          <p:cNvPicPr>
            <a:picLocks noChangeAspect="1"/>
          </p:cNvPicPr>
          <p:nvPr userDrawn="1"/>
        </p:nvPicPr>
        <p:blipFill>
          <a:blip r:embed="rId12"/>
          <a:stretch>
            <a:fillRect/>
          </a:stretch>
        </p:blipFill>
        <p:spPr>
          <a:xfrm>
            <a:off x="10544536" y="6129912"/>
            <a:ext cx="1412111" cy="535425"/>
          </a:xfrm>
          <a:prstGeom prst="rect">
            <a:avLst/>
          </a:prstGeom>
        </p:spPr>
      </p:pic>
    </p:spTree>
    <p:extLst>
      <p:ext uri="{BB962C8B-B14F-4D97-AF65-F5344CB8AC3E}">
        <p14:creationId xmlns:p14="http://schemas.microsoft.com/office/powerpoint/2010/main" val="307321234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CA73DE-A634-7642-09AB-43A846E8D2C1}"/>
              </a:ext>
            </a:extLst>
          </p:cNvPr>
          <p:cNvSpPr>
            <a:spLocks noGrp="1"/>
          </p:cNvSpPr>
          <p:nvPr>
            <p:ph type="ctrTitle"/>
          </p:nvPr>
        </p:nvSpPr>
        <p:spPr/>
        <p:txBody>
          <a:bodyPr/>
          <a:lstStyle/>
          <a:p>
            <a:r>
              <a:rPr lang="en-US" b="1" dirty="0"/>
              <a:t>Grants Management Overview</a:t>
            </a:r>
            <a:endParaRPr lang="en-US" dirty="0"/>
          </a:p>
        </p:txBody>
      </p:sp>
      <p:sp>
        <p:nvSpPr>
          <p:cNvPr id="5" name="Subtitle 4">
            <a:extLst>
              <a:ext uri="{FF2B5EF4-FFF2-40B4-BE49-F238E27FC236}">
                <a16:creationId xmlns:a16="http://schemas.microsoft.com/office/drawing/2014/main" id="{8A6049A2-CC10-D73B-DF33-67D2049B019B}"/>
              </a:ext>
            </a:extLst>
          </p:cNvPr>
          <p:cNvSpPr>
            <a:spLocks noGrp="1"/>
          </p:cNvSpPr>
          <p:nvPr>
            <p:ph type="subTitle" idx="1"/>
          </p:nvPr>
        </p:nvSpPr>
        <p:spPr/>
        <p:txBody>
          <a:bodyPr>
            <a:normAutofit fontScale="92500" lnSpcReduction="10000"/>
          </a:bodyPr>
          <a:lstStyle/>
          <a:p>
            <a:r>
              <a:rPr lang="en-US" dirty="0"/>
              <a:t>Presented by</a:t>
            </a:r>
          </a:p>
          <a:p>
            <a:r>
              <a:rPr lang="en-US" dirty="0"/>
              <a:t>Lupe Valencia, Chief Finance Officer</a:t>
            </a:r>
          </a:p>
          <a:p>
            <a:r>
              <a:rPr lang="en-US" dirty="0"/>
              <a:t>University of the Virgin Islands</a:t>
            </a:r>
          </a:p>
        </p:txBody>
      </p:sp>
    </p:spTree>
    <p:extLst>
      <p:ext uri="{BB962C8B-B14F-4D97-AF65-F5344CB8AC3E}">
        <p14:creationId xmlns:p14="http://schemas.microsoft.com/office/powerpoint/2010/main" val="52267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Compliance Oversight and Reporting</a:t>
            </a:r>
          </a:p>
        </p:txBody>
      </p:sp>
      <p:sp>
        <p:nvSpPr>
          <p:cNvPr id="3" name="Content Placeholder 2"/>
          <p:cNvSpPr>
            <a:spLocks noGrp="1"/>
          </p:cNvSpPr>
          <p:nvPr>
            <p:ph idx="1"/>
          </p:nvPr>
        </p:nvSpPr>
        <p:spPr/>
        <p:txBody>
          <a:bodyPr vert="horz" lIns="91440" tIns="45720" rIns="91440" bIns="45720" rtlCol="0" anchor="t">
            <a:normAutofit/>
          </a:bodyPr>
          <a:lstStyle/>
          <a:p>
            <a:r>
              <a:rPr lang="en-US" dirty="0"/>
              <a:t>Service and Recharge Centers Oversight</a:t>
            </a:r>
          </a:p>
          <a:p>
            <a:r>
              <a:rPr lang="en-US" dirty="0"/>
              <a:t>Effort Reporting and Certifications</a:t>
            </a:r>
          </a:p>
          <a:p>
            <a:r>
              <a:rPr lang="en-US" dirty="0"/>
              <a:t>Payroll Reallocation and Cost Transfers</a:t>
            </a:r>
          </a:p>
          <a:p>
            <a:r>
              <a:rPr lang="en-US" dirty="0"/>
              <a:t>Audit Coordination</a:t>
            </a:r>
          </a:p>
          <a:p>
            <a:r>
              <a:rPr lang="en-US" dirty="0"/>
              <a:t>Sub-recipient Monitoring</a:t>
            </a:r>
          </a:p>
          <a:p>
            <a:r>
              <a:rPr lang="en-US" dirty="0"/>
              <a:t>Fringe Benefit Rates (and their development)</a:t>
            </a:r>
          </a:p>
          <a:p>
            <a:pPr lvl="1">
              <a:buFont typeface="Courier New" panose="020B0604020202020204" pitchFamily="34" charset="0"/>
              <a:buChar char="o"/>
            </a:pPr>
            <a:r>
              <a:rPr lang="en-US" dirty="0">
                <a:ea typeface="Calibri"/>
                <a:cs typeface="Calibri"/>
              </a:rPr>
              <a:t>Only if fringe rates are federally negotiated</a:t>
            </a:r>
          </a:p>
          <a:p>
            <a:r>
              <a:rPr lang="en-US" dirty="0"/>
              <a:t>Internal Metric Reporting</a:t>
            </a:r>
          </a:p>
        </p:txBody>
      </p:sp>
    </p:spTree>
    <p:extLst>
      <p:ext uri="{BB962C8B-B14F-4D97-AF65-F5344CB8AC3E}">
        <p14:creationId xmlns:p14="http://schemas.microsoft.com/office/powerpoint/2010/main" val="456240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Property Accounting</a:t>
            </a:r>
          </a:p>
        </p:txBody>
      </p:sp>
      <p:sp>
        <p:nvSpPr>
          <p:cNvPr id="3" name="Content Placeholder 2"/>
          <p:cNvSpPr>
            <a:spLocks noGrp="1"/>
          </p:cNvSpPr>
          <p:nvPr>
            <p:ph idx="1"/>
          </p:nvPr>
        </p:nvSpPr>
        <p:spPr>
          <a:xfrm>
            <a:off x="1981200" y="1600202"/>
            <a:ext cx="8229600" cy="4876799"/>
          </a:xfrm>
        </p:spPr>
        <p:txBody>
          <a:bodyPr>
            <a:normAutofit/>
          </a:bodyPr>
          <a:lstStyle/>
          <a:p>
            <a:r>
              <a:rPr lang="en-US" dirty="0"/>
              <a:t>Record acquisitions of Capital Equipment, Buildings, Land, and the Improvements to Land</a:t>
            </a:r>
          </a:p>
          <a:p>
            <a:r>
              <a:rPr lang="en-US" dirty="0"/>
              <a:t>Inventories of Tagged Property (usually done Annually by a designated “Inventory Controller” in each Department)</a:t>
            </a:r>
          </a:p>
          <a:p>
            <a:r>
              <a:rPr lang="en-US" dirty="0"/>
              <a:t>Fabricated Equipment (properly account for costs and documentation)</a:t>
            </a:r>
          </a:p>
          <a:p>
            <a:r>
              <a:rPr lang="en-US" dirty="0"/>
              <a:t>University Surplus and Salvage (at end of the useful life, when replaced, or when otherwise disposed of)</a:t>
            </a:r>
          </a:p>
        </p:txBody>
      </p:sp>
    </p:spTree>
    <p:extLst>
      <p:ext uri="{BB962C8B-B14F-4D97-AF65-F5344CB8AC3E}">
        <p14:creationId xmlns:p14="http://schemas.microsoft.com/office/powerpoint/2010/main" val="88776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2534" y="368061"/>
            <a:ext cx="8229600" cy="914400"/>
          </a:xfrm>
        </p:spPr>
        <p:txBody>
          <a:bodyPr>
            <a:normAutofit fontScale="90000"/>
          </a:bodyPr>
          <a:lstStyle/>
          <a:p>
            <a:r>
              <a:rPr lang="en-US" dirty="0"/>
              <a:t>Departmental</a:t>
            </a:r>
            <a:r>
              <a:rPr lang="en-US" b="1" dirty="0"/>
              <a:t> </a:t>
            </a:r>
            <a:r>
              <a:rPr lang="en-US" dirty="0"/>
              <a:t>Administration</a:t>
            </a:r>
            <a:br>
              <a:rPr lang="en-US" dirty="0"/>
            </a:br>
            <a:endParaRPr lang="en-US" dirty="0"/>
          </a:p>
        </p:txBody>
      </p:sp>
      <p:sp>
        <p:nvSpPr>
          <p:cNvPr id="3" name="Content Placeholder 2"/>
          <p:cNvSpPr>
            <a:spLocks noGrp="1"/>
          </p:cNvSpPr>
          <p:nvPr>
            <p:ph idx="1"/>
          </p:nvPr>
        </p:nvSpPr>
        <p:spPr>
          <a:xfrm>
            <a:off x="1742534" y="2035833"/>
            <a:ext cx="8019691" cy="3996906"/>
          </a:xfrm>
        </p:spPr>
        <p:txBody>
          <a:bodyPr vert="horz" lIns="91440" tIns="45720" rIns="91440" bIns="45720" rtlCol="0" anchor="t">
            <a:noAutofit/>
          </a:bodyPr>
          <a:lstStyle/>
          <a:p>
            <a:r>
              <a:rPr lang="en-US" sz="2400" dirty="0"/>
              <a:t>Prepare and manage the Project Budget</a:t>
            </a:r>
          </a:p>
          <a:p>
            <a:r>
              <a:rPr lang="en-US" sz="2400" dirty="0"/>
              <a:t>Prepare any required Cost Transfers</a:t>
            </a:r>
          </a:p>
          <a:p>
            <a:r>
              <a:rPr lang="en-US" sz="2400" dirty="0"/>
              <a:t>Monitor Timely Submission of Effort Reports</a:t>
            </a:r>
          </a:p>
          <a:p>
            <a:r>
              <a:rPr lang="en-US" sz="2400" dirty="0"/>
              <a:t>Coordination with Project Sponsor’s representatives</a:t>
            </a:r>
          </a:p>
          <a:p>
            <a:endParaRPr lang="en-US" sz="2100" dirty="0"/>
          </a:p>
        </p:txBody>
      </p:sp>
    </p:spTree>
    <p:extLst>
      <p:ext uri="{BB962C8B-B14F-4D97-AF65-F5344CB8AC3E}">
        <p14:creationId xmlns:p14="http://schemas.microsoft.com/office/powerpoint/2010/main" val="1867344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1706562"/>
          </a:xfrm>
        </p:spPr>
        <p:txBody>
          <a:bodyPr>
            <a:normAutofit fontScale="90000"/>
          </a:bodyPr>
          <a:lstStyle/>
          <a:p>
            <a:r>
              <a:rPr lang="en-US" dirty="0"/>
              <a:t>Principal Investigators (“PI”s) – Training is Advised; A Sample Curriculum; Create a “PI Handbook”</a:t>
            </a:r>
          </a:p>
        </p:txBody>
      </p:sp>
      <p:sp>
        <p:nvSpPr>
          <p:cNvPr id="3" name="Content Placeholder 2"/>
          <p:cNvSpPr>
            <a:spLocks noGrp="1"/>
          </p:cNvSpPr>
          <p:nvPr>
            <p:ph idx="1"/>
          </p:nvPr>
        </p:nvSpPr>
        <p:spPr>
          <a:xfrm>
            <a:off x="1981200" y="1726721"/>
            <a:ext cx="8229600" cy="4267200"/>
          </a:xfrm>
        </p:spPr>
        <p:txBody>
          <a:bodyPr>
            <a:normAutofit/>
          </a:bodyPr>
          <a:lstStyle/>
          <a:p>
            <a:pPr marL="0" indent="0">
              <a:buNone/>
            </a:pPr>
            <a:r>
              <a:rPr lang="en-US" dirty="0"/>
              <a:t>Basic Highlights of Executing and Managing a Sponsored Award</a:t>
            </a:r>
          </a:p>
          <a:p>
            <a:r>
              <a:rPr lang="en-US" dirty="0"/>
              <a:t>Read the Contract and Award Details</a:t>
            </a:r>
          </a:p>
          <a:p>
            <a:r>
              <a:rPr lang="en-US" dirty="0"/>
              <a:t>Identify the Contract Type</a:t>
            </a:r>
          </a:p>
          <a:p>
            <a:r>
              <a:rPr lang="en-US" dirty="0"/>
              <a:t>Identify the Award Type</a:t>
            </a:r>
          </a:p>
          <a:p>
            <a:r>
              <a:rPr lang="en-US" dirty="0"/>
              <a:t>Governing Regulations (Understand and Comply)</a:t>
            </a:r>
          </a:p>
          <a:p>
            <a:r>
              <a:rPr lang="en-US" dirty="0"/>
              <a:t>Mandatory Agency Training or Disclosure(s) </a:t>
            </a:r>
          </a:p>
          <a:p>
            <a:r>
              <a:rPr lang="en-US" dirty="0"/>
              <a:t>Manage the Award</a:t>
            </a:r>
          </a:p>
          <a:p>
            <a:endParaRPr lang="en-US" dirty="0"/>
          </a:p>
        </p:txBody>
      </p:sp>
    </p:spTree>
    <p:extLst>
      <p:ext uri="{BB962C8B-B14F-4D97-AF65-F5344CB8AC3E}">
        <p14:creationId xmlns:p14="http://schemas.microsoft.com/office/powerpoint/2010/main" val="2764845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770" y="207034"/>
            <a:ext cx="11680166" cy="1276709"/>
          </a:xfrm>
        </p:spPr>
        <p:txBody>
          <a:bodyPr>
            <a:normAutofit fontScale="90000"/>
          </a:bodyPr>
          <a:lstStyle/>
          <a:p>
            <a:r>
              <a:rPr lang="en-US" dirty="0"/>
              <a:t>What kind of Research takes place at your institution ?  Which Sponsors are in your Portfolio ?</a:t>
            </a:r>
          </a:p>
        </p:txBody>
      </p:sp>
      <p:sp>
        <p:nvSpPr>
          <p:cNvPr id="3" name="Content Placeholder 2"/>
          <p:cNvSpPr>
            <a:spLocks noGrp="1"/>
          </p:cNvSpPr>
          <p:nvPr>
            <p:ph idx="1"/>
          </p:nvPr>
        </p:nvSpPr>
        <p:spPr>
          <a:xfrm>
            <a:off x="1791419" y="2106283"/>
            <a:ext cx="8229600" cy="3352800"/>
          </a:xfrm>
        </p:spPr>
        <p:txBody>
          <a:bodyPr>
            <a:normAutofit/>
          </a:bodyPr>
          <a:lstStyle/>
          <a:p>
            <a:pPr marL="0" indent="0">
              <a:buNone/>
            </a:pPr>
            <a:r>
              <a:rPr lang="en-US" dirty="0"/>
              <a:t>Contract Types:</a:t>
            </a:r>
          </a:p>
          <a:p>
            <a:r>
              <a:rPr lang="en-US" dirty="0"/>
              <a:t>Contracts</a:t>
            </a:r>
          </a:p>
          <a:p>
            <a:r>
              <a:rPr lang="en-US" dirty="0"/>
              <a:t>Cooperative Agreements</a:t>
            </a:r>
          </a:p>
          <a:p>
            <a:r>
              <a:rPr lang="en-US" dirty="0"/>
              <a:t>Grants</a:t>
            </a:r>
          </a:p>
          <a:p>
            <a:r>
              <a:rPr lang="en-US" dirty="0"/>
              <a:t>Subcontracts</a:t>
            </a:r>
          </a:p>
          <a:p>
            <a:pPr marL="0" indent="0">
              <a:buNone/>
            </a:pPr>
            <a:endParaRPr lang="en-US" dirty="0"/>
          </a:p>
        </p:txBody>
      </p:sp>
    </p:spTree>
    <p:extLst>
      <p:ext uri="{BB962C8B-B14F-4D97-AF65-F5344CB8AC3E}">
        <p14:creationId xmlns:p14="http://schemas.microsoft.com/office/powerpoint/2010/main" val="604490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 Types</a:t>
            </a:r>
          </a:p>
        </p:txBody>
      </p:sp>
      <p:sp>
        <p:nvSpPr>
          <p:cNvPr id="3" name="Content Placeholder 2"/>
          <p:cNvSpPr>
            <a:spLocks noGrp="1"/>
          </p:cNvSpPr>
          <p:nvPr>
            <p:ph idx="1"/>
          </p:nvPr>
        </p:nvSpPr>
        <p:spPr>
          <a:xfrm>
            <a:off x="327804" y="1532327"/>
            <a:ext cx="11025996" cy="4572000"/>
          </a:xfrm>
        </p:spPr>
        <p:txBody>
          <a:bodyPr>
            <a:normAutofit/>
          </a:bodyPr>
          <a:lstStyle/>
          <a:p>
            <a:pPr>
              <a:lnSpc>
                <a:spcPct val="90000"/>
              </a:lnSpc>
              <a:buNone/>
            </a:pPr>
            <a:r>
              <a:rPr lang="en-US" altLang="en-US" sz="4800" dirty="0">
                <a:cs typeface="Times New Roman" pitchFamily="18" charset="0"/>
              </a:rPr>
              <a:t>Contract:</a:t>
            </a:r>
          </a:p>
          <a:p>
            <a:pPr>
              <a:lnSpc>
                <a:spcPct val="90000"/>
              </a:lnSpc>
              <a:buNone/>
            </a:pPr>
            <a:r>
              <a:rPr lang="en-US" altLang="en-US" dirty="0">
                <a:cs typeface="Times New Roman" pitchFamily="18" charset="0"/>
              </a:rPr>
              <a:t>Purpose: </a:t>
            </a:r>
          </a:p>
          <a:p>
            <a:pPr>
              <a:lnSpc>
                <a:spcPct val="90000"/>
              </a:lnSpc>
              <a:buNone/>
            </a:pPr>
            <a:r>
              <a:rPr lang="en-US" altLang="en-US" sz="4400" dirty="0">
                <a:cs typeface="Times New Roman" pitchFamily="18" charset="0"/>
              </a:rPr>
              <a:t>	</a:t>
            </a:r>
            <a:r>
              <a:rPr lang="en-US" altLang="en-US" dirty="0">
                <a:cs typeface="Times New Roman" pitchFamily="18" charset="0"/>
              </a:rPr>
              <a:t>Acquisition of property, product or services (“Deliverables”) for direct benefit or use of the Government or other Sponsor.</a:t>
            </a:r>
            <a:r>
              <a:rPr lang="en-US" altLang="en-US" sz="3600" dirty="0">
                <a:cs typeface="Times New Roman" pitchFamily="18" charset="0"/>
              </a:rPr>
              <a:t> </a:t>
            </a:r>
          </a:p>
          <a:p>
            <a:pPr>
              <a:lnSpc>
                <a:spcPct val="90000"/>
              </a:lnSpc>
              <a:buNone/>
            </a:pPr>
            <a:r>
              <a:rPr lang="en-US" altLang="en-US" sz="1600" dirty="0">
                <a:cs typeface="Times New Roman" pitchFamily="18" charset="0"/>
              </a:rPr>
              <a:t>	</a:t>
            </a:r>
          </a:p>
          <a:p>
            <a:pPr>
              <a:lnSpc>
                <a:spcPct val="90000"/>
              </a:lnSpc>
              <a:buNone/>
            </a:pPr>
            <a:r>
              <a:rPr lang="en-US" altLang="en-US" sz="3600" dirty="0">
                <a:cs typeface="Times New Roman" pitchFamily="18" charset="0"/>
              </a:rPr>
              <a:t>Involvement:</a:t>
            </a:r>
          </a:p>
          <a:p>
            <a:pPr>
              <a:lnSpc>
                <a:spcPct val="90000"/>
              </a:lnSpc>
              <a:buNone/>
            </a:pPr>
            <a:r>
              <a:rPr lang="en-US" altLang="en-US" dirty="0">
                <a:cs typeface="Times New Roman" pitchFamily="18" charset="0"/>
              </a:rPr>
              <a:t>	</a:t>
            </a:r>
            <a:r>
              <a:rPr lang="en-US" altLang="en-US" dirty="0"/>
              <a:t>Government/Contractor involvement is substantial; a specific statement of work is expected to be accomplished.</a:t>
            </a:r>
          </a:p>
          <a:p>
            <a:pPr marL="0" indent="0">
              <a:buNone/>
            </a:pPr>
            <a:endParaRPr lang="en-US" dirty="0"/>
          </a:p>
        </p:txBody>
      </p:sp>
    </p:spTree>
    <p:extLst>
      <p:ext uri="{BB962C8B-B14F-4D97-AF65-F5344CB8AC3E}">
        <p14:creationId xmlns:p14="http://schemas.microsoft.com/office/powerpoint/2010/main" val="745645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 Types</a:t>
            </a:r>
          </a:p>
        </p:txBody>
      </p:sp>
      <p:sp>
        <p:nvSpPr>
          <p:cNvPr id="3" name="Content Placeholder 2"/>
          <p:cNvSpPr>
            <a:spLocks noGrp="1"/>
          </p:cNvSpPr>
          <p:nvPr>
            <p:ph idx="1"/>
          </p:nvPr>
        </p:nvSpPr>
        <p:spPr>
          <a:xfrm>
            <a:off x="838200" y="1463315"/>
            <a:ext cx="10515600" cy="4572000"/>
          </a:xfrm>
        </p:spPr>
        <p:txBody>
          <a:bodyPr>
            <a:normAutofit/>
          </a:bodyPr>
          <a:lstStyle/>
          <a:p>
            <a:pPr>
              <a:lnSpc>
                <a:spcPct val="90000"/>
              </a:lnSpc>
              <a:buNone/>
            </a:pPr>
            <a:r>
              <a:rPr lang="en-US" altLang="en-US" sz="4800" dirty="0">
                <a:cs typeface="Times New Roman" pitchFamily="18" charset="0"/>
              </a:rPr>
              <a:t>Cooperative Agreement:</a:t>
            </a:r>
          </a:p>
          <a:p>
            <a:pPr>
              <a:lnSpc>
                <a:spcPct val="90000"/>
              </a:lnSpc>
              <a:buNone/>
            </a:pPr>
            <a:r>
              <a:rPr lang="en-US" altLang="en-US" dirty="0">
                <a:cs typeface="Times New Roman" pitchFamily="18" charset="0"/>
              </a:rPr>
              <a:t>Purpose: </a:t>
            </a:r>
          </a:p>
          <a:p>
            <a:pPr>
              <a:lnSpc>
                <a:spcPct val="90000"/>
              </a:lnSpc>
              <a:buNone/>
            </a:pPr>
            <a:r>
              <a:rPr lang="en-US" altLang="en-US" sz="4400" dirty="0">
                <a:cs typeface="Times New Roman" pitchFamily="18" charset="0"/>
              </a:rPr>
              <a:t>	</a:t>
            </a:r>
            <a:r>
              <a:rPr lang="en-US" altLang="en-US" dirty="0"/>
              <a:t>T</a:t>
            </a:r>
            <a:r>
              <a:rPr lang="en-US" dirty="0"/>
              <a:t>o transfer anything of value from the Government/Sponsor to the recipient to carry out a public or specific purpose</a:t>
            </a:r>
            <a:r>
              <a:rPr lang="en-US" altLang="en-US" dirty="0">
                <a:cs typeface="Times New Roman" pitchFamily="18" charset="0"/>
              </a:rPr>
              <a:t>.</a:t>
            </a:r>
            <a:r>
              <a:rPr lang="en-US" altLang="en-US" sz="3600" dirty="0">
                <a:cs typeface="Times New Roman" pitchFamily="18" charset="0"/>
              </a:rPr>
              <a:t> </a:t>
            </a:r>
          </a:p>
          <a:p>
            <a:pPr>
              <a:lnSpc>
                <a:spcPct val="90000"/>
              </a:lnSpc>
              <a:buNone/>
            </a:pPr>
            <a:r>
              <a:rPr lang="en-US" altLang="en-US" sz="1600" dirty="0">
                <a:cs typeface="Times New Roman" pitchFamily="18" charset="0"/>
              </a:rPr>
              <a:t>	</a:t>
            </a:r>
          </a:p>
          <a:p>
            <a:pPr>
              <a:lnSpc>
                <a:spcPct val="90000"/>
              </a:lnSpc>
              <a:buNone/>
            </a:pPr>
            <a:r>
              <a:rPr lang="en-US" altLang="en-US" sz="3600" dirty="0">
                <a:cs typeface="Times New Roman" pitchFamily="18" charset="0"/>
              </a:rPr>
              <a:t>Involvement:</a:t>
            </a:r>
          </a:p>
          <a:p>
            <a:pPr>
              <a:lnSpc>
                <a:spcPct val="90000"/>
              </a:lnSpc>
              <a:buNone/>
            </a:pPr>
            <a:r>
              <a:rPr lang="en-US" altLang="en-US" dirty="0">
                <a:cs typeface="Times New Roman" pitchFamily="18" charset="0"/>
              </a:rPr>
              <a:t>	</a:t>
            </a:r>
            <a:r>
              <a:rPr lang="en-US" altLang="en-US" dirty="0"/>
              <a:t>S</a:t>
            </a:r>
            <a:r>
              <a:rPr lang="en-US" dirty="0"/>
              <a:t>ubstantial involvement between the Government/Sponsor and the university in carrying out the purpose.</a:t>
            </a:r>
            <a:endParaRPr lang="en-US" altLang="en-US" dirty="0"/>
          </a:p>
          <a:p>
            <a:pPr marL="0" indent="0">
              <a:buNone/>
            </a:pPr>
            <a:endParaRPr lang="en-US" dirty="0"/>
          </a:p>
        </p:txBody>
      </p:sp>
    </p:spTree>
    <p:extLst>
      <p:ext uri="{BB962C8B-B14F-4D97-AF65-F5344CB8AC3E}">
        <p14:creationId xmlns:p14="http://schemas.microsoft.com/office/powerpoint/2010/main" val="760186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 Types</a:t>
            </a:r>
          </a:p>
        </p:txBody>
      </p:sp>
      <p:sp>
        <p:nvSpPr>
          <p:cNvPr id="3" name="Content Placeholder 2"/>
          <p:cNvSpPr>
            <a:spLocks noGrp="1"/>
          </p:cNvSpPr>
          <p:nvPr>
            <p:ph idx="1"/>
          </p:nvPr>
        </p:nvSpPr>
        <p:spPr>
          <a:xfrm>
            <a:off x="838200" y="1446063"/>
            <a:ext cx="10515600" cy="4572000"/>
          </a:xfrm>
        </p:spPr>
        <p:txBody>
          <a:bodyPr>
            <a:normAutofit/>
          </a:bodyPr>
          <a:lstStyle/>
          <a:p>
            <a:pPr>
              <a:lnSpc>
                <a:spcPct val="90000"/>
              </a:lnSpc>
              <a:buNone/>
            </a:pPr>
            <a:r>
              <a:rPr lang="en-US" altLang="en-US" sz="4800" dirty="0">
                <a:cs typeface="Times New Roman" pitchFamily="18" charset="0"/>
              </a:rPr>
              <a:t>Grant:</a:t>
            </a:r>
          </a:p>
          <a:p>
            <a:pPr>
              <a:lnSpc>
                <a:spcPct val="90000"/>
              </a:lnSpc>
              <a:buNone/>
            </a:pPr>
            <a:r>
              <a:rPr lang="en-US" altLang="en-US" dirty="0">
                <a:cs typeface="Times New Roman" pitchFamily="18" charset="0"/>
              </a:rPr>
              <a:t>Purpose: </a:t>
            </a:r>
          </a:p>
          <a:p>
            <a:pPr>
              <a:lnSpc>
                <a:spcPct val="90000"/>
              </a:lnSpc>
              <a:buNone/>
            </a:pPr>
            <a:r>
              <a:rPr lang="en-US" altLang="en-US" sz="4400" dirty="0">
                <a:cs typeface="Times New Roman" pitchFamily="18" charset="0"/>
              </a:rPr>
              <a:t>	</a:t>
            </a:r>
            <a:r>
              <a:rPr lang="en-US" altLang="en-US" dirty="0"/>
              <a:t>T</a:t>
            </a:r>
            <a:r>
              <a:rPr lang="en-US" dirty="0"/>
              <a:t>o transfer anything of value from the Government/Sponsor to the recipient to carry out a public or specific purpose</a:t>
            </a:r>
            <a:r>
              <a:rPr lang="en-US" altLang="en-US" dirty="0">
                <a:cs typeface="Times New Roman" pitchFamily="18" charset="0"/>
              </a:rPr>
              <a:t>.</a:t>
            </a:r>
            <a:r>
              <a:rPr lang="en-US" altLang="en-US" sz="3600" dirty="0">
                <a:cs typeface="Times New Roman" pitchFamily="18" charset="0"/>
              </a:rPr>
              <a:t> </a:t>
            </a:r>
          </a:p>
          <a:p>
            <a:pPr>
              <a:lnSpc>
                <a:spcPct val="90000"/>
              </a:lnSpc>
              <a:buNone/>
            </a:pPr>
            <a:r>
              <a:rPr lang="en-US" altLang="en-US" sz="1600" dirty="0">
                <a:cs typeface="Times New Roman" pitchFamily="18" charset="0"/>
              </a:rPr>
              <a:t>	</a:t>
            </a:r>
          </a:p>
          <a:p>
            <a:pPr>
              <a:lnSpc>
                <a:spcPct val="90000"/>
              </a:lnSpc>
              <a:buNone/>
            </a:pPr>
            <a:r>
              <a:rPr lang="en-US" altLang="en-US" sz="3600" dirty="0">
                <a:cs typeface="Times New Roman" pitchFamily="18" charset="0"/>
              </a:rPr>
              <a:t>Involvement:</a:t>
            </a:r>
          </a:p>
          <a:p>
            <a:pPr>
              <a:lnSpc>
                <a:spcPct val="90000"/>
              </a:lnSpc>
              <a:buNone/>
            </a:pPr>
            <a:r>
              <a:rPr lang="en-US" altLang="en-US" dirty="0">
                <a:cs typeface="Times New Roman" pitchFamily="18" charset="0"/>
              </a:rPr>
              <a:t>	</a:t>
            </a:r>
            <a:r>
              <a:rPr lang="en-US" altLang="en-US" dirty="0"/>
              <a:t>Minimal </a:t>
            </a:r>
            <a:r>
              <a:rPr lang="en-US" dirty="0"/>
              <a:t>involvement by the Government/Sponsor; the university is responsible for determining and carrying out the activity.</a:t>
            </a:r>
            <a:endParaRPr lang="en-US" altLang="en-US" dirty="0"/>
          </a:p>
          <a:p>
            <a:pPr marL="0" indent="0">
              <a:buNone/>
            </a:pPr>
            <a:endParaRPr lang="en-US" dirty="0"/>
          </a:p>
        </p:txBody>
      </p:sp>
    </p:spTree>
    <p:extLst>
      <p:ext uri="{BB962C8B-B14F-4D97-AF65-F5344CB8AC3E}">
        <p14:creationId xmlns:p14="http://schemas.microsoft.com/office/powerpoint/2010/main" val="4124508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 Type</a:t>
            </a:r>
          </a:p>
        </p:txBody>
      </p:sp>
      <p:sp>
        <p:nvSpPr>
          <p:cNvPr id="3" name="Content Placeholder 2"/>
          <p:cNvSpPr>
            <a:spLocks noGrp="1"/>
          </p:cNvSpPr>
          <p:nvPr>
            <p:ph idx="1"/>
          </p:nvPr>
        </p:nvSpPr>
        <p:spPr>
          <a:xfrm>
            <a:off x="838200" y="1463316"/>
            <a:ext cx="10515600" cy="4572000"/>
          </a:xfrm>
        </p:spPr>
        <p:txBody>
          <a:bodyPr>
            <a:normAutofit lnSpcReduction="10000"/>
          </a:bodyPr>
          <a:lstStyle/>
          <a:p>
            <a:pPr>
              <a:lnSpc>
                <a:spcPct val="90000"/>
              </a:lnSpc>
              <a:buNone/>
            </a:pPr>
            <a:r>
              <a:rPr lang="en-US" altLang="en-US" sz="4800" dirty="0">
                <a:cs typeface="Times New Roman" pitchFamily="18" charset="0"/>
              </a:rPr>
              <a:t>Subcontract:</a:t>
            </a:r>
          </a:p>
          <a:p>
            <a:pPr>
              <a:lnSpc>
                <a:spcPct val="90000"/>
              </a:lnSpc>
              <a:buNone/>
            </a:pPr>
            <a:r>
              <a:rPr lang="en-US" altLang="en-US" dirty="0">
                <a:cs typeface="Times New Roman" pitchFamily="18" charset="0"/>
              </a:rPr>
              <a:t>Purpose: </a:t>
            </a:r>
          </a:p>
          <a:p>
            <a:pPr>
              <a:lnSpc>
                <a:spcPct val="90000"/>
              </a:lnSpc>
              <a:buNone/>
            </a:pPr>
            <a:r>
              <a:rPr lang="en-US" altLang="en-US" sz="4400" dirty="0">
                <a:cs typeface="Times New Roman" pitchFamily="18" charset="0"/>
              </a:rPr>
              <a:t>	</a:t>
            </a:r>
            <a:r>
              <a:rPr lang="en-US" altLang="en-US" dirty="0"/>
              <a:t>Sub-award to a sub-recipient to carry out the work specified in an award</a:t>
            </a:r>
            <a:r>
              <a:rPr lang="en-US" altLang="en-US" dirty="0">
                <a:cs typeface="Times New Roman" pitchFamily="18" charset="0"/>
              </a:rPr>
              <a:t>.</a:t>
            </a:r>
            <a:r>
              <a:rPr lang="en-US" altLang="en-US" sz="3600" dirty="0">
                <a:cs typeface="Times New Roman" pitchFamily="18" charset="0"/>
              </a:rPr>
              <a:t> </a:t>
            </a:r>
          </a:p>
          <a:p>
            <a:pPr>
              <a:lnSpc>
                <a:spcPct val="90000"/>
              </a:lnSpc>
              <a:buNone/>
            </a:pPr>
            <a:r>
              <a:rPr lang="en-US" altLang="en-US" sz="1600" dirty="0">
                <a:cs typeface="Times New Roman" pitchFamily="18" charset="0"/>
              </a:rPr>
              <a:t>	</a:t>
            </a:r>
          </a:p>
          <a:p>
            <a:pPr>
              <a:lnSpc>
                <a:spcPct val="90000"/>
              </a:lnSpc>
              <a:buNone/>
            </a:pPr>
            <a:r>
              <a:rPr lang="en-US" altLang="en-US" sz="3600" dirty="0">
                <a:cs typeface="Times New Roman" pitchFamily="18" charset="0"/>
              </a:rPr>
              <a:t>Involvement:</a:t>
            </a:r>
          </a:p>
          <a:p>
            <a:pPr>
              <a:lnSpc>
                <a:spcPct val="90000"/>
              </a:lnSpc>
              <a:buNone/>
            </a:pPr>
            <a:r>
              <a:rPr lang="en-US" altLang="en-US" dirty="0">
                <a:cs typeface="Times New Roman" pitchFamily="18" charset="0"/>
              </a:rPr>
              <a:t>	</a:t>
            </a:r>
            <a:r>
              <a:rPr lang="en-US" altLang="en-US" dirty="0"/>
              <a:t>Significant involvement by the recipient</a:t>
            </a:r>
            <a:r>
              <a:rPr lang="en-US" dirty="0"/>
              <a:t>; the sub-recipient has responsibility of making programmatic decisions and timely providing agreed-upon deliverables.</a:t>
            </a:r>
            <a:endParaRPr lang="en-US" altLang="en-US" dirty="0"/>
          </a:p>
          <a:p>
            <a:endParaRPr lang="en-US" dirty="0"/>
          </a:p>
        </p:txBody>
      </p:sp>
    </p:spTree>
    <p:extLst>
      <p:ext uri="{BB962C8B-B14F-4D97-AF65-F5344CB8AC3E}">
        <p14:creationId xmlns:p14="http://schemas.microsoft.com/office/powerpoint/2010/main" val="3314815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388" y="0"/>
            <a:ext cx="10714007" cy="1676400"/>
          </a:xfrm>
        </p:spPr>
        <p:txBody>
          <a:bodyPr>
            <a:normAutofit/>
          </a:bodyPr>
          <a:lstStyle/>
          <a:p>
            <a:r>
              <a:rPr lang="en-US" dirty="0"/>
              <a:t>How does the Expenses and Revenues Process Work ????</a:t>
            </a:r>
          </a:p>
        </p:txBody>
      </p:sp>
      <p:sp>
        <p:nvSpPr>
          <p:cNvPr id="3" name="Content Placeholder 2"/>
          <p:cNvSpPr>
            <a:spLocks noGrp="1"/>
          </p:cNvSpPr>
          <p:nvPr>
            <p:ph idx="1"/>
          </p:nvPr>
        </p:nvSpPr>
        <p:spPr>
          <a:xfrm>
            <a:off x="1981200" y="1949570"/>
            <a:ext cx="8229600" cy="3382964"/>
          </a:xfrm>
        </p:spPr>
        <p:txBody>
          <a:bodyPr/>
          <a:lstStyle/>
          <a:p>
            <a:pPr>
              <a:lnSpc>
                <a:spcPct val="90000"/>
              </a:lnSpc>
              <a:buNone/>
            </a:pPr>
            <a:r>
              <a:rPr lang="en-US" altLang="en-US" sz="4400" dirty="0">
                <a:cs typeface="Times New Roman" pitchFamily="18" charset="0"/>
              </a:rPr>
              <a:t>Award Types:</a:t>
            </a:r>
          </a:p>
          <a:p>
            <a:pPr lvl="1">
              <a:lnSpc>
                <a:spcPct val="90000"/>
              </a:lnSpc>
              <a:buFont typeface="Arial" panose="020B0604020202020204" pitchFamily="34" charset="0"/>
              <a:buChar char="•"/>
            </a:pPr>
            <a:r>
              <a:rPr lang="en-US" altLang="en-US" sz="4000" dirty="0">
                <a:cs typeface="Times New Roman" pitchFamily="18" charset="0"/>
              </a:rPr>
              <a:t>Cost-Reimbursement</a:t>
            </a:r>
          </a:p>
          <a:p>
            <a:pPr lvl="1">
              <a:lnSpc>
                <a:spcPct val="90000"/>
              </a:lnSpc>
              <a:buFont typeface="Arial" panose="020B0604020202020204" pitchFamily="34" charset="0"/>
              <a:buChar char="•"/>
            </a:pPr>
            <a:r>
              <a:rPr lang="en-US" altLang="en-US" sz="4000" dirty="0">
                <a:cs typeface="Times New Roman" pitchFamily="18" charset="0"/>
              </a:rPr>
              <a:t>Fixed Amount </a:t>
            </a:r>
          </a:p>
          <a:p>
            <a:pPr marL="0" indent="0">
              <a:buNone/>
            </a:pPr>
            <a:endParaRPr lang="en-US" dirty="0"/>
          </a:p>
        </p:txBody>
      </p:sp>
    </p:spTree>
    <p:extLst>
      <p:ext uri="{BB962C8B-B14F-4D97-AF65-F5344CB8AC3E}">
        <p14:creationId xmlns:p14="http://schemas.microsoft.com/office/powerpoint/2010/main" val="144655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D1BB6-4EAE-E483-B15E-BE614A267B2D}"/>
              </a:ext>
            </a:extLst>
          </p:cNvPr>
          <p:cNvSpPr>
            <a:spLocks noGrp="1"/>
          </p:cNvSpPr>
          <p:nvPr>
            <p:ph type="title"/>
          </p:nvPr>
        </p:nvSpPr>
        <p:spPr>
          <a:xfrm>
            <a:off x="752352" y="666750"/>
            <a:ext cx="4019671" cy="1600200"/>
          </a:xfrm>
        </p:spPr>
        <p:txBody>
          <a:bodyPr>
            <a:normAutofit/>
          </a:bodyPr>
          <a:lstStyle/>
          <a:p>
            <a:pPr algn="ctr"/>
            <a:r>
              <a:rPr lang="en-US" sz="4800" dirty="0"/>
              <a:t>CHECK-IN</a:t>
            </a:r>
            <a:br>
              <a:rPr lang="en-US" sz="4800" dirty="0"/>
            </a:br>
            <a:r>
              <a:rPr lang="en-US" sz="4800" dirty="0"/>
              <a:t>POINT</a:t>
            </a:r>
          </a:p>
        </p:txBody>
      </p:sp>
      <p:sp>
        <p:nvSpPr>
          <p:cNvPr id="4" name="Text Placeholder 3">
            <a:extLst>
              <a:ext uri="{FF2B5EF4-FFF2-40B4-BE49-F238E27FC236}">
                <a16:creationId xmlns:a16="http://schemas.microsoft.com/office/drawing/2014/main" id="{116415D6-6A0A-E020-175D-4C47EFC1B673}"/>
              </a:ext>
            </a:extLst>
          </p:cNvPr>
          <p:cNvSpPr>
            <a:spLocks noGrp="1"/>
          </p:cNvSpPr>
          <p:nvPr>
            <p:ph type="body" sz="half" idx="2"/>
          </p:nvPr>
        </p:nvSpPr>
        <p:spPr>
          <a:xfrm>
            <a:off x="752351" y="2266950"/>
            <a:ext cx="4019671" cy="4480560"/>
          </a:xfrm>
        </p:spPr>
        <p:txBody>
          <a:bodyPr>
            <a:normAutofit/>
          </a:bodyPr>
          <a:lstStyle/>
          <a:p>
            <a:pPr marL="285750" indent="-285750">
              <a:buClr>
                <a:schemeClr val="bg1"/>
              </a:buClr>
              <a:buFont typeface="Arial" panose="020B0604020202020204" pitchFamily="34" charset="0"/>
              <a:buChar char="•"/>
            </a:pPr>
            <a:r>
              <a:rPr lang="en-US" sz="2000" dirty="0"/>
              <a:t>Point your phone’s camera at the QR code</a:t>
            </a:r>
          </a:p>
          <a:p>
            <a:pPr algn="ctr">
              <a:buClr>
                <a:schemeClr val="bg1"/>
              </a:buClr>
            </a:pPr>
            <a:r>
              <a:rPr lang="en-US" sz="2000" i="1" dirty="0"/>
              <a:t>or </a:t>
            </a:r>
          </a:p>
          <a:p>
            <a:pPr marL="285750" indent="-285750">
              <a:lnSpc>
                <a:spcPct val="100000"/>
              </a:lnSpc>
              <a:buClr>
                <a:schemeClr val="bg1"/>
              </a:buClr>
              <a:buFont typeface="Arial" panose="020B0604020202020204" pitchFamily="34" charset="0"/>
              <a:buChar char="•"/>
            </a:pPr>
            <a:r>
              <a:rPr lang="en-US" sz="2000" dirty="0"/>
              <a:t>Navigate to https://wacubo.cnf.io</a:t>
            </a:r>
          </a:p>
          <a:p>
            <a:pPr>
              <a:lnSpc>
                <a:spcPct val="100000"/>
              </a:lnSpc>
              <a:buClr>
                <a:schemeClr val="bg1"/>
              </a:buClr>
            </a:pPr>
            <a:endParaRPr lang="en-US" sz="2000" dirty="0"/>
          </a:p>
          <a:p>
            <a:pPr marL="285750" indent="-285750">
              <a:lnSpc>
                <a:spcPct val="100000"/>
              </a:lnSpc>
              <a:buClr>
                <a:schemeClr val="bg1"/>
              </a:buClr>
              <a:buFont typeface="Arial" panose="020B0604020202020204" pitchFamily="34" charset="0"/>
              <a:buChar char="•"/>
            </a:pPr>
            <a:r>
              <a:rPr lang="en-US" sz="2000" dirty="0"/>
              <a:t>Tap session matching this room </a:t>
            </a:r>
          </a:p>
          <a:p>
            <a:pPr>
              <a:lnSpc>
                <a:spcPct val="100000"/>
              </a:lnSpc>
              <a:buClr>
                <a:schemeClr val="bg1"/>
              </a:buClr>
            </a:pPr>
            <a:endParaRPr lang="en-US" sz="2000" dirty="0"/>
          </a:p>
          <a:p>
            <a:pPr marL="285750" indent="-285750">
              <a:lnSpc>
                <a:spcPct val="100000"/>
              </a:lnSpc>
              <a:buClr>
                <a:schemeClr val="bg1"/>
              </a:buClr>
              <a:buFont typeface="Arial" panose="020B0604020202020204" pitchFamily="34" charset="0"/>
              <a:buChar char="•"/>
            </a:pPr>
            <a:r>
              <a:rPr lang="en-US" sz="2000" dirty="0"/>
              <a:t>Keep browser window open to check out at session’s end</a:t>
            </a:r>
          </a:p>
        </p:txBody>
      </p:sp>
      <p:sp>
        <p:nvSpPr>
          <p:cNvPr id="5" name="Picture Placeholder 5">
            <a:extLst>
              <a:ext uri="{FF2B5EF4-FFF2-40B4-BE49-F238E27FC236}">
                <a16:creationId xmlns:a16="http://schemas.microsoft.com/office/drawing/2014/main" id="{D41CD2C0-7A58-8CD6-30E7-D5BBB3FF2E99}"/>
              </a:ext>
            </a:extLst>
          </p:cNvPr>
          <p:cNvSpPr>
            <a:spLocks noGrp="1"/>
          </p:cNvSpPr>
          <p:nvPr>
            <p:ph type="pic" idx="1"/>
          </p:nvPr>
        </p:nvSpPr>
        <p:spPr>
          <a:xfrm>
            <a:off x="5749024" y="457200"/>
            <a:ext cx="5509526" cy="6016624"/>
          </a:xfrm>
        </p:spPr>
        <p:txBody>
          <a:bodyPr>
            <a:normAutofit/>
          </a:bodyPr>
          <a:lstStyle/>
          <a:p>
            <a:pPr algn="ctr"/>
            <a:r>
              <a:rPr lang="en-US" sz="2400" dirty="0">
                <a:solidFill>
                  <a:schemeClr val="accent2"/>
                </a:solidFill>
              </a:rPr>
              <a:t>WACUBO 2025 </a:t>
            </a:r>
          </a:p>
          <a:p>
            <a:pPr algn="ctr"/>
            <a:r>
              <a:rPr lang="en-US" sz="2400" dirty="0">
                <a:solidFill>
                  <a:schemeClr val="accent2"/>
                </a:solidFill>
              </a:rPr>
              <a:t>Business Management Institute</a:t>
            </a:r>
          </a:p>
        </p:txBody>
      </p:sp>
      <p:pic>
        <p:nvPicPr>
          <p:cNvPr id="6" name="Content Placeholder 4">
            <a:extLst>
              <a:ext uri="{FF2B5EF4-FFF2-40B4-BE49-F238E27FC236}">
                <a16:creationId xmlns:a16="http://schemas.microsoft.com/office/drawing/2014/main" id="{C36EA0E7-EA05-BEB5-4509-E413D33A94F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53225" y="1696534"/>
            <a:ext cx="3695167" cy="3695167"/>
          </a:xfrm>
          <a:prstGeom prst="rect">
            <a:avLst/>
          </a:prstGeom>
          <a:noFill/>
          <a:ln>
            <a:noFill/>
          </a:ln>
        </p:spPr>
      </p:pic>
    </p:spTree>
    <p:extLst>
      <p:ext uri="{BB962C8B-B14F-4D97-AF65-F5344CB8AC3E}">
        <p14:creationId xmlns:p14="http://schemas.microsoft.com/office/powerpoint/2010/main" val="1531778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Award Types</a:t>
            </a:r>
          </a:p>
        </p:txBody>
      </p:sp>
      <p:sp>
        <p:nvSpPr>
          <p:cNvPr id="3" name="Content Placeholder 2"/>
          <p:cNvSpPr>
            <a:spLocks noGrp="1"/>
          </p:cNvSpPr>
          <p:nvPr>
            <p:ph idx="1"/>
          </p:nvPr>
        </p:nvSpPr>
        <p:spPr/>
        <p:txBody>
          <a:bodyPr/>
          <a:lstStyle/>
          <a:p>
            <a:pPr>
              <a:lnSpc>
                <a:spcPct val="90000"/>
              </a:lnSpc>
              <a:buNone/>
            </a:pPr>
            <a:r>
              <a:rPr lang="en-US" altLang="en-US" sz="4800" dirty="0">
                <a:cs typeface="Times New Roman" pitchFamily="18" charset="0"/>
              </a:rPr>
              <a:t>Cost-Reimbursement:</a:t>
            </a:r>
          </a:p>
          <a:p>
            <a:pPr>
              <a:lnSpc>
                <a:spcPct val="90000"/>
              </a:lnSpc>
              <a:buNone/>
            </a:pPr>
            <a:r>
              <a:rPr lang="en-US" dirty="0"/>
              <a:t>	Contract under which allowable, allocable and reasonable costs incurred by a contractor in the performance of a contract are reimbursed in accordance with the terms of the contract (i.e. – per the terms of the Award).</a:t>
            </a:r>
          </a:p>
          <a:p>
            <a:pPr marL="0" indent="0">
              <a:buNone/>
            </a:pPr>
            <a:endParaRPr lang="en-US" dirty="0"/>
          </a:p>
        </p:txBody>
      </p:sp>
    </p:spTree>
    <p:extLst>
      <p:ext uri="{BB962C8B-B14F-4D97-AF65-F5344CB8AC3E}">
        <p14:creationId xmlns:p14="http://schemas.microsoft.com/office/powerpoint/2010/main" val="16330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Award Types</a:t>
            </a:r>
          </a:p>
        </p:txBody>
      </p:sp>
      <p:sp>
        <p:nvSpPr>
          <p:cNvPr id="3" name="Content Placeholder 2"/>
          <p:cNvSpPr>
            <a:spLocks noGrp="1"/>
          </p:cNvSpPr>
          <p:nvPr>
            <p:ph idx="1"/>
          </p:nvPr>
        </p:nvSpPr>
        <p:spPr/>
        <p:txBody>
          <a:bodyPr/>
          <a:lstStyle/>
          <a:p>
            <a:pPr>
              <a:lnSpc>
                <a:spcPct val="90000"/>
              </a:lnSpc>
              <a:buNone/>
            </a:pPr>
            <a:r>
              <a:rPr lang="en-US" altLang="en-US" sz="4400" dirty="0">
                <a:cs typeface="Times New Roman" pitchFamily="18" charset="0"/>
              </a:rPr>
              <a:t>Fixed Amount:</a:t>
            </a:r>
          </a:p>
          <a:p>
            <a:pPr>
              <a:lnSpc>
                <a:spcPct val="90000"/>
              </a:lnSpc>
              <a:buNone/>
            </a:pPr>
            <a:r>
              <a:rPr lang="en-US" altLang="en-US" dirty="0">
                <a:cs typeface="Times New Roman" pitchFamily="18" charset="0"/>
              </a:rPr>
              <a:t>	Contract under which a specific level of support is provided without regard to ACTUAL costs incurred. </a:t>
            </a:r>
            <a:endParaRPr lang="en-US" altLang="en-US" dirty="0"/>
          </a:p>
          <a:p>
            <a:endParaRPr lang="en-US" dirty="0"/>
          </a:p>
        </p:txBody>
      </p:sp>
    </p:spTree>
    <p:extLst>
      <p:ext uri="{BB962C8B-B14F-4D97-AF65-F5344CB8AC3E}">
        <p14:creationId xmlns:p14="http://schemas.microsoft.com/office/powerpoint/2010/main" val="807851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Governing Regulations</a:t>
            </a:r>
          </a:p>
        </p:txBody>
      </p:sp>
      <p:sp>
        <p:nvSpPr>
          <p:cNvPr id="3" name="Content Placeholder 2"/>
          <p:cNvSpPr>
            <a:spLocks noGrp="1"/>
          </p:cNvSpPr>
          <p:nvPr>
            <p:ph idx="1"/>
          </p:nvPr>
        </p:nvSpPr>
        <p:spPr/>
        <p:txBody>
          <a:bodyPr/>
          <a:lstStyle/>
          <a:p>
            <a:r>
              <a:rPr lang="en-US" dirty="0"/>
              <a:t>“F A R” – Federal Acquisition Regulations</a:t>
            </a:r>
          </a:p>
          <a:p>
            <a:r>
              <a:rPr lang="en-US" dirty="0"/>
              <a:t>“U G” – Uniform Guidance 2 CFR 200</a:t>
            </a:r>
          </a:p>
          <a:p>
            <a:r>
              <a:rPr lang="en-US" dirty="0"/>
              <a:t>OMB Circulars</a:t>
            </a:r>
          </a:p>
          <a:p>
            <a:r>
              <a:rPr lang="en-US" dirty="0"/>
              <a:t>Specific Agency Rules and Regulations</a:t>
            </a:r>
          </a:p>
          <a:p>
            <a:r>
              <a:rPr lang="en-US" dirty="0"/>
              <a:t>University Policies and Procedures</a:t>
            </a:r>
          </a:p>
          <a:p>
            <a:r>
              <a:rPr lang="en-US" dirty="0"/>
              <a:t>Cost Accounting Standards (“CAS”)</a:t>
            </a:r>
          </a:p>
          <a:p>
            <a:r>
              <a:rPr lang="en-US" dirty="0"/>
              <a:t>Disclosure Statement (DS-2)</a:t>
            </a:r>
          </a:p>
        </p:txBody>
      </p:sp>
    </p:spTree>
    <p:extLst>
      <p:ext uri="{BB962C8B-B14F-4D97-AF65-F5344CB8AC3E}">
        <p14:creationId xmlns:p14="http://schemas.microsoft.com/office/powerpoint/2010/main" val="3477449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0430" y="369498"/>
            <a:ext cx="8229600" cy="1066800"/>
          </a:xfrm>
        </p:spPr>
        <p:txBody>
          <a:bodyPr>
            <a:normAutofit/>
          </a:bodyPr>
          <a:lstStyle/>
          <a:p>
            <a:r>
              <a:rPr lang="en-US" dirty="0"/>
              <a:t>Costs	</a:t>
            </a:r>
          </a:p>
        </p:txBody>
      </p:sp>
      <p:sp>
        <p:nvSpPr>
          <p:cNvPr id="3" name="Content Placeholder 2"/>
          <p:cNvSpPr>
            <a:spLocks noGrp="1"/>
          </p:cNvSpPr>
          <p:nvPr>
            <p:ph idx="1"/>
          </p:nvPr>
        </p:nvSpPr>
        <p:spPr>
          <a:xfrm>
            <a:off x="1860430" y="1436298"/>
            <a:ext cx="8229600" cy="4221164"/>
          </a:xfrm>
        </p:spPr>
        <p:txBody>
          <a:bodyPr>
            <a:normAutofit fontScale="92500" lnSpcReduction="10000"/>
          </a:bodyPr>
          <a:lstStyle/>
          <a:p>
            <a:pPr marL="0" indent="0">
              <a:buNone/>
            </a:pPr>
            <a:endParaRPr lang="en-US" sz="4400" dirty="0"/>
          </a:p>
          <a:p>
            <a:pPr marL="0" indent="0">
              <a:buNone/>
            </a:pPr>
            <a:r>
              <a:rPr lang="en-US" sz="4400" dirty="0"/>
              <a:t>Remember these KEY CONCEPTS:</a:t>
            </a:r>
          </a:p>
          <a:p>
            <a:pPr marL="0" indent="0">
              <a:buNone/>
            </a:pPr>
            <a:endParaRPr lang="en-US" sz="4400" dirty="0"/>
          </a:p>
          <a:p>
            <a:r>
              <a:rPr lang="en-US" sz="4800" dirty="0"/>
              <a:t>Allowable</a:t>
            </a:r>
          </a:p>
          <a:p>
            <a:r>
              <a:rPr lang="en-US" sz="4800" dirty="0"/>
              <a:t>Allocable</a:t>
            </a:r>
          </a:p>
          <a:p>
            <a:r>
              <a:rPr lang="en-US" sz="4800" dirty="0"/>
              <a:t>Reasonable</a:t>
            </a:r>
          </a:p>
        </p:txBody>
      </p:sp>
    </p:spTree>
    <p:extLst>
      <p:ext uri="{BB962C8B-B14F-4D97-AF65-F5344CB8AC3E}">
        <p14:creationId xmlns:p14="http://schemas.microsoft.com/office/powerpoint/2010/main" val="1366823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Uniform Guidance Cost Principles</a:t>
            </a:r>
          </a:p>
        </p:txBody>
      </p:sp>
      <p:sp>
        <p:nvSpPr>
          <p:cNvPr id="4" name="Content Placeholder 2"/>
          <p:cNvSpPr>
            <a:spLocks noGrp="1"/>
          </p:cNvSpPr>
          <p:nvPr>
            <p:ph idx="4294967295"/>
          </p:nvPr>
        </p:nvSpPr>
        <p:spPr>
          <a:xfrm>
            <a:off x="2286000" y="1447800"/>
            <a:ext cx="7772400" cy="4419600"/>
          </a:xfrm>
          <a:prstGeom prst="rect">
            <a:avLst/>
          </a:prstGeom>
        </p:spPr>
        <p:txBody>
          <a:bodyPr>
            <a:normAutofit fontScale="85000" lnSpcReduction="20000"/>
          </a:bodyPr>
          <a:lstStyle/>
          <a:p>
            <a:pPr eaLnBrk="1" hangingPunct="1">
              <a:buFontTx/>
              <a:buNone/>
            </a:pPr>
            <a:r>
              <a:rPr lang="en-US" sz="4300" b="1" dirty="0"/>
              <a:t>Allowability of Costs (UG – 2 CFR 200.403)</a:t>
            </a:r>
          </a:p>
          <a:p>
            <a:pPr algn="ctr" eaLnBrk="1" hangingPunct="1">
              <a:buFontTx/>
              <a:buNone/>
            </a:pPr>
            <a:endParaRPr lang="en-US" sz="900" dirty="0">
              <a:solidFill>
                <a:schemeClr val="accent1">
                  <a:lumMod val="60000"/>
                  <a:lumOff val="40000"/>
                </a:schemeClr>
              </a:solidFill>
              <a:latin typeface="Garamond" panose="02020404030301010803" pitchFamily="18" charset="0"/>
            </a:endParaRPr>
          </a:p>
          <a:p>
            <a:pPr eaLnBrk="1" hangingPunct="1"/>
            <a:r>
              <a:rPr lang="en-US" sz="3600" dirty="0"/>
              <a:t>Costs must be necessary and reasonable</a:t>
            </a:r>
          </a:p>
          <a:p>
            <a:pPr eaLnBrk="1" hangingPunct="1"/>
            <a:r>
              <a:rPr lang="en-US" sz="3600" dirty="0"/>
              <a:t>Conform to any limitations or exclusions (specific award terms in a contract can override general terms) </a:t>
            </a:r>
          </a:p>
          <a:p>
            <a:pPr eaLnBrk="1" hangingPunct="1"/>
            <a:r>
              <a:rPr lang="en-US" sz="3600" dirty="0"/>
              <a:t>Be consistent with policies and procedures of the Government and the University</a:t>
            </a:r>
          </a:p>
          <a:p>
            <a:pPr eaLnBrk="1" hangingPunct="1"/>
            <a:r>
              <a:rPr lang="en-US" sz="3600" dirty="0"/>
              <a:t>Be accorded consistent treatment</a:t>
            </a:r>
          </a:p>
          <a:p>
            <a:pPr eaLnBrk="1" hangingPunct="1"/>
            <a:r>
              <a:rPr lang="en-US" sz="3600" dirty="0"/>
              <a:t>Be adequately documented</a:t>
            </a:r>
          </a:p>
          <a:p>
            <a:endParaRPr lang="en-US" dirty="0"/>
          </a:p>
        </p:txBody>
      </p:sp>
    </p:spTree>
    <p:extLst>
      <p:ext uri="{BB962C8B-B14F-4D97-AF65-F5344CB8AC3E}">
        <p14:creationId xmlns:p14="http://schemas.microsoft.com/office/powerpoint/2010/main" val="39248411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Allowable / Unallowable</a:t>
            </a:r>
          </a:p>
        </p:txBody>
      </p:sp>
      <p:sp>
        <p:nvSpPr>
          <p:cNvPr id="4" name="Rectangle 3"/>
          <p:cNvSpPr txBox="1">
            <a:spLocks noChangeArrowheads="1"/>
          </p:cNvSpPr>
          <p:nvPr/>
        </p:nvSpPr>
        <p:spPr>
          <a:xfrm>
            <a:off x="2286000" y="1417638"/>
            <a:ext cx="7772400" cy="505936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80000"/>
              </a:lnSpc>
            </a:pPr>
            <a:r>
              <a:rPr lang="en-US" altLang="en-US" dirty="0"/>
              <a:t>Examples of </a:t>
            </a:r>
            <a:r>
              <a:rPr lang="en-US" altLang="en-US" dirty="0">
                <a:solidFill>
                  <a:srgbClr val="FF0000"/>
                </a:solidFill>
              </a:rPr>
              <a:t>Unallowable Costs</a:t>
            </a:r>
            <a:r>
              <a:rPr lang="en-US" altLang="en-US" dirty="0"/>
              <a:t>:</a:t>
            </a:r>
            <a:br>
              <a:rPr lang="en-US" altLang="en-US" dirty="0"/>
            </a:br>
            <a:endParaRPr lang="en-US" altLang="en-US" sz="1600" dirty="0"/>
          </a:p>
          <a:p>
            <a:pPr lvl="1">
              <a:lnSpc>
                <a:spcPct val="80000"/>
              </a:lnSpc>
              <a:buFont typeface="Arial" panose="020B0604020202020204" pitchFamily="34" charset="0"/>
              <a:buChar char="•"/>
            </a:pPr>
            <a:r>
              <a:rPr lang="en-US" altLang="en-US" sz="2400" dirty="0"/>
              <a:t>Alcoholic Beverages</a:t>
            </a:r>
          </a:p>
          <a:p>
            <a:pPr lvl="1">
              <a:lnSpc>
                <a:spcPct val="80000"/>
              </a:lnSpc>
              <a:buFont typeface="Arial" panose="020B0604020202020204" pitchFamily="34" charset="0"/>
              <a:buChar char="•"/>
            </a:pPr>
            <a:r>
              <a:rPr lang="en-US" altLang="en-US" sz="2400" dirty="0"/>
              <a:t>Food – usually NOT allowed unless it is for a seminar or conference OR Food is specifically written into the award by the Sponsor</a:t>
            </a:r>
          </a:p>
          <a:p>
            <a:pPr lvl="1">
              <a:lnSpc>
                <a:spcPct val="80000"/>
              </a:lnSpc>
              <a:buFont typeface="Arial" panose="020B0604020202020204" pitchFamily="34" charset="0"/>
              <a:buChar char="•"/>
            </a:pPr>
            <a:r>
              <a:rPr lang="en-US" altLang="en-US" sz="2400" dirty="0"/>
              <a:t>Alumni Costs</a:t>
            </a:r>
          </a:p>
          <a:p>
            <a:pPr lvl="1">
              <a:lnSpc>
                <a:spcPct val="80000"/>
              </a:lnSpc>
              <a:buFont typeface="Arial" panose="020B0604020202020204" pitchFamily="34" charset="0"/>
              <a:buChar char="•"/>
            </a:pPr>
            <a:r>
              <a:rPr lang="en-US" altLang="en-US" sz="2400" dirty="0"/>
              <a:t>Bad Debts and related costs</a:t>
            </a:r>
          </a:p>
          <a:p>
            <a:pPr lvl="1">
              <a:lnSpc>
                <a:spcPct val="80000"/>
              </a:lnSpc>
              <a:buFont typeface="Arial" panose="020B0604020202020204" pitchFamily="34" charset="0"/>
              <a:buChar char="•"/>
            </a:pPr>
            <a:r>
              <a:rPr lang="en-US" altLang="en-US" sz="2400" dirty="0"/>
              <a:t>Vehicles provided to University Officers</a:t>
            </a:r>
          </a:p>
          <a:p>
            <a:pPr lvl="1">
              <a:lnSpc>
                <a:spcPct val="80000"/>
              </a:lnSpc>
              <a:buFont typeface="Arial" panose="020B0604020202020204" pitchFamily="34" charset="0"/>
              <a:buChar char="•"/>
            </a:pPr>
            <a:r>
              <a:rPr lang="en-US" altLang="en-US" sz="2400" dirty="0"/>
              <a:t>Donations and contributions</a:t>
            </a:r>
          </a:p>
          <a:p>
            <a:pPr lvl="1">
              <a:lnSpc>
                <a:spcPct val="80000"/>
              </a:lnSpc>
              <a:buFont typeface="Arial" panose="020B0604020202020204" pitchFamily="34" charset="0"/>
              <a:buChar char="•"/>
            </a:pPr>
            <a:r>
              <a:rPr lang="en-US" altLang="en-US" sz="2400" dirty="0"/>
              <a:t>Entertainment costs</a:t>
            </a:r>
          </a:p>
          <a:p>
            <a:pPr lvl="1">
              <a:lnSpc>
                <a:spcPct val="80000"/>
              </a:lnSpc>
              <a:buFont typeface="Arial" panose="020B0604020202020204" pitchFamily="34" charset="0"/>
              <a:buChar char="•"/>
            </a:pPr>
            <a:r>
              <a:rPr lang="en-US" altLang="en-US" sz="2400" dirty="0"/>
              <a:t>First Class air travel – unallowable unless medically necessary</a:t>
            </a:r>
          </a:p>
          <a:p>
            <a:pPr lvl="1">
              <a:lnSpc>
                <a:spcPct val="80000"/>
              </a:lnSpc>
              <a:buFont typeface="Arial" panose="020B0604020202020204" pitchFamily="34" charset="0"/>
              <a:buChar char="•"/>
            </a:pPr>
            <a:r>
              <a:rPr lang="en-US" altLang="en-US" sz="2400" dirty="0"/>
              <a:t>Interest paid to other University departments</a:t>
            </a:r>
          </a:p>
          <a:p>
            <a:pPr lvl="1">
              <a:lnSpc>
                <a:spcPct val="80000"/>
              </a:lnSpc>
              <a:buFont typeface="Arial" panose="020B0604020202020204" pitchFamily="34" charset="0"/>
              <a:buChar char="•"/>
            </a:pPr>
            <a:r>
              <a:rPr lang="en-US" altLang="en-US" sz="2400" dirty="0"/>
              <a:t>Membership costs in any country, social or dining club</a:t>
            </a:r>
          </a:p>
        </p:txBody>
      </p:sp>
    </p:spTree>
    <p:extLst>
      <p:ext uri="{BB962C8B-B14F-4D97-AF65-F5344CB8AC3E}">
        <p14:creationId xmlns:p14="http://schemas.microsoft.com/office/powerpoint/2010/main" val="3481950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Uniform Guidance Cost Principles</a:t>
            </a:r>
          </a:p>
        </p:txBody>
      </p:sp>
      <p:sp>
        <p:nvSpPr>
          <p:cNvPr id="4" name="Content Placeholder 2"/>
          <p:cNvSpPr>
            <a:spLocks noGrp="1"/>
          </p:cNvSpPr>
          <p:nvPr>
            <p:ph idx="4294967295"/>
          </p:nvPr>
        </p:nvSpPr>
        <p:spPr>
          <a:xfrm>
            <a:off x="2286000" y="1447800"/>
            <a:ext cx="7772400" cy="4419600"/>
          </a:xfrm>
          <a:prstGeom prst="rect">
            <a:avLst/>
          </a:prstGeom>
        </p:spPr>
        <p:txBody>
          <a:bodyPr>
            <a:normAutofit lnSpcReduction="10000"/>
          </a:bodyPr>
          <a:lstStyle/>
          <a:p>
            <a:pPr eaLnBrk="1" hangingPunct="1">
              <a:buFontTx/>
              <a:buNone/>
            </a:pPr>
            <a:r>
              <a:rPr lang="en-US" b="1" dirty="0"/>
              <a:t>Allocable Costs (UG 2 CFR 200.405)</a:t>
            </a:r>
          </a:p>
          <a:p>
            <a:pPr algn="ctr" eaLnBrk="1" hangingPunct="1">
              <a:buFontTx/>
              <a:buNone/>
            </a:pPr>
            <a:endParaRPr lang="en-US" sz="900" dirty="0">
              <a:solidFill>
                <a:schemeClr val="accent1">
                  <a:lumMod val="60000"/>
                  <a:lumOff val="40000"/>
                </a:schemeClr>
              </a:solidFill>
              <a:latin typeface="Garamond" panose="02020404030301010803" pitchFamily="18" charset="0"/>
            </a:endParaRPr>
          </a:p>
          <a:p>
            <a:r>
              <a:rPr lang="en-US" sz="2600" dirty="0"/>
              <a:t>Chargeable or assignable to that Federal award or cost objective in accordance with relative benefits received</a:t>
            </a:r>
          </a:p>
          <a:p>
            <a:r>
              <a:rPr lang="en-US" sz="2600" dirty="0"/>
              <a:t>Is incurred specifically for the award</a:t>
            </a:r>
          </a:p>
          <a:p>
            <a:r>
              <a:rPr lang="en-US" sz="2600" dirty="0"/>
              <a:t>May not be charged to other awards to overcome fund deficiencies or to avoid restrictions imposed by Federal statutes or regulations</a:t>
            </a:r>
          </a:p>
          <a:p>
            <a:r>
              <a:rPr lang="en-US" sz="2600" dirty="0"/>
              <a:t>Must be allocated to the contract pursuant to the Cost Accounting</a:t>
            </a:r>
          </a:p>
        </p:txBody>
      </p:sp>
    </p:spTree>
    <p:extLst>
      <p:ext uri="{BB962C8B-B14F-4D97-AF65-F5344CB8AC3E}">
        <p14:creationId xmlns:p14="http://schemas.microsoft.com/office/powerpoint/2010/main" val="2285048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00936" y="1295400"/>
            <a:ext cx="4583884" cy="3647152"/>
          </a:xfrm>
          <a:prstGeom prst="rect">
            <a:avLst/>
          </a:prstGeom>
          <a:noFill/>
        </p:spPr>
        <p:txBody>
          <a:bodyPr wrap="none" lIns="91440" tIns="45720" rIns="91440" bIns="45720">
            <a:spAutoFit/>
          </a:bodyPr>
          <a:lstStyle/>
          <a:p>
            <a:pPr algn="ctr"/>
            <a:r>
              <a:rPr lang="en-US" sz="7200" b="1" dirty="0">
                <a:ln w="0"/>
                <a:effectLst>
                  <a:outerShdw blurRad="38100" dist="38100" dir="2700000" algn="tl">
                    <a:srgbClr val="000000">
                      <a:alpha val="43137"/>
                    </a:srgbClr>
                  </a:outerShdw>
                </a:effectLst>
                <a:latin typeface="SeasideResortNF" panose="00000400000000000000" pitchFamily="2" charset="0"/>
              </a:rPr>
              <a:t>COST </a:t>
            </a:r>
          </a:p>
          <a:p>
            <a:pPr algn="ctr"/>
            <a:r>
              <a:rPr lang="en-US" sz="7200" b="1" dirty="0">
                <a:ln w="0"/>
                <a:effectLst>
                  <a:outerShdw blurRad="38100" dist="38100" dir="2700000" algn="tl">
                    <a:srgbClr val="000000">
                      <a:alpha val="43137"/>
                    </a:srgbClr>
                  </a:outerShdw>
                </a:effectLst>
                <a:latin typeface="SeasideResortNF" panose="00000400000000000000" pitchFamily="2" charset="0"/>
              </a:rPr>
              <a:t>TRANSFERS</a:t>
            </a:r>
          </a:p>
          <a:p>
            <a:pPr algn="ctr"/>
            <a:endParaRPr lang="en-US" sz="1500" dirty="0">
              <a:ln w="0"/>
              <a:effectLst>
                <a:outerShdw blurRad="38100" dist="38100" dir="2700000" algn="tl">
                  <a:srgbClr val="000000">
                    <a:alpha val="43137"/>
                  </a:srgbClr>
                </a:outerShdw>
              </a:effectLst>
              <a:latin typeface="Nyala" panose="02000504070300020003" pitchFamily="2" charset="0"/>
            </a:endParaRPr>
          </a:p>
          <a:p>
            <a:pPr algn="ctr"/>
            <a:r>
              <a:rPr lang="en-US" sz="7200" i="1" dirty="0">
                <a:ln w="0"/>
                <a:solidFill>
                  <a:srgbClr val="00B050"/>
                </a:solidFill>
                <a:effectLst>
                  <a:outerShdw blurRad="38100" dist="38100" dir="2700000" algn="tl">
                    <a:srgbClr val="000000">
                      <a:alpha val="43137"/>
                    </a:srgbClr>
                  </a:outerShdw>
                </a:effectLst>
                <a:latin typeface="Nyala" panose="02000504070300020003" pitchFamily="2" charset="0"/>
              </a:rPr>
              <a:t>$$   </a:t>
            </a:r>
            <a:r>
              <a:rPr lang="en-US" sz="7200" i="1" dirty="0">
                <a:ln w="0"/>
                <a:effectLst>
                  <a:outerShdw blurRad="38100" dist="38100" dir="2700000" algn="tl">
                    <a:srgbClr val="000000">
                      <a:alpha val="43137"/>
                    </a:srgbClr>
                  </a:outerShdw>
                </a:effectLst>
                <a:latin typeface="Nyala" panose="02000504070300020003" pitchFamily="2" charset="0"/>
              </a:rPr>
              <a:t>     </a:t>
            </a:r>
            <a:r>
              <a:rPr lang="en-US" sz="7200" i="1" dirty="0">
                <a:ln w="0"/>
                <a:solidFill>
                  <a:srgbClr val="00B050"/>
                </a:solidFill>
                <a:effectLst>
                  <a:outerShdw blurRad="38100" dist="38100" dir="2700000" algn="tl">
                    <a:srgbClr val="000000">
                      <a:alpha val="43137"/>
                    </a:srgbClr>
                  </a:outerShdw>
                </a:effectLst>
                <a:latin typeface="Nyala" panose="02000504070300020003" pitchFamily="2" charset="0"/>
              </a:rPr>
              <a:t> $$</a:t>
            </a:r>
            <a:endParaRPr lang="en-US" sz="7200" dirty="0">
              <a:ln w="0"/>
              <a:solidFill>
                <a:srgbClr val="00B050"/>
              </a:solidFill>
              <a:effectLst>
                <a:outerShdw blurRad="38100" dist="38100" dir="2700000" algn="tl">
                  <a:srgbClr val="000000">
                    <a:alpha val="43137"/>
                  </a:srgbClr>
                </a:outerShdw>
              </a:effectLst>
            </a:endParaRPr>
          </a:p>
        </p:txBody>
      </p:sp>
      <p:sp>
        <p:nvSpPr>
          <p:cNvPr id="3" name="Rectangle 2"/>
          <p:cNvSpPr/>
          <p:nvPr/>
        </p:nvSpPr>
        <p:spPr>
          <a:xfrm>
            <a:off x="3962401" y="3244334"/>
            <a:ext cx="2259596" cy="369332"/>
          </a:xfrm>
          <a:prstGeom prst="rect">
            <a:avLst/>
          </a:prstGeom>
        </p:spPr>
        <p:txBody>
          <a:bodyPr wrap="square">
            <a:spAutoFit/>
          </a:bodyPr>
          <a:lstStyle/>
          <a:p>
            <a:r>
              <a:rPr lang="en-US" i="1" dirty="0">
                <a:ln w="0"/>
                <a:solidFill>
                  <a:srgbClr val="00B050"/>
                </a:solidFill>
                <a:effectLst>
                  <a:outerShdw blurRad="38100" dist="38100" dir="2700000" algn="tl">
                    <a:srgbClr val="000000">
                      <a:alpha val="43137"/>
                    </a:srgbClr>
                  </a:outerShdw>
                </a:effectLst>
                <a:latin typeface="Nyala" panose="02000504070300020003" pitchFamily="2" charset="0"/>
              </a:rPr>
              <a:t> </a:t>
            </a:r>
            <a:endParaRPr lang="en-US" dirty="0"/>
          </a:p>
        </p:txBody>
      </p:sp>
      <p:pic>
        <p:nvPicPr>
          <p:cNvPr id="1027" name="Picture 3" descr="C:\Users\u0885485\AppData\Local\Microsoft\Windows\Temporary Internet Files\Content.IE5\ARZD1LC3\long-arrow-right[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3007" y="3808450"/>
            <a:ext cx="2157981" cy="1186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013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 Transfers</a:t>
            </a:r>
          </a:p>
        </p:txBody>
      </p:sp>
      <p:sp>
        <p:nvSpPr>
          <p:cNvPr id="4" name="Rectangle 3"/>
          <p:cNvSpPr txBox="1">
            <a:spLocks noChangeArrowheads="1"/>
          </p:cNvSpPr>
          <p:nvPr/>
        </p:nvSpPr>
        <p:spPr>
          <a:xfrm>
            <a:off x="2286000" y="1676400"/>
            <a:ext cx="7772400" cy="44196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US" dirty="0"/>
              <a:t>Federal regulations state that “Clerical or bookkeeping errors should be accomplished within 90 days of when the error was discovered.”  Agency and University policy stipulate that your awards should be reviewed at least every 30 days.</a:t>
            </a:r>
          </a:p>
          <a:p>
            <a:r>
              <a:rPr lang="en-US" altLang="en-US" dirty="0"/>
              <a:t>Use Management Report – an online tool (review at least monthly).</a:t>
            </a:r>
          </a:p>
        </p:txBody>
      </p:sp>
    </p:spTree>
    <p:extLst>
      <p:ext uri="{BB962C8B-B14F-4D97-AF65-F5344CB8AC3E}">
        <p14:creationId xmlns:p14="http://schemas.microsoft.com/office/powerpoint/2010/main" val="4109423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Effort Reporting </a:t>
            </a:r>
          </a:p>
        </p:txBody>
      </p:sp>
      <p:pic>
        <p:nvPicPr>
          <p:cNvPr id="4" name="Picture 6" descr="http://coverlaydown.com/wp-content/uploads/2014/02/0318_sb_readerQuestions_630x42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95625" y="1862931"/>
            <a:ext cx="6000750" cy="4000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3117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258762"/>
          </a:xfrm>
        </p:spPr>
        <p:txBody>
          <a:bodyPr>
            <a:normAutofit fontScale="90000"/>
          </a:bodyPr>
          <a:lstStyle/>
          <a:p>
            <a:r>
              <a:rPr lang="en-US" dirty="0"/>
              <a:t>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0684" y="-54586"/>
            <a:ext cx="12590227" cy="6912585"/>
          </a:xfrm>
        </p:spPr>
      </p:pic>
      <p:sp>
        <p:nvSpPr>
          <p:cNvPr id="3" name="TextBox 2">
            <a:extLst>
              <a:ext uri="{FF2B5EF4-FFF2-40B4-BE49-F238E27FC236}">
                <a16:creationId xmlns:a16="http://schemas.microsoft.com/office/drawing/2014/main" id="{F95C55F9-BE9D-BFB5-8A34-3AA20F2797E4}"/>
              </a:ext>
            </a:extLst>
          </p:cNvPr>
          <p:cNvSpPr txBox="1"/>
          <p:nvPr/>
        </p:nvSpPr>
        <p:spPr>
          <a:xfrm>
            <a:off x="-218536" y="6214030"/>
            <a:ext cx="4399472" cy="369332"/>
          </a:xfrm>
          <a:prstGeom prst="rect">
            <a:avLst/>
          </a:prstGeom>
          <a:noFill/>
        </p:spPr>
        <p:txBody>
          <a:bodyPr wrap="square" rtlCol="0">
            <a:spAutoFit/>
          </a:bodyPr>
          <a:lstStyle/>
          <a:p>
            <a:r>
              <a:rPr lang="en-US" i="1" dirty="0"/>
              <a:t>University of Utah - Overview</a:t>
            </a:r>
          </a:p>
        </p:txBody>
      </p:sp>
    </p:spTree>
    <p:extLst>
      <p:ext uri="{BB962C8B-B14F-4D97-AF65-F5344CB8AC3E}">
        <p14:creationId xmlns:p14="http://schemas.microsoft.com/office/powerpoint/2010/main" val="15686054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Effort Reporting – Effort Distribution</a:t>
            </a:r>
          </a:p>
        </p:txBody>
      </p:sp>
      <p:sp>
        <p:nvSpPr>
          <p:cNvPr id="3" name="Content Placeholder 2"/>
          <p:cNvSpPr>
            <a:spLocks noGrp="1"/>
          </p:cNvSpPr>
          <p:nvPr>
            <p:ph idx="1"/>
          </p:nvPr>
        </p:nvSpPr>
        <p:spPr>
          <a:xfrm>
            <a:off x="838200" y="1584086"/>
            <a:ext cx="10515600" cy="4572000"/>
          </a:xfrm>
        </p:spPr>
        <p:txBody>
          <a:bodyPr>
            <a:normAutofit/>
          </a:bodyPr>
          <a:lstStyle/>
          <a:p>
            <a:r>
              <a:rPr lang="en-US" altLang="en-US" dirty="0"/>
              <a:t>Compensation for sponsored projects should be consistent with approved sponsor budget.</a:t>
            </a:r>
          </a:p>
          <a:p>
            <a:r>
              <a:rPr lang="en-US" altLang="en-US" dirty="0"/>
              <a:t>Minor deviations from budgets are OK, but project commitment must be fulfilled.</a:t>
            </a:r>
          </a:p>
          <a:p>
            <a:r>
              <a:rPr lang="en-US" altLang="en-US" b="1" dirty="0"/>
              <a:t>Effort on projects must be certified </a:t>
            </a:r>
            <a:r>
              <a:rPr lang="en-US" altLang="en-US" dirty="0"/>
              <a:t>(</a:t>
            </a:r>
            <a:r>
              <a:rPr lang="en-US" altLang="en-US" b="1" dirty="0"/>
              <a:t>YOU HAVE OPTIONS!</a:t>
            </a:r>
            <a:r>
              <a:rPr lang="en-US" altLang="en-US" dirty="0"/>
              <a:t>) </a:t>
            </a:r>
            <a:r>
              <a:rPr lang="en-US" altLang="en-US" b="1" dirty="0"/>
              <a:t>Quarterly; Semiannually; Each Semester; Other. Depends on your Institution’s certification schedule.</a:t>
            </a:r>
          </a:p>
          <a:p>
            <a:r>
              <a:rPr lang="en-US" altLang="en-US" dirty="0"/>
              <a:t>Project effort reporting is based on payroll data and must tie to the accounting system.</a:t>
            </a:r>
          </a:p>
          <a:p>
            <a:endParaRPr lang="en-US" dirty="0"/>
          </a:p>
        </p:txBody>
      </p:sp>
    </p:spTree>
    <p:extLst>
      <p:ext uri="{BB962C8B-B14F-4D97-AF65-F5344CB8AC3E}">
        <p14:creationId xmlns:p14="http://schemas.microsoft.com/office/powerpoint/2010/main" val="36496860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Helpful Hints</a:t>
            </a:r>
          </a:p>
        </p:txBody>
      </p:sp>
      <p:sp>
        <p:nvSpPr>
          <p:cNvPr id="4" name="Content Placeholder 2"/>
          <p:cNvSpPr>
            <a:spLocks noGrp="1"/>
          </p:cNvSpPr>
          <p:nvPr>
            <p:ph idx="1"/>
          </p:nvPr>
        </p:nvSpPr>
        <p:spPr>
          <a:xfrm>
            <a:off x="2286000" y="2057400"/>
            <a:ext cx="7772400" cy="3657600"/>
          </a:xfrm>
        </p:spPr>
        <p:txBody>
          <a:bodyPr/>
          <a:lstStyle/>
          <a:p>
            <a:r>
              <a:rPr lang="en-US" altLang="en-US" dirty="0"/>
              <a:t>Monitor the posted payroll distributions after each Pay Period</a:t>
            </a:r>
          </a:p>
          <a:p>
            <a:r>
              <a:rPr lang="en-US" altLang="en-US" dirty="0"/>
              <a:t>Any ongoing, significant changes between ACTUAL effort and the EFFORT recorded in the payroll system should be corrected as soon as possible</a:t>
            </a:r>
          </a:p>
        </p:txBody>
      </p:sp>
    </p:spTree>
    <p:extLst>
      <p:ext uri="{BB962C8B-B14F-4D97-AF65-F5344CB8AC3E}">
        <p14:creationId xmlns:p14="http://schemas.microsoft.com/office/powerpoint/2010/main" val="35019668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Property Accounting</a:t>
            </a:r>
          </a:p>
        </p:txBody>
      </p:sp>
      <p:sp>
        <p:nvSpPr>
          <p:cNvPr id="4" name="Rectangle 3"/>
          <p:cNvSpPr txBox="1">
            <a:spLocks noChangeArrowheads="1"/>
          </p:cNvSpPr>
          <p:nvPr/>
        </p:nvSpPr>
        <p:spPr>
          <a:xfrm>
            <a:off x="838200" y="1752600"/>
            <a:ext cx="10376140" cy="3962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80000"/>
              </a:lnSpc>
              <a:buFontTx/>
              <a:buNone/>
            </a:pPr>
            <a:r>
              <a:rPr lang="en-US" altLang="en-US" dirty="0"/>
              <a:t>	REPORTING REQUIREMENTS OF UNIVERSITY PROPERTY:</a:t>
            </a:r>
            <a:r>
              <a:rPr lang="en-US" altLang="en-US" sz="2800" dirty="0"/>
              <a:t> </a:t>
            </a:r>
            <a:br>
              <a:rPr lang="en-US" altLang="en-US" sz="2800" dirty="0"/>
            </a:br>
            <a:endParaRPr lang="en-US" altLang="en-US" sz="2800" dirty="0"/>
          </a:p>
          <a:p>
            <a:pPr>
              <a:lnSpc>
                <a:spcPct val="80000"/>
              </a:lnSpc>
            </a:pPr>
            <a:r>
              <a:rPr lang="en-US" altLang="en-US" sz="2800" dirty="0"/>
              <a:t>It is the responsibility of each department or entity which acquires, holds, or disposes of University and </a:t>
            </a:r>
            <a:r>
              <a:rPr lang="en-US" altLang="en-US" sz="2800" i="1" dirty="0"/>
              <a:t>government property</a:t>
            </a:r>
            <a:r>
              <a:rPr lang="en-US" altLang="en-US" sz="2800" dirty="0"/>
              <a:t> to ensure that such property is:</a:t>
            </a:r>
          </a:p>
          <a:p>
            <a:pPr lvl="1">
              <a:lnSpc>
                <a:spcPct val="80000"/>
              </a:lnSpc>
              <a:buFontTx/>
              <a:buNone/>
            </a:pPr>
            <a:r>
              <a:rPr lang="en-US" altLang="en-US" dirty="0"/>
              <a:t>1.	Properly reported when acquired</a:t>
            </a:r>
          </a:p>
          <a:p>
            <a:pPr lvl="1">
              <a:lnSpc>
                <a:spcPct val="80000"/>
              </a:lnSpc>
              <a:buFontTx/>
              <a:buNone/>
            </a:pPr>
            <a:r>
              <a:rPr lang="en-US" altLang="en-US" dirty="0"/>
              <a:t>2.	Properly inventoried and safeguarded</a:t>
            </a:r>
          </a:p>
          <a:p>
            <a:pPr lvl="1">
              <a:lnSpc>
                <a:spcPct val="80000"/>
              </a:lnSpc>
              <a:buFontTx/>
              <a:buNone/>
            </a:pPr>
            <a:r>
              <a:rPr lang="en-US" altLang="en-US" dirty="0"/>
              <a:t>3.	Properly reported at time of disposal</a:t>
            </a:r>
          </a:p>
          <a:p>
            <a:pPr>
              <a:lnSpc>
                <a:spcPct val="80000"/>
              </a:lnSpc>
            </a:pPr>
            <a:endParaRPr lang="en-US" altLang="en-US" sz="2800" dirty="0"/>
          </a:p>
        </p:txBody>
      </p:sp>
    </p:spTree>
    <p:extLst>
      <p:ext uri="{BB962C8B-B14F-4D97-AF65-F5344CB8AC3E}">
        <p14:creationId xmlns:p14="http://schemas.microsoft.com/office/powerpoint/2010/main" val="4413037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Property Accounting</a:t>
            </a:r>
          </a:p>
        </p:txBody>
      </p:sp>
      <p:sp>
        <p:nvSpPr>
          <p:cNvPr id="4" name="Rectangle 3"/>
          <p:cNvSpPr txBox="1">
            <a:spLocks noChangeArrowheads="1"/>
          </p:cNvSpPr>
          <p:nvPr/>
        </p:nvSpPr>
        <p:spPr>
          <a:xfrm>
            <a:off x="431321" y="1676400"/>
            <a:ext cx="9627079" cy="4572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80000"/>
              </a:lnSpc>
              <a:buFontTx/>
              <a:buNone/>
            </a:pPr>
            <a:r>
              <a:rPr lang="en-US" altLang="en-US" sz="2800" dirty="0"/>
              <a:t>	Title to property acquired under a grant or contract shall be determined at the time of acquisition.</a:t>
            </a:r>
            <a:br>
              <a:rPr lang="en-US" altLang="en-US" sz="2800" dirty="0"/>
            </a:br>
            <a:br>
              <a:rPr lang="en-US" altLang="en-US" sz="1200" dirty="0"/>
            </a:br>
            <a:r>
              <a:rPr lang="en-US" altLang="en-US" sz="2400" dirty="0"/>
              <a:t>Generally, title is either:</a:t>
            </a:r>
          </a:p>
          <a:p>
            <a:pPr>
              <a:lnSpc>
                <a:spcPct val="80000"/>
              </a:lnSpc>
            </a:pPr>
            <a:r>
              <a:rPr lang="en-US" altLang="en-US" sz="2400" dirty="0"/>
              <a:t>Retained by the granting agency.</a:t>
            </a:r>
          </a:p>
          <a:p>
            <a:pPr>
              <a:lnSpc>
                <a:spcPct val="80000"/>
              </a:lnSpc>
            </a:pPr>
            <a:r>
              <a:rPr lang="en-US" altLang="en-US" sz="2400" dirty="0"/>
              <a:t>Vested in the University at the time of acquisition.</a:t>
            </a:r>
          </a:p>
          <a:p>
            <a:pPr>
              <a:lnSpc>
                <a:spcPct val="80000"/>
              </a:lnSpc>
            </a:pPr>
            <a:r>
              <a:rPr lang="en-US" altLang="en-US" sz="2400" dirty="0"/>
              <a:t>Temporarily vested in the University, with the agency reserving the right to transfer title to:</a:t>
            </a:r>
          </a:p>
          <a:p>
            <a:pPr>
              <a:lnSpc>
                <a:spcPct val="80000"/>
              </a:lnSpc>
              <a:buFontTx/>
              <a:buNone/>
            </a:pPr>
            <a:r>
              <a:rPr lang="en-US" altLang="en-US" sz="2400" dirty="0"/>
              <a:t>	(1) The agency.</a:t>
            </a:r>
          </a:p>
          <a:p>
            <a:pPr>
              <a:lnSpc>
                <a:spcPct val="80000"/>
              </a:lnSpc>
              <a:buFontTx/>
              <a:buNone/>
            </a:pPr>
            <a:r>
              <a:rPr lang="en-US" altLang="en-US" sz="2400" dirty="0"/>
              <a:t>	(2) Another institution, if the principal investigator transfers.</a:t>
            </a:r>
          </a:p>
          <a:p>
            <a:pPr>
              <a:lnSpc>
                <a:spcPct val="80000"/>
              </a:lnSpc>
              <a:buFontTx/>
              <a:buNone/>
            </a:pPr>
            <a:r>
              <a:rPr lang="en-US" altLang="en-US" sz="2400" dirty="0"/>
              <a:t>	(3) The University on a permanent basis, generally upon completion of the project.</a:t>
            </a:r>
          </a:p>
        </p:txBody>
      </p:sp>
    </p:spTree>
    <p:extLst>
      <p:ext uri="{BB962C8B-B14F-4D97-AF65-F5344CB8AC3E}">
        <p14:creationId xmlns:p14="http://schemas.microsoft.com/office/powerpoint/2010/main" val="10231154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Award Closeout</a:t>
            </a:r>
          </a:p>
        </p:txBody>
      </p:sp>
      <p:sp>
        <p:nvSpPr>
          <p:cNvPr id="3" name="Content Placeholder 2"/>
          <p:cNvSpPr>
            <a:spLocks noGrp="1"/>
          </p:cNvSpPr>
          <p:nvPr>
            <p:ph idx="1"/>
          </p:nvPr>
        </p:nvSpPr>
        <p:spPr/>
        <p:txBody>
          <a:bodyPr>
            <a:normAutofit/>
          </a:bodyPr>
          <a:lstStyle/>
          <a:p>
            <a:pPr marL="0" indent="0">
              <a:buNone/>
            </a:pPr>
            <a:r>
              <a:rPr lang="en-US" sz="4800" b="1" dirty="0"/>
              <a:t>Closeout</a:t>
            </a:r>
            <a:r>
              <a:rPr lang="en-US" dirty="0"/>
              <a:t> (UG 2 CFR 200.343)</a:t>
            </a:r>
          </a:p>
          <a:p>
            <a:r>
              <a:rPr lang="en-US" dirty="0"/>
              <a:t>All financial, performance, and other reports must be submitted within 90 days of award end date.</a:t>
            </a:r>
          </a:p>
          <a:p>
            <a:r>
              <a:rPr lang="en-US" dirty="0"/>
              <a:t>Final invoice must be submitted within the 90 day window or else any unbilled costs will not be paid.</a:t>
            </a:r>
          </a:p>
          <a:p>
            <a:r>
              <a:rPr lang="en-US" dirty="0"/>
              <a:t>No-cost extension can be requested, but must be within the 90 day window or the request will be denied.</a:t>
            </a:r>
          </a:p>
        </p:txBody>
      </p:sp>
    </p:spTree>
    <p:extLst>
      <p:ext uri="{BB962C8B-B14F-4D97-AF65-F5344CB8AC3E}">
        <p14:creationId xmlns:p14="http://schemas.microsoft.com/office/powerpoint/2010/main" val="37576329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12197751" cy="7471224"/>
          </a:xfrm>
          <a:prstGeom prst="rect">
            <a:avLst/>
          </a:prstGeom>
        </p:spPr>
      </p:pic>
    </p:spTree>
    <p:extLst>
      <p:ext uri="{BB962C8B-B14F-4D97-AF65-F5344CB8AC3E}">
        <p14:creationId xmlns:p14="http://schemas.microsoft.com/office/powerpoint/2010/main" val="28411757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639762"/>
          </a:xfrm>
        </p:spPr>
        <p:txBody>
          <a:bodyPr>
            <a:normAutofit fontScale="90000"/>
          </a:bodyPr>
          <a:lstStyle/>
          <a:p>
            <a:r>
              <a:rPr lang="en-US" dirty="0"/>
              <a:t>Case Study </a:t>
            </a:r>
          </a:p>
        </p:txBody>
      </p:sp>
      <p:sp>
        <p:nvSpPr>
          <p:cNvPr id="3" name="Content Placeholder 2"/>
          <p:cNvSpPr>
            <a:spLocks noGrp="1"/>
          </p:cNvSpPr>
          <p:nvPr>
            <p:ph idx="1"/>
          </p:nvPr>
        </p:nvSpPr>
        <p:spPr>
          <a:xfrm>
            <a:off x="324928" y="1449236"/>
            <a:ext cx="11542143" cy="4399473"/>
          </a:xfrm>
        </p:spPr>
        <p:txBody>
          <a:bodyPr>
            <a:normAutofit fontScale="25000" lnSpcReduction="20000"/>
          </a:bodyPr>
          <a:lstStyle/>
          <a:p>
            <a:pPr marL="0" indent="0">
              <a:buNone/>
            </a:pPr>
            <a:r>
              <a:rPr lang="en-US" sz="4400" dirty="0"/>
              <a:t>From: Heckava Day</a:t>
            </a:r>
          </a:p>
          <a:p>
            <a:pPr marL="0" indent="0">
              <a:buNone/>
            </a:pPr>
            <a:r>
              <a:rPr lang="en-US" sz="4400" dirty="0"/>
              <a:t>Sent: Monday, May 22, 2021 11:07 AM</a:t>
            </a:r>
          </a:p>
          <a:p>
            <a:pPr marL="0" indent="0">
              <a:buNone/>
            </a:pPr>
            <a:r>
              <a:rPr lang="en-US" sz="4400" dirty="0"/>
              <a:t>To: Bob Compliance</a:t>
            </a:r>
          </a:p>
          <a:p>
            <a:pPr marL="0" indent="0">
              <a:buNone/>
            </a:pPr>
            <a:r>
              <a:rPr lang="en-US" sz="4400" dirty="0"/>
              <a:t>Subject: Compliance Issues</a:t>
            </a:r>
          </a:p>
          <a:p>
            <a:pPr marL="0" indent="0">
              <a:buNone/>
            </a:pPr>
            <a:endParaRPr lang="en-US" sz="1200" dirty="0"/>
          </a:p>
          <a:p>
            <a:pPr marL="0" indent="0">
              <a:lnSpc>
                <a:spcPct val="120000"/>
              </a:lnSpc>
              <a:buNone/>
            </a:pPr>
            <a:r>
              <a:rPr lang="en-US" sz="7200" dirty="0"/>
              <a:t>Hi Bob…</a:t>
            </a:r>
          </a:p>
          <a:p>
            <a:pPr marL="0" indent="0">
              <a:lnSpc>
                <a:spcPct val="120000"/>
              </a:lnSpc>
              <a:buNone/>
            </a:pPr>
            <a:r>
              <a:rPr lang="en-US" sz="7200" dirty="0"/>
              <a:t>I am in a difficult  situation and was hoping you could give me some recommendations from a compliance standpoint.</a:t>
            </a:r>
          </a:p>
          <a:p>
            <a:pPr marL="0" indent="0">
              <a:lnSpc>
                <a:spcPct val="120000"/>
              </a:lnSpc>
              <a:buNone/>
            </a:pPr>
            <a:r>
              <a:rPr lang="en-US" sz="7200" dirty="0"/>
              <a:t>One of the Geology and Geophysics PI’s, Dr. Les DoWhatIWant Edwards, has historically requested that expenditures be placed on “whatever projects have money”, regardless as to whether they are NSF, DWQ or other sponsored projects or whether they were on the same award or not. Since shortly after starting to work here and upon having received initial training through Grants &amp; Contracts, I have worked with the office staff in communicating to Dr. Edwards that he provide chartfields or project names for his expenditures and that staff could not select where to move these funds.</a:t>
            </a:r>
          </a:p>
          <a:p>
            <a:pPr marL="0" indent="0">
              <a:lnSpc>
                <a:spcPct val="120000"/>
              </a:lnSpc>
              <a:buNone/>
            </a:pPr>
            <a:endParaRPr lang="en-US" sz="2900" dirty="0"/>
          </a:p>
          <a:p>
            <a:pPr marL="0" indent="0">
              <a:lnSpc>
                <a:spcPct val="120000"/>
              </a:lnSpc>
              <a:buNone/>
            </a:pPr>
            <a:endParaRPr lang="en-US" sz="2900" dirty="0"/>
          </a:p>
          <a:p>
            <a:pPr marL="0" indent="0">
              <a:lnSpc>
                <a:spcPct val="120000"/>
              </a:lnSpc>
              <a:buNone/>
            </a:pPr>
            <a:endParaRPr lang="en-US" sz="2900" dirty="0"/>
          </a:p>
        </p:txBody>
      </p:sp>
    </p:spTree>
    <p:extLst>
      <p:ext uri="{BB962C8B-B14F-4D97-AF65-F5344CB8AC3E}">
        <p14:creationId xmlns:p14="http://schemas.microsoft.com/office/powerpoint/2010/main" val="15046556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p>
        </p:txBody>
      </p:sp>
      <p:sp>
        <p:nvSpPr>
          <p:cNvPr id="3" name="Content Placeholder 2"/>
          <p:cNvSpPr>
            <a:spLocks noGrp="1"/>
          </p:cNvSpPr>
          <p:nvPr>
            <p:ph idx="1"/>
          </p:nvPr>
        </p:nvSpPr>
        <p:spPr>
          <a:xfrm>
            <a:off x="838200" y="1362975"/>
            <a:ext cx="10962736" cy="5114026"/>
          </a:xfrm>
        </p:spPr>
        <p:txBody>
          <a:bodyPr>
            <a:normAutofit/>
          </a:bodyPr>
          <a:lstStyle/>
          <a:p>
            <a:pPr marL="0" indent="0">
              <a:lnSpc>
                <a:spcPct val="120000"/>
              </a:lnSpc>
              <a:buNone/>
            </a:pPr>
            <a:r>
              <a:rPr lang="en-US" sz="2100" dirty="0"/>
              <a:t>Dr. Edwards continues to have difficulty communicating with our payroll specialists in setting up salaries on his projects. He also has been putting costs onto projects that he admits do not belong there but justifies this in saying that OSP and GCA are not setting the projects up in time and he has to proceed with the research and has to use whatever project numbers are available.</a:t>
            </a:r>
          </a:p>
          <a:p>
            <a:pPr marL="0" indent="0">
              <a:lnSpc>
                <a:spcPct val="120000"/>
              </a:lnSpc>
              <a:buNone/>
            </a:pPr>
            <a:r>
              <a:rPr lang="en-US" sz="2100" dirty="0"/>
              <a:t>I don’t know what to do. Our departmental staff already spoke to HR in June 2017 about the compliance issues as well the extremely hostile work environment that Dr. Edwards had created, but as far as I know he has a clean record and little was done to rectify our issues. From what I understand, our prior OSP rep, Learning Abroad, and possibly several GCA employees have experienced these “communication” difficulties with Dr. Edwards. To give credit, he has been less abusive and has been somewhat avoidant, so maybe this was worth the risk we took in approaching HR about these issues. </a:t>
            </a:r>
            <a:endParaRPr lang="en-US" sz="2600" dirty="0"/>
          </a:p>
          <a:p>
            <a:pPr marL="0" indent="0">
              <a:lnSpc>
                <a:spcPct val="120000"/>
              </a:lnSpc>
              <a:buNone/>
            </a:pPr>
            <a:endParaRPr lang="en-US" sz="2900" dirty="0"/>
          </a:p>
          <a:p>
            <a:pPr marL="0" indent="0">
              <a:lnSpc>
                <a:spcPct val="120000"/>
              </a:lnSpc>
              <a:buNone/>
            </a:pPr>
            <a:endParaRPr lang="en-US" sz="5500" dirty="0"/>
          </a:p>
          <a:p>
            <a:pPr marL="0" indent="0">
              <a:buNone/>
            </a:pPr>
            <a:endParaRPr lang="en-US" dirty="0"/>
          </a:p>
        </p:txBody>
      </p:sp>
    </p:spTree>
    <p:extLst>
      <p:ext uri="{BB962C8B-B14F-4D97-AF65-F5344CB8AC3E}">
        <p14:creationId xmlns:p14="http://schemas.microsoft.com/office/powerpoint/2010/main" val="1563934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15962"/>
          </a:xfrm>
        </p:spPr>
        <p:txBody>
          <a:bodyPr>
            <a:normAutofit/>
          </a:bodyPr>
          <a:lstStyle/>
          <a:p>
            <a:r>
              <a:rPr lang="en-US" dirty="0"/>
              <a:t>Case Study</a:t>
            </a:r>
          </a:p>
        </p:txBody>
      </p:sp>
      <p:sp>
        <p:nvSpPr>
          <p:cNvPr id="3" name="Content Placeholder 2"/>
          <p:cNvSpPr>
            <a:spLocks noGrp="1"/>
          </p:cNvSpPr>
          <p:nvPr>
            <p:ph idx="1"/>
          </p:nvPr>
        </p:nvSpPr>
        <p:spPr>
          <a:xfrm>
            <a:off x="69011" y="1483744"/>
            <a:ext cx="12053977" cy="4768970"/>
          </a:xfrm>
        </p:spPr>
        <p:txBody>
          <a:bodyPr>
            <a:noAutofit/>
          </a:bodyPr>
          <a:lstStyle/>
          <a:p>
            <a:pPr marL="0" indent="0">
              <a:lnSpc>
                <a:spcPct val="100000"/>
              </a:lnSpc>
              <a:buNone/>
            </a:pPr>
            <a:r>
              <a:rPr lang="en-US" sz="2000" dirty="0"/>
              <a:t>I don’t know what to do. Dr. Edwards has relationships throughout the Main Administration building due to his role in the Academic Senate, and I believe this is why his Cost Transfers, Travel exceptions, etc. were approved without question and why HR did nothing to help us with our hostile work environment issues. As an interesting development, Dr. Edwards is now also Associate Dean over Faculty and Policy for our College.</a:t>
            </a:r>
          </a:p>
          <a:p>
            <a:pPr marL="0" indent="0">
              <a:lnSpc>
                <a:spcPct val="100000"/>
              </a:lnSpc>
              <a:buNone/>
            </a:pPr>
            <a:r>
              <a:rPr lang="en-US" sz="2000" dirty="0"/>
              <a:t>Is there someone I can go to that can help? I am not sure HR is the best route anymore. I worry that we are trained by Grants &amp; Contracts  training in a way that some departments, colleges, and some individuals at the University Administration building do not fully support. Are we or are we not supposed to just “zero out” projects through effort reporting certifications and expenditure reallocation? Please help me understand how to survive these conflicts.</a:t>
            </a:r>
          </a:p>
          <a:p>
            <a:pPr marL="0" indent="0">
              <a:lnSpc>
                <a:spcPct val="100000"/>
              </a:lnSpc>
              <a:buNone/>
            </a:pPr>
            <a:r>
              <a:rPr lang="en-US" sz="2000" dirty="0"/>
              <a:t>I appreciate any feedback you can give me.  I honestly do not know where I should go.</a:t>
            </a:r>
          </a:p>
          <a:p>
            <a:pPr marL="0" indent="0">
              <a:lnSpc>
                <a:spcPct val="100000"/>
              </a:lnSpc>
              <a:buNone/>
            </a:pPr>
            <a:r>
              <a:rPr lang="en-US" sz="2000" dirty="0"/>
              <a:t>Thanks,</a:t>
            </a:r>
          </a:p>
          <a:p>
            <a:pPr marL="0" indent="0">
              <a:lnSpc>
                <a:spcPct val="100000"/>
              </a:lnSpc>
              <a:buNone/>
            </a:pPr>
            <a:r>
              <a:rPr lang="en-US" sz="2000" dirty="0"/>
              <a:t>Heckuva Day</a:t>
            </a:r>
          </a:p>
          <a:p>
            <a:pPr marL="0" indent="0">
              <a:lnSpc>
                <a:spcPct val="120000"/>
              </a:lnSpc>
              <a:buNone/>
            </a:pPr>
            <a:endParaRPr lang="en-US" sz="1800" dirty="0"/>
          </a:p>
          <a:p>
            <a:pPr marL="0" indent="0">
              <a:buNone/>
            </a:pPr>
            <a:endParaRPr lang="en-US" sz="1800" dirty="0"/>
          </a:p>
          <a:p>
            <a:pPr marL="0" indent="0">
              <a:buNone/>
            </a:pPr>
            <a:endParaRPr lang="en-US" sz="1800" dirty="0"/>
          </a:p>
        </p:txBody>
      </p:sp>
    </p:spTree>
    <p:extLst>
      <p:ext uri="{BB962C8B-B14F-4D97-AF65-F5344CB8AC3E}">
        <p14:creationId xmlns:p14="http://schemas.microsoft.com/office/powerpoint/2010/main" val="10687266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sp>
        <p:nvSpPr>
          <p:cNvPr id="3" name="Content Placeholder 2"/>
          <p:cNvSpPr>
            <a:spLocks noGrp="1"/>
          </p:cNvSpPr>
          <p:nvPr>
            <p:ph idx="1"/>
          </p:nvPr>
        </p:nvSpPr>
        <p:spPr/>
        <p:txBody>
          <a:bodyPr>
            <a:normAutofit/>
          </a:bodyPr>
          <a:lstStyle/>
          <a:p>
            <a:pPr marL="0" indent="0">
              <a:buNone/>
            </a:pPr>
            <a:r>
              <a:rPr lang="en-US" sz="2200" dirty="0"/>
              <a:t>Is there someone I can go to that can help? I am not sure HR is the best route any more. I worry that we are trained by Grants &amp; Contracts  training in a way that some departments, colleges, and some individuals at the University Administration building do not fully support. Are we or are we not supposed to just “zero out” projects through ePAR’s and expenditure reallocation? Please help me understand how to survive these conflicts.</a:t>
            </a:r>
          </a:p>
          <a:p>
            <a:pPr marL="0" indent="0">
              <a:buNone/>
            </a:pPr>
            <a:endParaRPr lang="en-US" sz="2200" dirty="0"/>
          </a:p>
          <a:p>
            <a:pPr marL="0" indent="0">
              <a:buNone/>
            </a:pPr>
            <a:r>
              <a:rPr lang="en-US" sz="2200" dirty="0"/>
              <a:t>I appreciate any feedback you can give me.  I honestly do not know where I should go.</a:t>
            </a:r>
          </a:p>
          <a:p>
            <a:pPr marL="0" indent="0">
              <a:buNone/>
            </a:pPr>
            <a:endParaRPr lang="en-US" sz="2200" dirty="0"/>
          </a:p>
          <a:p>
            <a:pPr marL="0" indent="0">
              <a:buNone/>
            </a:pPr>
            <a:r>
              <a:rPr lang="en-US" sz="2200" dirty="0"/>
              <a:t>Thanks,</a:t>
            </a:r>
          </a:p>
          <a:p>
            <a:pPr marL="0" indent="0">
              <a:buNone/>
            </a:pPr>
            <a:r>
              <a:rPr lang="en-US" sz="2200" dirty="0"/>
              <a:t>Heckuva Day</a:t>
            </a:r>
          </a:p>
          <a:p>
            <a:pPr marL="0" indent="0">
              <a:buNone/>
            </a:pPr>
            <a:endParaRPr lang="en-US" dirty="0"/>
          </a:p>
        </p:txBody>
      </p:sp>
    </p:spTree>
    <p:extLst>
      <p:ext uri="{BB962C8B-B14F-4D97-AF65-F5344CB8AC3E}">
        <p14:creationId xmlns:p14="http://schemas.microsoft.com/office/powerpoint/2010/main" val="1013965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9100" y="6366294"/>
            <a:ext cx="8229600" cy="434820"/>
          </a:xfrm>
        </p:spPr>
        <p:txBody>
          <a:bodyPr>
            <a:normAutofit/>
          </a:bodyPr>
          <a:lstStyle/>
          <a:p>
            <a:pPr algn="l"/>
            <a:r>
              <a:rPr lang="en-US" sz="1600" b="1" i="1" dirty="0"/>
              <a:t>*University of Washington – Grants &amp; Contracts Accounting</a:t>
            </a:r>
          </a:p>
        </p:txBody>
      </p:sp>
      <p:pic>
        <p:nvPicPr>
          <p:cNvPr id="5" name="Picture 4">
            <a:extLst>
              <a:ext uri="{FF2B5EF4-FFF2-40B4-BE49-F238E27FC236}">
                <a16:creationId xmlns:a16="http://schemas.microsoft.com/office/drawing/2014/main" id="{CD709856-E988-8412-1157-C571D518E0F7}"/>
              </a:ext>
            </a:extLst>
          </p:cNvPr>
          <p:cNvPicPr>
            <a:picLocks noChangeAspect="1"/>
          </p:cNvPicPr>
          <p:nvPr/>
        </p:nvPicPr>
        <p:blipFill>
          <a:blip r:embed="rId2"/>
          <a:stretch>
            <a:fillRect/>
          </a:stretch>
        </p:blipFill>
        <p:spPr>
          <a:xfrm>
            <a:off x="0" y="-4315"/>
            <a:ext cx="12192000" cy="6957487"/>
          </a:xfrm>
          <a:prstGeom prst="rect">
            <a:avLst/>
          </a:prstGeom>
        </p:spPr>
      </p:pic>
      <p:sp>
        <p:nvSpPr>
          <p:cNvPr id="3" name="TextBox 2">
            <a:extLst>
              <a:ext uri="{FF2B5EF4-FFF2-40B4-BE49-F238E27FC236}">
                <a16:creationId xmlns:a16="http://schemas.microsoft.com/office/drawing/2014/main" id="{4A6FEC8E-6E0A-25F7-79EA-A55A9C5EB478}"/>
              </a:ext>
            </a:extLst>
          </p:cNvPr>
          <p:cNvSpPr txBox="1"/>
          <p:nvPr/>
        </p:nvSpPr>
        <p:spPr>
          <a:xfrm>
            <a:off x="0" y="6497440"/>
            <a:ext cx="4399472" cy="646331"/>
          </a:xfrm>
          <a:prstGeom prst="rect">
            <a:avLst/>
          </a:prstGeom>
          <a:noFill/>
        </p:spPr>
        <p:txBody>
          <a:bodyPr wrap="square" rtlCol="0">
            <a:spAutoFit/>
          </a:bodyPr>
          <a:lstStyle/>
          <a:p>
            <a:r>
              <a:rPr lang="en-US" i="1" dirty="0"/>
              <a:t>University of Washington Processes</a:t>
            </a:r>
          </a:p>
          <a:p>
            <a:endParaRPr lang="en-US" i="1" dirty="0"/>
          </a:p>
        </p:txBody>
      </p:sp>
    </p:spTree>
    <p:extLst>
      <p:ext uri="{BB962C8B-B14F-4D97-AF65-F5344CB8AC3E}">
        <p14:creationId xmlns:p14="http://schemas.microsoft.com/office/powerpoint/2010/main" val="7001484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Final Exam to come Later</a:t>
            </a:r>
          </a:p>
        </p:txBody>
      </p:sp>
      <p:pic>
        <p:nvPicPr>
          <p:cNvPr id="4" name="Picture 2" descr="http://wantoncreation.files.wordpress.com/2012/05/the-end-2.jpg"/>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810161" y="1600201"/>
            <a:ext cx="4571679"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2308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E5C09-4F81-0AD3-6E61-D49D9A4683EC}"/>
              </a:ext>
            </a:extLst>
          </p:cNvPr>
          <p:cNvSpPr>
            <a:spLocks noGrp="1"/>
          </p:cNvSpPr>
          <p:nvPr>
            <p:ph type="title"/>
          </p:nvPr>
        </p:nvSpPr>
        <p:spPr>
          <a:xfrm>
            <a:off x="1851950" y="2126430"/>
            <a:ext cx="9495500" cy="731070"/>
          </a:xfrm>
        </p:spPr>
        <p:txBody>
          <a:bodyPr anchor="ctr">
            <a:normAutofit/>
          </a:bodyPr>
          <a:lstStyle/>
          <a:p>
            <a:r>
              <a:rPr lang="en-US" sz="4000" dirty="0"/>
              <a:t>Looking to Obtain CPEs?</a:t>
            </a:r>
          </a:p>
        </p:txBody>
      </p:sp>
      <p:sp>
        <p:nvSpPr>
          <p:cNvPr id="3" name="Text Placeholder 2">
            <a:extLst>
              <a:ext uri="{FF2B5EF4-FFF2-40B4-BE49-F238E27FC236}">
                <a16:creationId xmlns:a16="http://schemas.microsoft.com/office/drawing/2014/main" id="{EAE6ABF7-7F80-0541-2DDF-44EEA55FB094}"/>
              </a:ext>
            </a:extLst>
          </p:cNvPr>
          <p:cNvSpPr>
            <a:spLocks noGrp="1"/>
          </p:cNvSpPr>
          <p:nvPr>
            <p:ph type="body" idx="1"/>
          </p:nvPr>
        </p:nvSpPr>
        <p:spPr>
          <a:xfrm>
            <a:off x="1851949" y="2954278"/>
            <a:ext cx="5348417" cy="2862321"/>
          </a:xfrm>
        </p:spPr>
        <p:txBody>
          <a:bodyPr>
            <a:normAutofit/>
          </a:bodyPr>
          <a:lstStyle/>
          <a:p>
            <a:r>
              <a:rPr lang="en-US" sz="5400" b="1" dirty="0"/>
              <a:t>Don’t forget to Check-Out from the system!</a:t>
            </a:r>
          </a:p>
        </p:txBody>
      </p:sp>
      <p:pic>
        <p:nvPicPr>
          <p:cNvPr id="5" name="Content Placeholder 4">
            <a:extLst>
              <a:ext uri="{FF2B5EF4-FFF2-40B4-BE49-F238E27FC236}">
                <a16:creationId xmlns:a16="http://schemas.microsoft.com/office/drawing/2014/main" id="{26B94BD2-0BB4-9A40-1468-4C325E005F4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26325" y="2121432"/>
            <a:ext cx="3695167" cy="3695167"/>
          </a:xfrm>
          <a:prstGeom prst="rect">
            <a:avLst/>
          </a:prstGeom>
          <a:noFill/>
          <a:ln>
            <a:noFill/>
          </a:ln>
        </p:spPr>
      </p:pic>
    </p:spTree>
    <p:extLst>
      <p:ext uri="{BB962C8B-B14F-4D97-AF65-F5344CB8AC3E}">
        <p14:creationId xmlns:p14="http://schemas.microsoft.com/office/powerpoint/2010/main" val="705371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Sponsored Project?</a:t>
            </a:r>
          </a:p>
        </p:txBody>
      </p:sp>
      <p:sp>
        <p:nvSpPr>
          <p:cNvPr id="3" name="Content Placeholder 2"/>
          <p:cNvSpPr>
            <a:spLocks noGrp="1"/>
          </p:cNvSpPr>
          <p:nvPr>
            <p:ph idx="1"/>
          </p:nvPr>
        </p:nvSpPr>
        <p:spPr/>
        <p:txBody>
          <a:bodyPr>
            <a:normAutofit/>
          </a:bodyPr>
          <a:lstStyle/>
          <a:p>
            <a:r>
              <a:rPr lang="en-US" dirty="0"/>
              <a:t>University activity supported with funding or other resources provided by an external sponsor, with obligated deliverables in return.</a:t>
            </a:r>
          </a:p>
          <a:p>
            <a:r>
              <a:rPr lang="en-US" dirty="0"/>
              <a:t>Includes contracts, grants, cooperative arrangements, and other types of support agreements.</a:t>
            </a:r>
          </a:p>
          <a:p>
            <a:r>
              <a:rPr lang="en-US" dirty="0"/>
              <a:t>Project types include research, sponsored instruction, service projects, community service projects, and clinical trials.</a:t>
            </a:r>
          </a:p>
        </p:txBody>
      </p:sp>
    </p:spTree>
    <p:extLst>
      <p:ext uri="{BB962C8B-B14F-4D97-AF65-F5344CB8AC3E}">
        <p14:creationId xmlns:p14="http://schemas.microsoft.com/office/powerpoint/2010/main" val="4090762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Core Central and Departmental Administration Responsibilities</a:t>
            </a:r>
          </a:p>
        </p:txBody>
      </p:sp>
      <p:sp>
        <p:nvSpPr>
          <p:cNvPr id="4" name="Content Placeholder 3"/>
          <p:cNvSpPr>
            <a:spLocks noGrp="1"/>
          </p:cNvSpPr>
          <p:nvPr>
            <p:ph idx="1"/>
          </p:nvPr>
        </p:nvSpPr>
        <p:spPr/>
        <p:txBody>
          <a:bodyPr/>
          <a:lstStyle/>
          <a:p>
            <a:r>
              <a:rPr lang="en-US" sz="3400" dirty="0"/>
              <a:t>Serve the Faculty through individual project management; and serve the Administration (through monitoring operational metrics, to facilitate strategic decisions about the research enterprise)</a:t>
            </a:r>
          </a:p>
          <a:p>
            <a:endParaRPr lang="en-US" dirty="0"/>
          </a:p>
          <a:p>
            <a:endParaRPr lang="en-US" dirty="0"/>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4343401"/>
            <a:ext cx="7467600" cy="2209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9890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F60B40-68A9-42ED-7496-10A3BD46D9F7}"/>
              </a:ext>
            </a:extLst>
          </p:cNvPr>
          <p:cNvSpPr>
            <a:spLocks noGrp="1"/>
          </p:cNvSpPr>
          <p:nvPr>
            <p:ph type="title"/>
          </p:nvPr>
        </p:nvSpPr>
        <p:spPr/>
        <p:txBody>
          <a:bodyPr/>
          <a:lstStyle/>
          <a:p>
            <a:r>
              <a:rPr lang="en-US" dirty="0"/>
              <a:t>Support Timeline Highlights</a:t>
            </a:r>
          </a:p>
        </p:txBody>
      </p:sp>
      <p:sp>
        <p:nvSpPr>
          <p:cNvPr id="6" name="Content Placeholder 5">
            <a:extLst>
              <a:ext uri="{FF2B5EF4-FFF2-40B4-BE49-F238E27FC236}">
                <a16:creationId xmlns:a16="http://schemas.microsoft.com/office/drawing/2014/main" id="{C871E49D-8F5D-813E-0E84-AE12616A346D}"/>
              </a:ext>
            </a:extLst>
          </p:cNvPr>
          <p:cNvSpPr>
            <a:spLocks noGrp="1"/>
          </p:cNvSpPr>
          <p:nvPr>
            <p:ph sz="half" idx="1"/>
          </p:nvPr>
        </p:nvSpPr>
        <p:spPr/>
        <p:txBody>
          <a:bodyPr/>
          <a:lstStyle/>
          <a:p>
            <a:r>
              <a:rPr lang="en-US" b="1" dirty="0"/>
              <a:t>Pre-Award</a:t>
            </a:r>
            <a:endParaRPr lang="en-US" dirty="0"/>
          </a:p>
          <a:p>
            <a:pPr lvl="1"/>
            <a:r>
              <a:rPr lang="en-US" b="1" dirty="0"/>
              <a:t> </a:t>
            </a:r>
            <a:r>
              <a:rPr lang="en-US" dirty="0"/>
              <a:t>Program Development</a:t>
            </a:r>
          </a:p>
          <a:p>
            <a:pPr lvl="1"/>
            <a:r>
              <a:rPr lang="en-US" dirty="0"/>
              <a:t>Identify research opportunities</a:t>
            </a:r>
          </a:p>
          <a:p>
            <a:pPr lvl="1"/>
            <a:r>
              <a:rPr lang="en-US" dirty="0"/>
              <a:t>Grant Development Services</a:t>
            </a:r>
          </a:p>
          <a:p>
            <a:pPr lvl="1"/>
            <a:r>
              <a:rPr lang="en-US" dirty="0"/>
              <a:t>Grant Proposal Preparation Assistance</a:t>
            </a:r>
          </a:p>
          <a:p>
            <a:pPr lvl="1"/>
            <a:r>
              <a:rPr lang="en-US" dirty="0"/>
              <a:t>Online Proposal development tools</a:t>
            </a:r>
          </a:p>
          <a:p>
            <a:endParaRPr lang="en-US" dirty="0"/>
          </a:p>
        </p:txBody>
      </p:sp>
      <p:sp>
        <p:nvSpPr>
          <p:cNvPr id="7" name="Content Placeholder 6">
            <a:extLst>
              <a:ext uri="{FF2B5EF4-FFF2-40B4-BE49-F238E27FC236}">
                <a16:creationId xmlns:a16="http://schemas.microsoft.com/office/drawing/2014/main" id="{FA28517B-628B-BD63-2E02-3034873377E8}"/>
              </a:ext>
            </a:extLst>
          </p:cNvPr>
          <p:cNvSpPr>
            <a:spLocks noGrp="1"/>
          </p:cNvSpPr>
          <p:nvPr>
            <p:ph sz="half" idx="2"/>
          </p:nvPr>
        </p:nvSpPr>
        <p:spPr/>
        <p:txBody>
          <a:bodyPr>
            <a:normAutofit/>
          </a:bodyPr>
          <a:lstStyle/>
          <a:p>
            <a:r>
              <a:rPr lang="en-US" b="1" dirty="0"/>
              <a:t>Grants &amp; Contracts</a:t>
            </a:r>
          </a:p>
          <a:p>
            <a:pPr lvl="1"/>
            <a:r>
              <a:rPr lang="en-US" dirty="0"/>
              <a:t>Review and provide institutional approval of proposals</a:t>
            </a:r>
          </a:p>
          <a:p>
            <a:pPr lvl="1"/>
            <a:r>
              <a:rPr lang="en-US" dirty="0"/>
              <a:t>Submit proposals</a:t>
            </a:r>
          </a:p>
          <a:p>
            <a:pPr lvl="1"/>
            <a:r>
              <a:rPr lang="en-US" dirty="0"/>
              <a:t>Negotiate terms and conditions of contracts with sponsors</a:t>
            </a:r>
          </a:p>
          <a:p>
            <a:pPr lvl="1"/>
            <a:r>
              <a:rPr lang="en-US" dirty="0"/>
              <a:t>Institutional signatory</a:t>
            </a:r>
          </a:p>
          <a:p>
            <a:r>
              <a:rPr lang="en-US" b="1" dirty="0"/>
              <a:t>Post-Award</a:t>
            </a:r>
          </a:p>
          <a:p>
            <a:pPr lvl="1"/>
            <a:r>
              <a:rPr lang="en-US" dirty="0"/>
              <a:t>Award set up</a:t>
            </a:r>
          </a:p>
          <a:p>
            <a:pPr lvl="1"/>
            <a:r>
              <a:rPr lang="en-US" dirty="0"/>
              <a:t>Award Management</a:t>
            </a:r>
          </a:p>
          <a:p>
            <a:pPr lvl="1"/>
            <a:r>
              <a:rPr lang="en-US" dirty="0"/>
              <a:t>Ongoing Sponsor Interaction</a:t>
            </a:r>
          </a:p>
          <a:p>
            <a:endParaRPr lang="en-US" dirty="0"/>
          </a:p>
        </p:txBody>
      </p:sp>
    </p:spTree>
    <p:extLst>
      <p:ext uri="{BB962C8B-B14F-4D97-AF65-F5344CB8AC3E}">
        <p14:creationId xmlns:p14="http://schemas.microsoft.com/office/powerpoint/2010/main" val="2715222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Administrative Components of Research Management </a:t>
            </a:r>
            <a:r>
              <a:rPr lang="en-US" dirty="0">
                <a:solidFill>
                  <a:schemeClr val="accent6">
                    <a:lumMod val="75000"/>
                    <a:lumOff val="25000"/>
                  </a:schemeClr>
                </a:solidFill>
                <a:highlight>
                  <a:srgbClr val="C0C0C0"/>
                </a:highlight>
              </a:rPr>
              <a:t>(</a:t>
            </a:r>
            <a:r>
              <a:rPr lang="en-US" b="1" dirty="0">
                <a:solidFill>
                  <a:schemeClr val="accent6">
                    <a:lumMod val="75000"/>
                    <a:lumOff val="25000"/>
                  </a:schemeClr>
                </a:solidFill>
                <a:highlight>
                  <a:srgbClr val="C0C0C0"/>
                </a:highlight>
              </a:rPr>
              <a:t>the “Players”)</a:t>
            </a:r>
          </a:p>
        </p:txBody>
      </p:sp>
      <p:sp>
        <p:nvSpPr>
          <p:cNvPr id="3" name="Content Placeholder 2"/>
          <p:cNvSpPr>
            <a:spLocks noGrp="1"/>
          </p:cNvSpPr>
          <p:nvPr>
            <p:ph idx="1"/>
          </p:nvPr>
        </p:nvSpPr>
        <p:spPr>
          <a:xfrm>
            <a:off x="838200" y="1670350"/>
            <a:ext cx="10515600" cy="4572000"/>
          </a:xfrm>
        </p:spPr>
        <p:txBody>
          <a:bodyPr>
            <a:normAutofit fontScale="77500" lnSpcReduction="20000"/>
          </a:bodyPr>
          <a:lstStyle/>
          <a:p>
            <a:r>
              <a:rPr lang="en-US" dirty="0"/>
              <a:t>Vice President of Research (et al.)</a:t>
            </a:r>
          </a:p>
          <a:p>
            <a:r>
              <a:rPr lang="en-US" dirty="0"/>
              <a:t>Office of Sponsored Projects or “Pre-Award”</a:t>
            </a:r>
          </a:p>
          <a:p>
            <a:r>
              <a:rPr lang="en-US" dirty="0"/>
              <a:t>Grants and Contracts Accounting or “Post-Award”</a:t>
            </a:r>
          </a:p>
          <a:p>
            <a:r>
              <a:rPr lang="en-US" dirty="0"/>
              <a:t>Accounting/Grants Officers/Specialists – in each “Award Type” and each “Sponsor” Area</a:t>
            </a:r>
          </a:p>
          <a:p>
            <a:r>
              <a:rPr lang="en-US" dirty="0"/>
              <a:t>Sponsored Project Award Billings (and Collections from Sponsors)</a:t>
            </a:r>
          </a:p>
          <a:p>
            <a:r>
              <a:rPr lang="en-US" dirty="0"/>
              <a:t>Websites – with links to: Federal Agencies and Regulations; University Policies, helpful Process Flowcharts</a:t>
            </a:r>
          </a:p>
          <a:p>
            <a:r>
              <a:rPr lang="en-US" dirty="0"/>
              <a:t>Cost Accounting and Analysis</a:t>
            </a:r>
          </a:p>
          <a:p>
            <a:r>
              <a:rPr lang="en-US" dirty="0"/>
              <a:t>Compliance Oversight and Reporting</a:t>
            </a:r>
          </a:p>
          <a:p>
            <a:r>
              <a:rPr lang="en-US" dirty="0"/>
              <a:t>IRB, IACUC, COI</a:t>
            </a:r>
          </a:p>
          <a:p>
            <a:r>
              <a:rPr lang="en-US" dirty="0"/>
              <a:t>Property Accounting</a:t>
            </a:r>
          </a:p>
          <a:p>
            <a:r>
              <a:rPr lang="en-US" dirty="0"/>
              <a:t>Deans, Chairs, Departments</a:t>
            </a:r>
          </a:p>
          <a:p>
            <a:endParaRPr lang="en-US" dirty="0"/>
          </a:p>
        </p:txBody>
      </p:sp>
    </p:spTree>
    <p:extLst>
      <p:ext uri="{BB962C8B-B14F-4D97-AF65-F5344CB8AC3E}">
        <p14:creationId xmlns:p14="http://schemas.microsoft.com/office/powerpoint/2010/main" val="1420238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 Accounting and Analysis</a:t>
            </a:r>
          </a:p>
        </p:txBody>
      </p:sp>
      <p:sp>
        <p:nvSpPr>
          <p:cNvPr id="3" name="Content Placeholder 2"/>
          <p:cNvSpPr>
            <a:spLocks noGrp="1"/>
          </p:cNvSpPr>
          <p:nvPr>
            <p:ph idx="1"/>
          </p:nvPr>
        </p:nvSpPr>
        <p:spPr/>
        <p:txBody>
          <a:bodyPr/>
          <a:lstStyle/>
          <a:p>
            <a:endParaRPr lang="en-US" dirty="0"/>
          </a:p>
          <a:p>
            <a:r>
              <a:rPr lang="en-US" dirty="0"/>
              <a:t>Institutional Costing Practices</a:t>
            </a:r>
          </a:p>
          <a:p>
            <a:endParaRPr lang="en-US" dirty="0"/>
          </a:p>
          <a:p>
            <a:r>
              <a:rPr lang="en-US" dirty="0"/>
              <a:t>Facilities and Administration (“F &amp; A”) Rates Proposals and Rate Studies</a:t>
            </a:r>
          </a:p>
        </p:txBody>
      </p:sp>
    </p:spTree>
    <p:extLst>
      <p:ext uri="{BB962C8B-B14F-4D97-AF65-F5344CB8AC3E}">
        <p14:creationId xmlns:p14="http://schemas.microsoft.com/office/powerpoint/2010/main" val="2479706771"/>
      </p:ext>
    </p:extLst>
  </p:cSld>
  <p:clrMapOvr>
    <a:masterClrMapping/>
  </p:clrMapOvr>
</p:sld>
</file>

<file path=ppt/theme/theme1.xml><?xml version="1.0" encoding="utf-8"?>
<a:theme xmlns:a="http://schemas.openxmlformats.org/drawingml/2006/main" name="Top Design">
  <a:themeElements>
    <a:clrScheme name="WACUBO">
      <a:dk1>
        <a:srgbClr val="231F20"/>
      </a:dk1>
      <a:lt1>
        <a:srgbClr val="FFFFFF"/>
      </a:lt1>
      <a:dk2>
        <a:srgbClr val="828181"/>
      </a:dk2>
      <a:lt2>
        <a:srgbClr val="E8E8E8"/>
      </a:lt2>
      <a:accent1>
        <a:srgbClr val="1F376B"/>
      </a:accent1>
      <a:accent2>
        <a:srgbClr val="00839B"/>
      </a:accent2>
      <a:accent3>
        <a:srgbClr val="6DCDC9"/>
      </a:accent3>
      <a:accent4>
        <a:srgbClr val="43899E"/>
      </a:accent4>
      <a:accent5>
        <a:srgbClr val="0B496F"/>
      </a:accent5>
      <a:accent6>
        <a:srgbClr val="172A4C"/>
      </a:accent6>
      <a:hlink>
        <a:srgbClr val="00839B"/>
      </a:hlink>
      <a:folHlink>
        <a:srgbClr val="82818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Left Side">
  <a:themeElements>
    <a:clrScheme name="WACUBO">
      <a:dk1>
        <a:srgbClr val="231F20"/>
      </a:dk1>
      <a:lt1>
        <a:srgbClr val="FFFFFF"/>
      </a:lt1>
      <a:dk2>
        <a:srgbClr val="828181"/>
      </a:dk2>
      <a:lt2>
        <a:srgbClr val="E8E8E8"/>
      </a:lt2>
      <a:accent1>
        <a:srgbClr val="1F376B"/>
      </a:accent1>
      <a:accent2>
        <a:srgbClr val="00839B"/>
      </a:accent2>
      <a:accent3>
        <a:srgbClr val="6DCDC9"/>
      </a:accent3>
      <a:accent4>
        <a:srgbClr val="43899E"/>
      </a:accent4>
      <a:accent5>
        <a:srgbClr val="0B496F"/>
      </a:accent5>
      <a:accent6>
        <a:srgbClr val="172A4C"/>
      </a:accent6>
      <a:hlink>
        <a:srgbClr val="00839B"/>
      </a:hlink>
      <a:folHlink>
        <a:srgbClr val="82818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3a67363-0174-4e84-b0b0-03441103e3b4" xsi:nil="true"/>
    <lcf76f155ced4ddcb4097134ff3c332f xmlns="86038015-123e-43bb-a136-f3ca5b43aff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A6F850E930524AB4BCA73AEFACA546" ma:contentTypeVersion="15" ma:contentTypeDescription="Create a new document." ma:contentTypeScope="" ma:versionID="2c0f94f6930bbc087baed87b560c14fd">
  <xsd:schema xmlns:xsd="http://www.w3.org/2001/XMLSchema" xmlns:xs="http://www.w3.org/2001/XMLSchema" xmlns:p="http://schemas.microsoft.com/office/2006/metadata/properties" xmlns:ns2="86038015-123e-43bb-a136-f3ca5b43affb" xmlns:ns3="03a67363-0174-4e84-b0b0-03441103e3b4" targetNamespace="http://schemas.microsoft.com/office/2006/metadata/properties" ma:root="true" ma:fieldsID="b9c6f9d8af42d1a9f95f80762de03f61" ns2:_="" ns3:_="">
    <xsd:import namespace="86038015-123e-43bb-a136-f3ca5b43affb"/>
    <xsd:import namespace="03a67363-0174-4e84-b0b0-03441103e3b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TaxCatchAll"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038015-123e-43bb-a136-f3ca5b43af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c7e7a4b-f39d-4b45-a94f-a4b0d09f27a7"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a67363-0174-4e84-b0b0-03441103e3b4"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91b6627-a503-4d50-a4f5-777010fc68f2}" ma:internalName="TaxCatchAll" ma:showField="CatchAllData" ma:web="03a67363-0174-4e84-b0b0-03441103e3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2194DB-0105-4417-A11F-F705F5563EF5}">
  <ds:schemaRefs>
    <ds:schemaRef ds:uri="http://schemas.microsoft.com/sharepoint/v3/contenttype/forms"/>
  </ds:schemaRefs>
</ds:datastoreItem>
</file>

<file path=customXml/itemProps2.xml><?xml version="1.0" encoding="utf-8"?>
<ds:datastoreItem xmlns:ds="http://schemas.openxmlformats.org/officeDocument/2006/customXml" ds:itemID="{035AFCA5-D002-4392-839D-AC76F70EFEB0}">
  <ds:schemaRefs>
    <ds:schemaRef ds:uri="03a67363-0174-4e84-b0b0-03441103e3b4"/>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http://schemas.microsoft.com/office/2006/documentManagement/types"/>
    <ds:schemaRef ds:uri="http://www.w3.org/XML/1998/namespace"/>
    <ds:schemaRef ds:uri="50e5deff-70f9-4d9f-8270-0945839d9a5b"/>
    <ds:schemaRef ds:uri="http://purl.org/dc/dcmitype/"/>
    <ds:schemaRef ds:uri="http://purl.org/dc/terms/"/>
    <ds:schemaRef ds:uri="86038015-123e-43bb-a136-f3ca5b43affb"/>
  </ds:schemaRefs>
</ds:datastoreItem>
</file>

<file path=customXml/itemProps3.xml><?xml version="1.0" encoding="utf-8"?>
<ds:datastoreItem xmlns:ds="http://schemas.openxmlformats.org/officeDocument/2006/customXml" ds:itemID="{C7F3F8F7-1F7C-42DD-8244-C883958A31B9}"/>
</file>

<file path=docProps/app.xml><?xml version="1.0" encoding="utf-8"?>
<Properties xmlns="http://schemas.openxmlformats.org/officeDocument/2006/extended-properties" xmlns:vt="http://schemas.openxmlformats.org/officeDocument/2006/docPropsVTypes">
  <TotalTime>1406</TotalTime>
  <Words>2160</Words>
  <Application>Microsoft Office PowerPoint</Application>
  <PresentationFormat>Widescreen</PresentationFormat>
  <Paragraphs>238</Paragraphs>
  <Slides>41</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41</vt:i4>
      </vt:variant>
    </vt:vector>
  </HeadingPairs>
  <TitlesOfParts>
    <vt:vector size="52" baseType="lpstr">
      <vt:lpstr>Aptos</vt:lpstr>
      <vt:lpstr>Aptos Display</vt:lpstr>
      <vt:lpstr>Arial</vt:lpstr>
      <vt:lpstr>Calibri</vt:lpstr>
      <vt:lpstr>Courier New</vt:lpstr>
      <vt:lpstr>Garamond</vt:lpstr>
      <vt:lpstr>Nyala</vt:lpstr>
      <vt:lpstr>SeasideResortNF</vt:lpstr>
      <vt:lpstr>Times New Roman</vt:lpstr>
      <vt:lpstr>Top Design</vt:lpstr>
      <vt:lpstr>Left Side</vt:lpstr>
      <vt:lpstr>Grants Management Overview</vt:lpstr>
      <vt:lpstr>CHECK-IN POINT</vt:lpstr>
      <vt:lpstr> </vt:lpstr>
      <vt:lpstr>*University of Washington – Grants &amp; Contracts Accounting</vt:lpstr>
      <vt:lpstr>What is a Sponsored Project?</vt:lpstr>
      <vt:lpstr>Core Central and Departmental Administration Responsibilities</vt:lpstr>
      <vt:lpstr>Support Timeline Highlights</vt:lpstr>
      <vt:lpstr>Administrative Components of Research Management (the “Players”)</vt:lpstr>
      <vt:lpstr>Cost Accounting and Analysis</vt:lpstr>
      <vt:lpstr>Compliance Oversight and Reporting</vt:lpstr>
      <vt:lpstr>Property Accounting</vt:lpstr>
      <vt:lpstr>Departmental Administration </vt:lpstr>
      <vt:lpstr>Principal Investigators (“PI”s) – Training is Advised; A Sample Curriculum; Create a “PI Handbook”</vt:lpstr>
      <vt:lpstr>What kind of Research takes place at your institution ?  Which Sponsors are in your Portfolio ?</vt:lpstr>
      <vt:lpstr>Contract Types</vt:lpstr>
      <vt:lpstr>Contract Types</vt:lpstr>
      <vt:lpstr>Contract Types</vt:lpstr>
      <vt:lpstr>Contract Type</vt:lpstr>
      <vt:lpstr>How does the Expenses and Revenues Process Work ????</vt:lpstr>
      <vt:lpstr>Award Types</vt:lpstr>
      <vt:lpstr>Award Types</vt:lpstr>
      <vt:lpstr>Governing Regulations</vt:lpstr>
      <vt:lpstr>Costs </vt:lpstr>
      <vt:lpstr>Uniform Guidance Cost Principles</vt:lpstr>
      <vt:lpstr>Allowable / Unallowable</vt:lpstr>
      <vt:lpstr>Uniform Guidance Cost Principles</vt:lpstr>
      <vt:lpstr>PowerPoint Presentation</vt:lpstr>
      <vt:lpstr>Cost Transfers</vt:lpstr>
      <vt:lpstr>Effort Reporting </vt:lpstr>
      <vt:lpstr>Effort Reporting – Effort Distribution</vt:lpstr>
      <vt:lpstr>Helpful Hints</vt:lpstr>
      <vt:lpstr>Property Accounting</vt:lpstr>
      <vt:lpstr>Property Accounting</vt:lpstr>
      <vt:lpstr>Award Closeout</vt:lpstr>
      <vt:lpstr>PowerPoint Presentation</vt:lpstr>
      <vt:lpstr>Case Study </vt:lpstr>
      <vt:lpstr>Case Study </vt:lpstr>
      <vt:lpstr>Case Study</vt:lpstr>
      <vt:lpstr>Case Study</vt:lpstr>
      <vt:lpstr>Final Exam to come Later</vt:lpstr>
      <vt:lpstr>Looking to Obtain CPEs?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 Maxwell</dc:creator>
  <cp:lastModifiedBy>Guadalupe Valencia</cp:lastModifiedBy>
  <cp:revision>23</cp:revision>
  <dcterms:created xsi:type="dcterms:W3CDTF">2025-05-30T14:41:05Z</dcterms:created>
  <dcterms:modified xsi:type="dcterms:W3CDTF">2026-08-05T13:05:08Z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0x010100A0A6F850E930524AB4BCA73AEFACA546</vt:lpwstr>
  </property>
  <property fmtid="{D5CDD505-2E9C-101B-9397-08002B2CF9AE}" pid="3" name="MediaServiceImageTags">
    <vt:lpwstr/>
  </property>
  <property fmtid="{D5CDD505-2E9C-101B-9397-08002B2CF9AE}" pid="4" name="MSIP_Label_da076c56-7906-4b5b-aa9e-bc6dfecc55b4_Enabled">
    <vt:lpwstr>true</vt:lpwstr>
  </property>
  <property fmtid="{D5CDD505-2E9C-101B-9397-08002B2CF9AE}" pid="5" name="MSIP_Label_da076c56-7906-4b5b-aa9e-bc6dfecc55b4_SetDate">
    <vt:lpwstr>2026-07-19T20:55:08Z</vt:lpwstr>
  </property>
  <property fmtid="{D5CDD505-2E9C-101B-9397-08002B2CF9AE}" pid="6" name="MSIP_Label_da076c56-7906-4b5b-aa9e-bc6dfecc55b4_Method">
    <vt:lpwstr>Standard</vt:lpwstr>
  </property>
  <property fmtid="{D5CDD505-2E9C-101B-9397-08002B2CF9AE}" pid="7" name="MSIP_Label_da076c56-7906-4b5b-aa9e-bc6dfecc55b4_Name">
    <vt:lpwstr>defa4170-0d19-0005-0004-bc88714345d2</vt:lpwstr>
  </property>
  <property fmtid="{D5CDD505-2E9C-101B-9397-08002B2CF9AE}" pid="8" name="MSIP_Label_da076c56-7906-4b5b-aa9e-bc6dfecc55b4_SiteId">
    <vt:lpwstr>2545989e-0855-40fc-8985-8d3bd416e901</vt:lpwstr>
  </property>
  <property fmtid="{D5CDD505-2E9C-101B-9397-08002B2CF9AE}" pid="9" name="MSIP_Label_da076c56-7906-4b5b-aa9e-bc6dfecc55b4_ActionId">
    <vt:lpwstr>6b7c4c5c-677b-4d4b-afaf-1474050fabd3</vt:lpwstr>
  </property>
  <property fmtid="{D5CDD505-2E9C-101B-9397-08002B2CF9AE}" pid="10" name="MSIP_Label_da076c56-7906-4b5b-aa9e-bc6dfecc55b4_ContentBits">
    <vt:lpwstr>0</vt:lpwstr>
  </property>
  <property fmtid="{D5CDD505-2E9C-101B-9397-08002B2CF9AE}" pid="11" name="MSIP_Label_da076c56-7906-4b5b-aa9e-bc6dfecc55b4_Tag">
    <vt:lpwstr>10, 3, 0, 1</vt:lpwstr>
  </property>
</Properties>
</file>